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1" r:id="rId5"/>
    <p:sldMasterId id="2147483712" r:id="rId6"/>
    <p:sldMasterId id="2147483713" r:id="rId7"/>
    <p:sldMasterId id="2147483714" r:id="rId8"/>
    <p:sldMasterId id="2147483715"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Lst>
  <p:sldSz cy="5143500" cx="9144000"/>
  <p:notesSz cx="6858000" cy="9144000"/>
  <p:embeddedFontLst>
    <p:embeddedFont>
      <p:font typeface="Architects Daughter"/>
      <p:regular r:id="rId63"/>
    </p:embeddedFont>
    <p:embeddedFont>
      <p:font typeface="Caveat"/>
      <p:regular r:id="rId64"/>
      <p:bold r:id="rId65"/>
    </p:embeddedFont>
    <p:embeddedFont>
      <p:font typeface="Bad Script"/>
      <p:regular r:id="rId66"/>
    </p:embeddedFont>
    <p:embeddedFont>
      <p:font typeface="Rock Salt"/>
      <p:regular r:id="rId67"/>
    </p:embeddedFont>
    <p:embeddedFont>
      <p:font typeface="Permanent Marker"/>
      <p:regular r:id="rId68"/>
    </p:embeddedFont>
    <p:embeddedFont>
      <p:font typeface="Rambla"/>
      <p:regular r:id="rId69"/>
      <p:bold r:id="rId70"/>
      <p:italic r:id="rId71"/>
      <p:boldItalic r:id="rId72"/>
    </p:embeddedFont>
    <p:embeddedFont>
      <p:font typeface="Sigmar One"/>
      <p:regular r:id="rId73"/>
    </p:embeddedFont>
    <p:embeddedFont>
      <p:font typeface="Century Gothic"/>
      <p:regular r:id="rId74"/>
      <p:bold r:id="rId75"/>
      <p:italic r:id="rId76"/>
      <p:boldItalic r:id="rId77"/>
    </p:embeddedFont>
    <p:embeddedFont>
      <p:font typeface="Cabin Sketch"/>
      <p:regular r:id="rId78"/>
      <p:bold r:id="rId79"/>
    </p:embeddedFont>
    <p:embeddedFont>
      <p:font typeface="Roboto"/>
      <p:regular r:id="rId80"/>
      <p:bold r:id="rId81"/>
      <p:italic r:id="rId82"/>
      <p:boldItalic r:id="rId83"/>
    </p:embeddedFont>
    <p:embeddedFont>
      <p:font typeface="Teko"/>
      <p:regular r:id="rId84"/>
      <p:bold r:id="rId85"/>
    </p:embeddedFont>
    <p:embeddedFont>
      <p:font typeface="Lobster"/>
      <p:regular r:id="rId86"/>
    </p:embeddedFont>
    <p:embeddedFont>
      <p:font typeface="Amatic SC"/>
      <p:regular r:id="rId87"/>
      <p:bold r:id="rId88"/>
    </p:embeddedFont>
    <p:embeddedFont>
      <p:font typeface="Franklin Gothic"/>
      <p:bold r:id="rId89"/>
    </p:embeddedFont>
    <p:embeddedFont>
      <p:font typeface="Lato"/>
      <p:regular r:id="rId90"/>
      <p:bold r:id="rId91"/>
      <p:italic r:id="rId92"/>
      <p:boldItalic r:id="rId93"/>
    </p:embeddedFont>
    <p:embeddedFont>
      <p:font typeface="Gloria Hallelujah"/>
      <p:regular r:id="rId94"/>
    </p:embeddedFont>
    <p:embeddedFont>
      <p:font typeface="Chelsea Market"/>
      <p:regular r:id="rId95"/>
    </p:embeddedFont>
    <p:embeddedFont>
      <p:font typeface="Oswald"/>
      <p:regular r:id="rId96"/>
      <p:bold r:id="rId97"/>
    </p:embeddedFont>
    <p:embeddedFont>
      <p:font typeface="Open Sans"/>
      <p:regular r:id="rId98"/>
      <p:bold r:id="rId99"/>
      <p:italic r:id="rId100"/>
      <p:boldItalic r:id="rId10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97D27BE-D071-4560-9205-E3AF630827A2}">
  <a:tblStyle styleId="{A97D27BE-D071-4560-9205-E3AF630827A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4E23F9E-4166-4D3C-8D8A-1E6207E9FB49}" styleName="Table_1">
    <a:wholeTbl>
      <a:tcTxStyle>
        <a:font>
          <a:latin typeface="Arial"/>
          <a:ea typeface="Arial"/>
          <a:cs typeface="Arial"/>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1" Type="http://schemas.openxmlformats.org/officeDocument/2006/relationships/font" Target="fonts/OpenSans-boldItalic.fntdata"/><Relationship Id="rId100" Type="http://schemas.openxmlformats.org/officeDocument/2006/relationships/font" Target="fonts/OpenSans-italic.fntdata"/><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95" Type="http://schemas.openxmlformats.org/officeDocument/2006/relationships/font" Target="fonts/ChelseaMarket-regular.fntdata"/><Relationship Id="rId94" Type="http://schemas.openxmlformats.org/officeDocument/2006/relationships/font" Target="fonts/GloriaHallelujah-regular.fntdata"/><Relationship Id="rId97" Type="http://schemas.openxmlformats.org/officeDocument/2006/relationships/font" Target="fonts/Oswald-bold.fntdata"/><Relationship Id="rId96" Type="http://schemas.openxmlformats.org/officeDocument/2006/relationships/font" Target="fonts/Oswald-regular.fntdata"/><Relationship Id="rId11" Type="http://schemas.openxmlformats.org/officeDocument/2006/relationships/slide" Target="slides/slide1.xml"/><Relationship Id="rId99" Type="http://schemas.openxmlformats.org/officeDocument/2006/relationships/font" Target="fonts/OpenSans-bold.fntdata"/><Relationship Id="rId10" Type="http://schemas.openxmlformats.org/officeDocument/2006/relationships/notesMaster" Target="notesMasters/notesMaster1.xml"/><Relationship Id="rId98" Type="http://schemas.openxmlformats.org/officeDocument/2006/relationships/font" Target="fonts/OpenSans-regular.fntdata"/><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font" Target="fonts/Lato-bold.fntdata"/><Relationship Id="rId90" Type="http://schemas.openxmlformats.org/officeDocument/2006/relationships/font" Target="fonts/Lato-regular.fntdata"/><Relationship Id="rId93" Type="http://schemas.openxmlformats.org/officeDocument/2006/relationships/font" Target="fonts/Lato-boldItalic.fntdata"/><Relationship Id="rId92" Type="http://schemas.openxmlformats.org/officeDocument/2006/relationships/font" Target="fonts/Lato-italic.fntdata"/><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 Id="rId84" Type="http://schemas.openxmlformats.org/officeDocument/2006/relationships/font" Target="fonts/Teko-regular.fntdata"/><Relationship Id="rId83" Type="http://schemas.openxmlformats.org/officeDocument/2006/relationships/font" Target="fonts/Roboto-boldItalic.fntdata"/><Relationship Id="rId86" Type="http://schemas.openxmlformats.org/officeDocument/2006/relationships/font" Target="fonts/Lobster-regular.fntdata"/><Relationship Id="rId85" Type="http://schemas.openxmlformats.org/officeDocument/2006/relationships/font" Target="fonts/Teko-bold.fntdata"/><Relationship Id="rId88" Type="http://schemas.openxmlformats.org/officeDocument/2006/relationships/font" Target="fonts/AmaticSC-bold.fntdata"/><Relationship Id="rId87" Type="http://schemas.openxmlformats.org/officeDocument/2006/relationships/font" Target="fonts/AmaticSC-regular.fntdata"/><Relationship Id="rId89" Type="http://schemas.openxmlformats.org/officeDocument/2006/relationships/font" Target="fonts/FranklinGothic-bold.fntdata"/><Relationship Id="rId80" Type="http://schemas.openxmlformats.org/officeDocument/2006/relationships/font" Target="fonts/Roboto-regular.fntdata"/><Relationship Id="rId82" Type="http://schemas.openxmlformats.org/officeDocument/2006/relationships/font" Target="fonts/Roboto-italic.fntdata"/><Relationship Id="rId81"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SigmarOne-regular.fntdata"/><Relationship Id="rId72" Type="http://schemas.openxmlformats.org/officeDocument/2006/relationships/font" Target="fonts/Rambla-boldItalic.fntdata"/><Relationship Id="rId75" Type="http://schemas.openxmlformats.org/officeDocument/2006/relationships/font" Target="fonts/CenturyGothic-bold.fntdata"/><Relationship Id="rId74" Type="http://schemas.openxmlformats.org/officeDocument/2006/relationships/font" Target="fonts/CenturyGothic-regular.fntdata"/><Relationship Id="rId77" Type="http://schemas.openxmlformats.org/officeDocument/2006/relationships/font" Target="fonts/CenturyGothic-boldItalic.fntdata"/><Relationship Id="rId76" Type="http://schemas.openxmlformats.org/officeDocument/2006/relationships/font" Target="fonts/CenturyGothic-italic.fntdata"/><Relationship Id="rId79" Type="http://schemas.openxmlformats.org/officeDocument/2006/relationships/font" Target="fonts/CabinSketch-bold.fntdata"/><Relationship Id="rId78" Type="http://schemas.openxmlformats.org/officeDocument/2006/relationships/font" Target="fonts/CabinSketch-regular.fntdata"/><Relationship Id="rId71" Type="http://schemas.openxmlformats.org/officeDocument/2006/relationships/font" Target="fonts/Rambla-italic.fntdata"/><Relationship Id="rId70" Type="http://schemas.openxmlformats.org/officeDocument/2006/relationships/font" Target="fonts/Rambla-bold.fntdata"/><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font" Target="fonts/Caveat-regular.fntdata"/><Relationship Id="rId63" Type="http://schemas.openxmlformats.org/officeDocument/2006/relationships/font" Target="fonts/ArchitectsDaughter-regular.fntdata"/><Relationship Id="rId66" Type="http://schemas.openxmlformats.org/officeDocument/2006/relationships/font" Target="fonts/BadScript-regular.fntdata"/><Relationship Id="rId65" Type="http://schemas.openxmlformats.org/officeDocument/2006/relationships/font" Target="fonts/Caveat-bold.fntdata"/><Relationship Id="rId68" Type="http://schemas.openxmlformats.org/officeDocument/2006/relationships/font" Target="fonts/PermanentMarker-regular.fntdata"/><Relationship Id="rId67" Type="http://schemas.openxmlformats.org/officeDocument/2006/relationships/font" Target="fonts/RockSalt-regular.fntdata"/><Relationship Id="rId60" Type="http://schemas.openxmlformats.org/officeDocument/2006/relationships/slide" Target="slides/slide50.xml"/><Relationship Id="rId69" Type="http://schemas.openxmlformats.org/officeDocument/2006/relationships/font" Target="fonts/Rambla-regular.fntdata"/><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44f020092a_1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44f020092a_1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30eca52c47_1_8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30eca52c47_1_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MGI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30eca52c47_1_9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30eca52c47_1_9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MGI</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30eca52c47_1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30eca52c47_1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30eca52c47_1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30eca52c47_1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07920c1c2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07920c1c2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86b4036ef0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86b4036ef0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cke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86b4036ef0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86b4036ef0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cke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02d100c29b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302d100c29b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02d100c29b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302d100c29b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02d100c29b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302d100c29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30eca52c47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g230eca52c47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02d100c29b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302d100c29b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86b4036ef0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286b4036ef0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86b4036ef0_0_8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286b4036ef0_0_8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 or one of lasts years Y11 students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86b4036ef0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286b4036ef0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86b4036ef0_0_8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86b4036ef0_0_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046bde544a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3046bde544a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86b4036ef0_0_7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286b4036ef0_0_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86b4036ef0_0_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286b4036ef0_0_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86b4036ef0_0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86b4036ef0_0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32b6426560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32b6426560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4396398e5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4396398e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WELCOME -CKE intros and outcomes for the evening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32b6426560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32b6426560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32b6426560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32b6426560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32b6426560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232b6426560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30eca52c47_1_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30eca52c47_1_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30eca52c47_1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230eca52c47_1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30eca52c47_1_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230eca52c47_1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MGI</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887a0548a0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2887a0548a0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MGI</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887a0548a0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2887a0548a0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MGI</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887a0548a0_4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887a0548a0_4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MGI</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887a0548a0_4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2887a0548a0_4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MGI</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44f020092a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44f020092a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 </a:t>
            </a:r>
            <a:r>
              <a:rPr lang="en-GB"/>
              <a:t>Overview of all our values here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07e857110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307e857110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MGI</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230eca52c47_1_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230eca52c47_1_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MGI</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30805079118_2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3080507911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HLA</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30805079118_2_1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30805079118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HLA</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30805079118_2_2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30805079118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HLA</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30805079118_2_4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30805079118_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HLA</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0805079118_3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30805079118_3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30805079118_2_55:notes"/>
          <p:cNvSpPr/>
          <p:nvPr>
            <p:ph idx="2" type="sldImg"/>
          </p:nvPr>
        </p:nvSpPr>
        <p:spPr>
          <a:xfrm>
            <a:off x="91278" y="685837"/>
            <a:ext cx="6675600" cy="34293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30805079118_2_55:notes"/>
          <p:cNvSpPr txBox="1"/>
          <p:nvPr>
            <p:ph idx="1" type="body"/>
          </p:nvPr>
        </p:nvSpPr>
        <p:spPr>
          <a:xfrm>
            <a:off x="685480" y="4343150"/>
            <a:ext cx="54870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g30805079118_2_55:notes"/>
          <p:cNvSpPr txBox="1"/>
          <p:nvPr>
            <p:ph idx="12" type="sldNum"/>
          </p:nvPr>
        </p:nvSpPr>
        <p:spPr>
          <a:xfrm>
            <a:off x="3883850" y="8684836"/>
            <a:ext cx="2972400" cy="4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sz="140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30805079118_2_7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30805079118_2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HLA</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30805079118_2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30805079118_2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MGI</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30eca52c47_1_10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30eca52c47_1_10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 </a:t>
            </a:r>
            <a:r>
              <a:rPr lang="en-GB"/>
              <a:t>Overview of all our values here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86f834dc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286f834dc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HLA</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286b4036ef0_0_1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286b4036ef0_0_1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230eca52c47_1_10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230eca52c47_1_10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To print - revision planners and year 11 mock timetable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44f020092a_1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44f020092a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30eca52c47_1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30eca52c47_1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0269c0a5c9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0269c0a5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CKE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0269c0a5c9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0269c0a5c9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MGI</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B5AA3"/>
              </a:buClr>
              <a:buSzPts val="3300"/>
              <a:buFont typeface="Twentieth Century"/>
              <a:buNone/>
              <a:defRPr b="1">
                <a:solidFill>
                  <a:srgbClr val="0B5AA3"/>
                </a:solidFill>
                <a:latin typeface="Twentieth Century"/>
                <a:ea typeface="Twentieth Century"/>
                <a:cs typeface="Twentieth Century"/>
                <a:sym typeface="Twentieth Century"/>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chemeClr val="dk1"/>
              </a:buClr>
              <a:buSzPts val="2100"/>
              <a:buChar char="●"/>
              <a:defRPr>
                <a:latin typeface="Arial"/>
                <a:ea typeface="Arial"/>
                <a:cs typeface="Arial"/>
                <a:sym typeface="Arial"/>
              </a:defRPr>
            </a:lvl1pPr>
            <a:lvl2pPr indent="-342900" lvl="1" marL="914400" rtl="0" algn="l">
              <a:lnSpc>
                <a:spcPct val="90000"/>
              </a:lnSpc>
              <a:spcBef>
                <a:spcPts val="1600"/>
              </a:spcBef>
              <a:spcAft>
                <a:spcPts val="0"/>
              </a:spcAft>
              <a:buClr>
                <a:schemeClr val="dk1"/>
              </a:buClr>
              <a:buSzPts val="1800"/>
              <a:buChar char="○"/>
              <a:defRPr>
                <a:latin typeface="Arial"/>
                <a:ea typeface="Arial"/>
                <a:cs typeface="Arial"/>
                <a:sym typeface="Arial"/>
              </a:defRPr>
            </a:lvl2pPr>
            <a:lvl3pPr indent="-323850" lvl="2" marL="1371600" rtl="0" algn="l">
              <a:lnSpc>
                <a:spcPct val="90000"/>
              </a:lnSpc>
              <a:spcBef>
                <a:spcPts val="1600"/>
              </a:spcBef>
              <a:spcAft>
                <a:spcPts val="0"/>
              </a:spcAft>
              <a:buClr>
                <a:schemeClr val="dk1"/>
              </a:buClr>
              <a:buSzPts val="1500"/>
              <a:buChar char="■"/>
              <a:defRPr>
                <a:latin typeface="Arial"/>
                <a:ea typeface="Arial"/>
                <a:cs typeface="Arial"/>
                <a:sym typeface="Arial"/>
              </a:defRPr>
            </a:lvl3pPr>
            <a:lvl4pPr indent="-317500" lvl="3" marL="1828800" rtl="0" algn="l">
              <a:lnSpc>
                <a:spcPct val="90000"/>
              </a:lnSpc>
              <a:spcBef>
                <a:spcPts val="1600"/>
              </a:spcBef>
              <a:spcAft>
                <a:spcPts val="0"/>
              </a:spcAft>
              <a:buClr>
                <a:schemeClr val="dk1"/>
              </a:buClr>
              <a:buSzPts val="1400"/>
              <a:buChar char="●"/>
              <a:defRPr>
                <a:latin typeface="Arial"/>
                <a:ea typeface="Arial"/>
                <a:cs typeface="Arial"/>
                <a:sym typeface="Arial"/>
              </a:defRPr>
            </a:lvl4pPr>
            <a:lvl5pPr indent="-317500" lvl="4" marL="2286000" rtl="0" algn="l">
              <a:lnSpc>
                <a:spcPct val="90000"/>
              </a:lnSpc>
              <a:spcBef>
                <a:spcPts val="1600"/>
              </a:spcBef>
              <a:spcAft>
                <a:spcPts val="0"/>
              </a:spcAft>
              <a:buClr>
                <a:schemeClr val="dk1"/>
              </a:buClr>
              <a:buSzPts val="1400"/>
              <a:buChar char="○"/>
              <a:defRPr>
                <a:latin typeface="Arial"/>
                <a:ea typeface="Arial"/>
                <a:cs typeface="Arial"/>
                <a:sym typeface="Arial"/>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 name="Shape 57"/>
        <p:cNvGrpSpPr/>
        <p:nvPr/>
      </p:nvGrpSpPr>
      <p:grpSpPr>
        <a:xfrm>
          <a:off x="0" y="0"/>
          <a:ext cx="0" cy="0"/>
          <a:chOff x="0" y="0"/>
          <a:chExt cx="0" cy="0"/>
        </a:xfrm>
      </p:grpSpPr>
      <p:sp>
        <p:nvSpPr>
          <p:cNvPr id="58" name="Google Shape;58;p1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9" name="Google Shape;59;p1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1" name="Shape 61"/>
        <p:cNvGrpSpPr/>
        <p:nvPr/>
      </p:nvGrpSpPr>
      <p:grpSpPr>
        <a:xfrm>
          <a:off x="0" y="0"/>
          <a:ext cx="0" cy="0"/>
          <a:chOff x="0" y="0"/>
          <a:chExt cx="0" cy="0"/>
        </a:xfrm>
      </p:grpSpPr>
      <p:sp>
        <p:nvSpPr>
          <p:cNvPr id="62" name="Google Shape;62;p1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3" name="Google Shape;63;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 name="Shape 64"/>
        <p:cNvGrpSpPr/>
        <p:nvPr/>
      </p:nvGrpSpPr>
      <p:grpSpPr>
        <a:xfrm>
          <a:off x="0" y="0"/>
          <a:ext cx="0" cy="0"/>
          <a:chOff x="0" y="0"/>
          <a:chExt cx="0" cy="0"/>
        </a:xfrm>
      </p:grpSpPr>
      <p:sp>
        <p:nvSpPr>
          <p:cNvPr id="65" name="Google Shape;65;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7" name="Google Shape;67;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 name="Shape 68"/>
        <p:cNvGrpSpPr/>
        <p:nvPr/>
      </p:nvGrpSpPr>
      <p:grpSpPr>
        <a:xfrm>
          <a:off x="0" y="0"/>
          <a:ext cx="0" cy="0"/>
          <a:chOff x="0" y="0"/>
          <a:chExt cx="0" cy="0"/>
        </a:xfrm>
      </p:grpSpPr>
      <p:sp>
        <p:nvSpPr>
          <p:cNvPr id="69" name="Google Shape;69;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1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1" name="Google Shape;71;p1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2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8" name="Google Shape;78;p2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0" name="Shape 80"/>
        <p:cNvGrpSpPr/>
        <p:nvPr/>
      </p:nvGrpSpPr>
      <p:grpSpPr>
        <a:xfrm>
          <a:off x="0" y="0"/>
          <a:ext cx="0" cy="0"/>
          <a:chOff x="0" y="0"/>
          <a:chExt cx="0" cy="0"/>
        </a:xfrm>
      </p:grpSpPr>
      <p:sp>
        <p:nvSpPr>
          <p:cNvPr id="81" name="Google Shape;81;p2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2" name="Google Shape;82;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6" name="Google Shape;86;p2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7" name="Google Shape;87;p2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9" name="Shape 89"/>
        <p:cNvGrpSpPr/>
        <p:nvPr/>
      </p:nvGrpSpPr>
      <p:grpSpPr>
        <a:xfrm>
          <a:off x="0" y="0"/>
          <a:ext cx="0" cy="0"/>
          <a:chOff x="0" y="0"/>
          <a:chExt cx="0" cy="0"/>
        </a:xfrm>
      </p:grpSpPr>
      <p:sp>
        <p:nvSpPr>
          <p:cNvPr id="90" name="Google Shape;90;p2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91" name="Google Shape;91;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2" name="Shape 92"/>
        <p:cNvGrpSpPr/>
        <p:nvPr/>
      </p:nvGrpSpPr>
      <p:grpSpPr>
        <a:xfrm>
          <a:off x="0" y="0"/>
          <a:ext cx="0" cy="0"/>
          <a:chOff x="0" y="0"/>
          <a:chExt cx="0" cy="0"/>
        </a:xfrm>
      </p:grpSpPr>
      <p:sp>
        <p:nvSpPr>
          <p:cNvPr id="93" name="Google Shape;93;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4" name="Google Shape;94;p2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5" name="Google Shape;95;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
        <p:nvSpPr>
          <p:cNvPr id="97" name="Google Shape;97;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8" name="Shape 98"/>
        <p:cNvGrpSpPr/>
        <p:nvPr/>
      </p:nvGrpSpPr>
      <p:grpSpPr>
        <a:xfrm>
          <a:off x="0" y="0"/>
          <a:ext cx="0" cy="0"/>
          <a:chOff x="0" y="0"/>
          <a:chExt cx="0" cy="0"/>
        </a:xfrm>
      </p:grpSpPr>
      <p:sp>
        <p:nvSpPr>
          <p:cNvPr id="99" name="Google Shape;99;p26"/>
          <p:cNvSpPr txBox="1"/>
          <p:nvPr>
            <p:ph idx="1" type="body"/>
          </p:nvPr>
        </p:nvSpPr>
        <p:spPr>
          <a:xfrm>
            <a:off x="457200" y="1110853"/>
            <a:ext cx="8229600" cy="3394500"/>
          </a:xfrm>
          <a:prstGeom prst="rect">
            <a:avLst/>
          </a:prstGeom>
          <a:noFill/>
          <a:ln>
            <a:noFill/>
          </a:ln>
        </p:spPr>
        <p:txBody>
          <a:bodyPr anchorCtr="0" anchor="t" bIns="91425" lIns="91425" spcFirstLastPara="1" rIns="91425" wrap="square" tIns="91425">
            <a:noAutofit/>
          </a:bodyPr>
          <a:lstStyle>
            <a:lvl1pPr indent="-345186" lvl="0" marL="457200" marR="0" rtl="0" algn="l">
              <a:spcBef>
                <a:spcPts val="400"/>
              </a:spcBef>
              <a:spcAft>
                <a:spcPts val="0"/>
              </a:spcAft>
              <a:buClr>
                <a:schemeClr val="accent1"/>
              </a:buClr>
              <a:buSzPts val="1836"/>
              <a:buFont typeface="Noto Sans Symbols"/>
              <a:buChar char="▶"/>
              <a:defRPr b="0" i="0" sz="2700" u="none" cap="none" strike="noStrike">
                <a:solidFill>
                  <a:schemeClr val="dk1"/>
                </a:solidFill>
                <a:latin typeface="Rambla"/>
                <a:ea typeface="Rambla"/>
                <a:cs typeface="Rambla"/>
                <a:sym typeface="Rambla"/>
              </a:defRPr>
            </a:lvl1pPr>
            <a:lvl2pPr indent="-374650" lvl="1" marL="914400" marR="0" rtl="0" algn="l">
              <a:spcBef>
                <a:spcPts val="325"/>
              </a:spcBef>
              <a:spcAft>
                <a:spcPts val="0"/>
              </a:spcAft>
              <a:buClr>
                <a:schemeClr val="accent1"/>
              </a:buClr>
              <a:buSzPts val="2300"/>
              <a:buFont typeface="Verdana"/>
              <a:buChar char="◦"/>
              <a:defRPr b="0" i="0" sz="2300" u="none" cap="none" strike="noStrike">
                <a:solidFill>
                  <a:schemeClr val="dk1"/>
                </a:solidFill>
                <a:latin typeface="Rambla"/>
                <a:ea typeface="Rambla"/>
                <a:cs typeface="Rambla"/>
                <a:sym typeface="Rambla"/>
              </a:defRPr>
            </a:lvl2pPr>
            <a:lvl3pPr indent="-361950" lvl="2" marL="1371600" marR="0" rtl="0" algn="l">
              <a:spcBef>
                <a:spcPts val="350"/>
              </a:spcBef>
              <a:spcAft>
                <a:spcPts val="0"/>
              </a:spcAft>
              <a:buClr>
                <a:schemeClr val="accent2"/>
              </a:buClr>
              <a:buSzPts val="2100"/>
              <a:buFont typeface="Noto Sans Symbols"/>
              <a:buChar char="⚫"/>
              <a:defRPr b="0" i="0" sz="2100" u="none" cap="none" strike="noStrike">
                <a:solidFill>
                  <a:schemeClr val="dk1"/>
                </a:solidFill>
                <a:latin typeface="Rambla"/>
                <a:ea typeface="Rambla"/>
                <a:cs typeface="Rambla"/>
                <a:sym typeface="Rambla"/>
              </a:defRPr>
            </a:lvl3pPr>
            <a:lvl4pPr indent="-349250" lvl="3" marL="1828800" marR="0" rtl="0" algn="l">
              <a:spcBef>
                <a:spcPts val="350"/>
              </a:spcBef>
              <a:spcAft>
                <a:spcPts val="0"/>
              </a:spcAft>
              <a:buClr>
                <a:schemeClr val="accent2"/>
              </a:buClr>
              <a:buSzPts val="1900"/>
              <a:buFont typeface="Noto Sans Symbols"/>
              <a:buChar char="⚫"/>
              <a:defRPr b="0" i="0" sz="1900" u="none" cap="none" strike="noStrike">
                <a:solidFill>
                  <a:schemeClr val="dk1"/>
                </a:solidFill>
                <a:latin typeface="Rambla"/>
                <a:ea typeface="Rambla"/>
                <a:cs typeface="Rambla"/>
                <a:sym typeface="Rambla"/>
              </a:defRPr>
            </a:lvl4pPr>
            <a:lvl5pPr indent="-342900" lvl="4" marL="2286000" marR="0" rtl="0" algn="l">
              <a:spcBef>
                <a:spcPts val="350"/>
              </a:spcBef>
              <a:spcAft>
                <a:spcPts val="0"/>
              </a:spcAft>
              <a:buClr>
                <a:schemeClr val="accent2"/>
              </a:buClr>
              <a:buSzPts val="1800"/>
              <a:buFont typeface="Noto Sans Symbols"/>
              <a:buChar char="⚫"/>
              <a:defRPr b="0" i="0" sz="1800" u="none" cap="none" strike="noStrike">
                <a:solidFill>
                  <a:schemeClr val="dk1"/>
                </a:solidFill>
                <a:latin typeface="Rambla"/>
                <a:ea typeface="Rambla"/>
                <a:cs typeface="Rambla"/>
                <a:sym typeface="Rambla"/>
              </a:defRPr>
            </a:lvl5pPr>
            <a:lvl6pPr indent="-342900" lvl="5" marL="2743200" marR="0" rtl="0" algn="l">
              <a:spcBef>
                <a:spcPts val="350"/>
              </a:spcBef>
              <a:spcAft>
                <a:spcPts val="0"/>
              </a:spcAft>
              <a:buClr>
                <a:schemeClr val="accent3"/>
              </a:buClr>
              <a:buSzPts val="1800"/>
              <a:buFont typeface="Noto Sans Symbols"/>
              <a:buChar char="◾"/>
              <a:defRPr b="0" i="0" sz="1800" u="none" cap="none" strike="noStrike">
                <a:solidFill>
                  <a:schemeClr val="dk1"/>
                </a:solidFill>
                <a:latin typeface="Rambla"/>
                <a:ea typeface="Rambla"/>
                <a:cs typeface="Rambla"/>
                <a:sym typeface="Rambla"/>
              </a:defRPr>
            </a:lvl6pPr>
            <a:lvl7pPr indent="-330200" lvl="6" marL="3200400" marR="0" rtl="0" algn="l">
              <a:spcBef>
                <a:spcPts val="1600"/>
              </a:spcBef>
              <a:spcAft>
                <a:spcPts val="0"/>
              </a:spcAft>
              <a:buClr>
                <a:schemeClr val="accent3"/>
              </a:buClr>
              <a:buSzPts val="1600"/>
              <a:buFont typeface="Noto Sans Symbols"/>
              <a:buChar char="◾"/>
              <a:defRPr b="0" i="0" sz="1600" u="none" cap="none" strike="noStrike">
                <a:solidFill>
                  <a:schemeClr val="dk1"/>
                </a:solidFill>
                <a:latin typeface="Rambla"/>
                <a:ea typeface="Rambla"/>
                <a:cs typeface="Rambla"/>
                <a:sym typeface="Rambla"/>
              </a:defRPr>
            </a:lvl7pPr>
            <a:lvl8pPr indent="-330200" lvl="7" marL="3657600" marR="0" rtl="0" algn="l">
              <a:spcBef>
                <a:spcPts val="1600"/>
              </a:spcBef>
              <a:spcAft>
                <a:spcPts val="0"/>
              </a:spcAft>
              <a:buClr>
                <a:schemeClr val="accent3"/>
              </a:buClr>
              <a:buSzPts val="1600"/>
              <a:buFont typeface="Noto Sans Symbols"/>
              <a:buChar char="◾"/>
              <a:defRPr b="0" i="0" sz="1600" u="none" cap="none" strike="noStrike">
                <a:solidFill>
                  <a:schemeClr val="dk1"/>
                </a:solidFill>
                <a:latin typeface="Rambla"/>
                <a:ea typeface="Rambla"/>
                <a:cs typeface="Rambla"/>
                <a:sym typeface="Rambla"/>
              </a:defRPr>
            </a:lvl8pPr>
            <a:lvl9pPr indent="-330200" lvl="8" marL="4114800" marR="0" rtl="0" algn="l">
              <a:spcBef>
                <a:spcPts val="1600"/>
              </a:spcBef>
              <a:spcAft>
                <a:spcPts val="1600"/>
              </a:spcAft>
              <a:buClr>
                <a:schemeClr val="accent3"/>
              </a:buClr>
              <a:buSzPts val="1600"/>
              <a:buFont typeface="Noto Sans Symbols"/>
              <a:buChar char="◾"/>
              <a:defRPr b="0" i="0" sz="1600" u="none" cap="none" strike="noStrike">
                <a:solidFill>
                  <a:schemeClr val="dk1"/>
                </a:solidFill>
                <a:latin typeface="Rambla"/>
                <a:ea typeface="Rambla"/>
                <a:cs typeface="Rambla"/>
                <a:sym typeface="Rambla"/>
              </a:defRPr>
            </a:lvl9pPr>
          </a:lstStyle>
          <a:p/>
        </p:txBody>
      </p:sp>
      <p:sp>
        <p:nvSpPr>
          <p:cNvPr id="100" name="Google Shape;100;p26"/>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2800"/>
              <a:buNone/>
              <a:defRPr b="1" i="0" sz="4100" u="none" cap="none" strike="noStrike">
                <a:solidFill>
                  <a:schemeClr val="dk2"/>
                </a:solidFill>
                <a:latin typeface="Rambla"/>
                <a:ea typeface="Rambla"/>
                <a:cs typeface="Rambla"/>
                <a:sym typeface="Rambla"/>
              </a:defRPr>
            </a:lvl1pPr>
            <a:lvl2pPr indent="0" lvl="1" marL="0" marR="0" rtl="0" algn="l">
              <a:spcBef>
                <a:spcPts val="0"/>
              </a:spcBef>
              <a:spcAft>
                <a:spcPts val="0"/>
              </a:spcAft>
              <a:buSzPts val="2800"/>
              <a:buNone/>
              <a:defRPr b="1" i="0" sz="4100" u="none" cap="none" strike="noStrike">
                <a:solidFill>
                  <a:schemeClr val="dk2"/>
                </a:solidFill>
                <a:latin typeface="Rambla"/>
                <a:ea typeface="Rambla"/>
                <a:cs typeface="Rambla"/>
                <a:sym typeface="Rambla"/>
              </a:defRPr>
            </a:lvl2pPr>
            <a:lvl3pPr indent="0" lvl="2" marL="0" marR="0" rtl="0" algn="l">
              <a:spcBef>
                <a:spcPts val="0"/>
              </a:spcBef>
              <a:spcAft>
                <a:spcPts val="0"/>
              </a:spcAft>
              <a:buSzPts val="2800"/>
              <a:buNone/>
              <a:defRPr b="1" i="0" sz="4100" u="none" cap="none" strike="noStrike">
                <a:solidFill>
                  <a:schemeClr val="dk2"/>
                </a:solidFill>
                <a:latin typeface="Rambla"/>
                <a:ea typeface="Rambla"/>
                <a:cs typeface="Rambla"/>
                <a:sym typeface="Rambla"/>
              </a:defRPr>
            </a:lvl3pPr>
            <a:lvl4pPr indent="0" lvl="3" marL="0" marR="0" rtl="0" algn="l">
              <a:spcBef>
                <a:spcPts val="0"/>
              </a:spcBef>
              <a:spcAft>
                <a:spcPts val="0"/>
              </a:spcAft>
              <a:buSzPts val="2800"/>
              <a:buNone/>
              <a:defRPr b="1" i="0" sz="4100" u="none" cap="none" strike="noStrike">
                <a:solidFill>
                  <a:schemeClr val="dk2"/>
                </a:solidFill>
                <a:latin typeface="Rambla"/>
                <a:ea typeface="Rambla"/>
                <a:cs typeface="Rambla"/>
                <a:sym typeface="Rambla"/>
              </a:defRPr>
            </a:lvl4pPr>
            <a:lvl5pPr indent="0" lvl="4" marL="0" marR="0" rtl="0" algn="l">
              <a:spcBef>
                <a:spcPts val="0"/>
              </a:spcBef>
              <a:spcAft>
                <a:spcPts val="0"/>
              </a:spcAft>
              <a:buSzPts val="2800"/>
              <a:buNone/>
              <a:defRPr b="1" i="0" sz="4100" u="none" cap="none" strike="noStrike">
                <a:solidFill>
                  <a:schemeClr val="dk2"/>
                </a:solidFill>
                <a:latin typeface="Rambla"/>
                <a:ea typeface="Rambla"/>
                <a:cs typeface="Rambla"/>
                <a:sym typeface="Rambla"/>
              </a:defRPr>
            </a:lvl5pPr>
            <a:lvl6pPr indent="0" lvl="5" marL="457200" marR="0" rtl="0" algn="l">
              <a:spcBef>
                <a:spcPts val="0"/>
              </a:spcBef>
              <a:spcAft>
                <a:spcPts val="0"/>
              </a:spcAft>
              <a:buSzPts val="2800"/>
              <a:buNone/>
              <a:defRPr b="1" i="0" sz="4100" u="none" cap="none" strike="noStrike">
                <a:solidFill>
                  <a:schemeClr val="dk2"/>
                </a:solidFill>
                <a:latin typeface="Rambla"/>
                <a:ea typeface="Rambla"/>
                <a:cs typeface="Rambla"/>
                <a:sym typeface="Rambla"/>
              </a:defRPr>
            </a:lvl6pPr>
            <a:lvl7pPr indent="0" lvl="6" marL="914400" marR="0" rtl="0" algn="l">
              <a:spcBef>
                <a:spcPts val="0"/>
              </a:spcBef>
              <a:spcAft>
                <a:spcPts val="0"/>
              </a:spcAft>
              <a:buSzPts val="2800"/>
              <a:buNone/>
              <a:defRPr b="1" i="0" sz="4100" u="none" cap="none" strike="noStrike">
                <a:solidFill>
                  <a:schemeClr val="dk2"/>
                </a:solidFill>
                <a:latin typeface="Rambla"/>
                <a:ea typeface="Rambla"/>
                <a:cs typeface="Rambla"/>
                <a:sym typeface="Rambla"/>
              </a:defRPr>
            </a:lvl7pPr>
            <a:lvl8pPr indent="0" lvl="7" marL="1371600" marR="0" rtl="0" algn="l">
              <a:spcBef>
                <a:spcPts val="0"/>
              </a:spcBef>
              <a:spcAft>
                <a:spcPts val="0"/>
              </a:spcAft>
              <a:buSzPts val="2800"/>
              <a:buNone/>
              <a:defRPr b="1" i="0" sz="4100" u="none" cap="none" strike="noStrike">
                <a:solidFill>
                  <a:schemeClr val="dk2"/>
                </a:solidFill>
                <a:latin typeface="Rambla"/>
                <a:ea typeface="Rambla"/>
                <a:cs typeface="Rambla"/>
                <a:sym typeface="Rambla"/>
              </a:defRPr>
            </a:lvl8pPr>
            <a:lvl9pPr indent="0" lvl="8" marL="1828800" marR="0" rtl="0" algn="l">
              <a:spcBef>
                <a:spcPts val="0"/>
              </a:spcBef>
              <a:spcAft>
                <a:spcPts val="0"/>
              </a:spcAft>
              <a:buSzPts val="2800"/>
              <a:buNone/>
              <a:defRPr b="1" i="0" sz="4100" u="none" cap="none" strike="noStrike">
                <a:solidFill>
                  <a:schemeClr val="dk2"/>
                </a:solidFill>
                <a:latin typeface="Rambla"/>
                <a:ea typeface="Rambla"/>
                <a:cs typeface="Rambla"/>
                <a:sym typeface="Rambla"/>
              </a:defRPr>
            </a:lvl9pPr>
          </a:lstStyle>
          <a:p/>
        </p:txBody>
      </p:sp>
      <p:sp>
        <p:nvSpPr>
          <p:cNvPr id="101" name="Google Shape;101;p26"/>
          <p:cNvSpPr txBox="1"/>
          <p:nvPr>
            <p:ph idx="10" type="dt"/>
          </p:nvPr>
        </p:nvSpPr>
        <p:spPr>
          <a:xfrm>
            <a:off x="6727825" y="4806553"/>
            <a:ext cx="19194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2" name="Google Shape;102;p26"/>
          <p:cNvSpPr txBox="1"/>
          <p:nvPr>
            <p:ph idx="11" type="ftr"/>
          </p:nvPr>
        </p:nvSpPr>
        <p:spPr>
          <a:xfrm>
            <a:off x="4379912" y="4806553"/>
            <a:ext cx="2351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3" name="Google Shape;103;p26"/>
          <p:cNvSpPr txBox="1"/>
          <p:nvPr>
            <p:ph idx="12" type="sldNum"/>
          </p:nvPr>
        </p:nvSpPr>
        <p:spPr>
          <a:xfrm>
            <a:off x="8647112" y="4806553"/>
            <a:ext cx="366600" cy="273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chemeClr val="dk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8" name="Shape 108"/>
        <p:cNvGrpSpPr/>
        <p:nvPr/>
      </p:nvGrpSpPr>
      <p:grpSpPr>
        <a:xfrm>
          <a:off x="0" y="0"/>
          <a:ext cx="0" cy="0"/>
          <a:chOff x="0" y="0"/>
          <a:chExt cx="0" cy="0"/>
        </a:xfrm>
      </p:grpSpPr>
      <p:sp>
        <p:nvSpPr>
          <p:cNvPr id="109" name="Google Shape;109;p2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0" name="Google Shape;110;p2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1" name="Google Shape;111;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2" name="Shape 112"/>
        <p:cNvGrpSpPr/>
        <p:nvPr/>
      </p:nvGrpSpPr>
      <p:grpSpPr>
        <a:xfrm>
          <a:off x="0" y="0"/>
          <a:ext cx="0" cy="0"/>
          <a:chOff x="0" y="0"/>
          <a:chExt cx="0" cy="0"/>
        </a:xfrm>
      </p:grpSpPr>
      <p:sp>
        <p:nvSpPr>
          <p:cNvPr id="113" name="Google Shape;113;p2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14" name="Google Shape;114;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5" name="Shape 115"/>
        <p:cNvGrpSpPr/>
        <p:nvPr/>
      </p:nvGrpSpPr>
      <p:grpSpPr>
        <a:xfrm>
          <a:off x="0" y="0"/>
          <a:ext cx="0" cy="0"/>
          <a:chOff x="0" y="0"/>
          <a:chExt cx="0" cy="0"/>
        </a:xfrm>
      </p:grpSpPr>
      <p:sp>
        <p:nvSpPr>
          <p:cNvPr id="116" name="Google Shape;116;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7" name="Google Shape;117;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18" name="Google Shape;118;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9" name="Shape 119"/>
        <p:cNvGrpSpPr/>
        <p:nvPr/>
      </p:nvGrpSpPr>
      <p:grpSpPr>
        <a:xfrm>
          <a:off x="0" y="0"/>
          <a:ext cx="0" cy="0"/>
          <a:chOff x="0" y="0"/>
          <a:chExt cx="0" cy="0"/>
        </a:xfrm>
      </p:grpSpPr>
      <p:sp>
        <p:nvSpPr>
          <p:cNvPr id="120" name="Google Shape;120;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1" name="Google Shape;121;p3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2" name="Google Shape;122;p3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3" name="Google Shape;123;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3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6" name="Google Shape;126;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7" name="Shape 127"/>
        <p:cNvGrpSpPr/>
        <p:nvPr/>
      </p:nvGrpSpPr>
      <p:grpSpPr>
        <a:xfrm>
          <a:off x="0" y="0"/>
          <a:ext cx="0" cy="0"/>
          <a:chOff x="0" y="0"/>
          <a:chExt cx="0" cy="0"/>
        </a:xfrm>
      </p:grpSpPr>
      <p:sp>
        <p:nvSpPr>
          <p:cNvPr id="128" name="Google Shape;128;p3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9" name="Google Shape;129;p3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0" name="Google Shape;130;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1" name="Shape 131"/>
        <p:cNvGrpSpPr/>
        <p:nvPr/>
      </p:nvGrpSpPr>
      <p:grpSpPr>
        <a:xfrm>
          <a:off x="0" y="0"/>
          <a:ext cx="0" cy="0"/>
          <a:chOff x="0" y="0"/>
          <a:chExt cx="0" cy="0"/>
        </a:xfrm>
      </p:grpSpPr>
      <p:sp>
        <p:nvSpPr>
          <p:cNvPr id="132" name="Google Shape;132;p3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3" name="Google Shape;133;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4" name="Shape 134"/>
        <p:cNvGrpSpPr/>
        <p:nvPr/>
      </p:nvGrpSpPr>
      <p:grpSpPr>
        <a:xfrm>
          <a:off x="0" y="0"/>
          <a:ext cx="0" cy="0"/>
          <a:chOff x="0" y="0"/>
          <a:chExt cx="0" cy="0"/>
        </a:xfrm>
      </p:grpSpPr>
      <p:sp>
        <p:nvSpPr>
          <p:cNvPr id="135" name="Google Shape;135;p3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37" name="Google Shape;137;p3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38" name="Google Shape;138;p3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9" name="Google Shape;139;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0" name="Shape 140"/>
        <p:cNvGrpSpPr/>
        <p:nvPr/>
      </p:nvGrpSpPr>
      <p:grpSpPr>
        <a:xfrm>
          <a:off x="0" y="0"/>
          <a:ext cx="0" cy="0"/>
          <a:chOff x="0" y="0"/>
          <a:chExt cx="0" cy="0"/>
        </a:xfrm>
      </p:grpSpPr>
      <p:sp>
        <p:nvSpPr>
          <p:cNvPr id="141" name="Google Shape;141;p3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42" name="Google Shape;142;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3" name="Shape 143"/>
        <p:cNvGrpSpPr/>
        <p:nvPr/>
      </p:nvGrpSpPr>
      <p:grpSpPr>
        <a:xfrm>
          <a:off x="0" y="0"/>
          <a:ext cx="0" cy="0"/>
          <a:chOff x="0" y="0"/>
          <a:chExt cx="0" cy="0"/>
        </a:xfrm>
      </p:grpSpPr>
      <p:sp>
        <p:nvSpPr>
          <p:cNvPr id="144" name="Google Shape;144;p3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5" name="Google Shape;145;p3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46" name="Google Shape;146;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7" name="Shape 147"/>
        <p:cNvGrpSpPr/>
        <p:nvPr/>
      </p:nvGrpSpPr>
      <p:grpSpPr>
        <a:xfrm>
          <a:off x="0" y="0"/>
          <a:ext cx="0" cy="0"/>
          <a:chOff x="0" y="0"/>
          <a:chExt cx="0" cy="0"/>
        </a:xfrm>
      </p:grpSpPr>
      <p:sp>
        <p:nvSpPr>
          <p:cNvPr id="148" name="Google Shape;148;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9" name="Shape 149"/>
        <p:cNvGrpSpPr/>
        <p:nvPr/>
      </p:nvGrpSpPr>
      <p:grpSpPr>
        <a:xfrm>
          <a:off x="0" y="0"/>
          <a:ext cx="0" cy="0"/>
          <a:chOff x="0" y="0"/>
          <a:chExt cx="0" cy="0"/>
        </a:xfrm>
      </p:grpSpPr>
      <p:sp>
        <p:nvSpPr>
          <p:cNvPr id="150" name="Google Shape;150;p3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1" name="Google Shape;151;p3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2" name="Google Shape;152;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153" name="Google Shape;153;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154" name="Google Shape;154;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155" name="Shape 155"/>
        <p:cNvGrpSpPr/>
        <p:nvPr/>
      </p:nvGrpSpPr>
      <p:grpSpPr>
        <a:xfrm>
          <a:off x="0" y="0"/>
          <a:ext cx="0" cy="0"/>
          <a:chOff x="0" y="0"/>
          <a:chExt cx="0" cy="0"/>
        </a:xfrm>
      </p:grpSpPr>
      <p:sp>
        <p:nvSpPr>
          <p:cNvPr id="156" name="Google Shape;156;p40"/>
          <p:cNvSpPr txBox="1"/>
          <p:nvPr>
            <p:ph type="title"/>
          </p:nvPr>
        </p:nvSpPr>
        <p:spPr>
          <a:xfrm>
            <a:off x="457200" y="285750"/>
            <a:ext cx="8229600" cy="1028700"/>
          </a:xfrm>
          <a:prstGeom prst="rect">
            <a:avLst/>
          </a:prstGeom>
          <a:noFill/>
          <a:ln>
            <a:noFill/>
          </a:ln>
        </p:spPr>
        <p:txBody>
          <a:bodyPr anchorCtr="0" anchor="b" bIns="45700" lIns="91425" spcFirstLastPara="1" rIns="91425" wrap="square" tIns="4570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7" name="Google Shape;157;p40"/>
          <p:cNvSpPr txBox="1"/>
          <p:nvPr>
            <p:ph idx="1" type="body"/>
          </p:nvPr>
        </p:nvSpPr>
        <p:spPr>
          <a:xfrm>
            <a:off x="457200" y="1485900"/>
            <a:ext cx="4038600" cy="30861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rgbClr val="7F7F7F"/>
              </a:buClr>
              <a:buSzPts val="1800"/>
              <a:buChar char="●"/>
              <a:defRPr/>
            </a:lvl1pPr>
            <a:lvl2pPr indent="-342900" lvl="1" marL="914400" algn="l">
              <a:spcBef>
                <a:spcPts val="1200"/>
              </a:spcBef>
              <a:spcAft>
                <a:spcPts val="0"/>
              </a:spcAft>
              <a:buClr>
                <a:srgbClr val="7F7F7F"/>
              </a:buClr>
              <a:buSzPts val="1800"/>
              <a:buChar char="○"/>
              <a:defRPr/>
            </a:lvl2pPr>
            <a:lvl3pPr indent="-342900" lvl="2" marL="1371600" algn="l">
              <a:spcBef>
                <a:spcPts val="1200"/>
              </a:spcBef>
              <a:spcAft>
                <a:spcPts val="0"/>
              </a:spcAft>
              <a:buClr>
                <a:srgbClr val="7F7F7F"/>
              </a:buClr>
              <a:buSzPts val="1800"/>
              <a:buChar char="■"/>
              <a:defRPr/>
            </a:lvl3pPr>
            <a:lvl4pPr indent="-342900" lvl="3" marL="1828800" algn="l">
              <a:spcBef>
                <a:spcPts val="1200"/>
              </a:spcBef>
              <a:spcAft>
                <a:spcPts val="0"/>
              </a:spcAft>
              <a:buClr>
                <a:srgbClr val="7F7F7F"/>
              </a:buClr>
              <a:buSzPts val="1800"/>
              <a:buChar char="●"/>
              <a:defRPr/>
            </a:lvl4pPr>
            <a:lvl5pPr indent="-342900" lvl="4" marL="2286000" algn="l">
              <a:spcBef>
                <a:spcPts val="1200"/>
              </a:spcBef>
              <a:spcAft>
                <a:spcPts val="0"/>
              </a:spcAft>
              <a:buClr>
                <a:srgbClr val="7F7F7F"/>
              </a:buClr>
              <a:buSzPts val="1800"/>
              <a:buChar char="○"/>
              <a:defRPr/>
            </a:lvl5pPr>
            <a:lvl6pPr indent="-342900" lvl="5" marL="2743200" algn="l">
              <a:spcBef>
                <a:spcPts val="1200"/>
              </a:spcBef>
              <a:spcAft>
                <a:spcPts val="0"/>
              </a:spcAft>
              <a:buClr>
                <a:srgbClr val="7F7F7F"/>
              </a:buClr>
              <a:buSzPts val="1800"/>
              <a:buChar char="■"/>
              <a:defRPr/>
            </a:lvl6pPr>
            <a:lvl7pPr indent="-342900" lvl="6" marL="3200400" algn="l">
              <a:spcBef>
                <a:spcPts val="1200"/>
              </a:spcBef>
              <a:spcAft>
                <a:spcPts val="0"/>
              </a:spcAft>
              <a:buClr>
                <a:srgbClr val="7F7F7F"/>
              </a:buClr>
              <a:buSzPts val="1800"/>
              <a:buChar char="●"/>
              <a:defRPr/>
            </a:lvl7pPr>
            <a:lvl8pPr indent="-342900" lvl="7" marL="3657600" algn="l">
              <a:spcBef>
                <a:spcPts val="1200"/>
              </a:spcBef>
              <a:spcAft>
                <a:spcPts val="0"/>
              </a:spcAft>
              <a:buClr>
                <a:srgbClr val="7F7F7F"/>
              </a:buClr>
              <a:buSzPts val="1800"/>
              <a:buChar char="○"/>
              <a:defRPr/>
            </a:lvl8pPr>
            <a:lvl9pPr indent="-342900" lvl="8" marL="4114800" algn="l">
              <a:spcBef>
                <a:spcPts val="1200"/>
              </a:spcBef>
              <a:spcAft>
                <a:spcPts val="1200"/>
              </a:spcAft>
              <a:buClr>
                <a:srgbClr val="7F7F7F"/>
              </a:buClr>
              <a:buSzPts val="1800"/>
              <a:buChar char="■"/>
              <a:defRPr/>
            </a:lvl9pPr>
          </a:lstStyle>
          <a:p/>
        </p:txBody>
      </p:sp>
      <p:sp>
        <p:nvSpPr>
          <p:cNvPr id="158" name="Google Shape;158;p40"/>
          <p:cNvSpPr txBox="1"/>
          <p:nvPr>
            <p:ph idx="2" type="body"/>
          </p:nvPr>
        </p:nvSpPr>
        <p:spPr>
          <a:xfrm>
            <a:off x="4648200" y="1485900"/>
            <a:ext cx="4038600" cy="30861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rgbClr val="7F7F7F"/>
              </a:buClr>
              <a:buSzPts val="1800"/>
              <a:buChar char="●"/>
              <a:defRPr/>
            </a:lvl1pPr>
            <a:lvl2pPr indent="-342900" lvl="1" marL="914400" algn="l">
              <a:spcBef>
                <a:spcPts val="1200"/>
              </a:spcBef>
              <a:spcAft>
                <a:spcPts val="0"/>
              </a:spcAft>
              <a:buClr>
                <a:srgbClr val="7F7F7F"/>
              </a:buClr>
              <a:buSzPts val="1800"/>
              <a:buChar char="○"/>
              <a:defRPr/>
            </a:lvl2pPr>
            <a:lvl3pPr indent="-342900" lvl="2" marL="1371600" algn="l">
              <a:spcBef>
                <a:spcPts val="1200"/>
              </a:spcBef>
              <a:spcAft>
                <a:spcPts val="0"/>
              </a:spcAft>
              <a:buClr>
                <a:srgbClr val="7F7F7F"/>
              </a:buClr>
              <a:buSzPts val="1800"/>
              <a:buChar char="■"/>
              <a:defRPr/>
            </a:lvl3pPr>
            <a:lvl4pPr indent="-342900" lvl="3" marL="1828800" algn="l">
              <a:spcBef>
                <a:spcPts val="1200"/>
              </a:spcBef>
              <a:spcAft>
                <a:spcPts val="0"/>
              </a:spcAft>
              <a:buClr>
                <a:srgbClr val="7F7F7F"/>
              </a:buClr>
              <a:buSzPts val="1800"/>
              <a:buChar char="●"/>
              <a:defRPr/>
            </a:lvl4pPr>
            <a:lvl5pPr indent="-342900" lvl="4" marL="2286000" algn="l">
              <a:spcBef>
                <a:spcPts val="1200"/>
              </a:spcBef>
              <a:spcAft>
                <a:spcPts val="0"/>
              </a:spcAft>
              <a:buClr>
                <a:srgbClr val="7F7F7F"/>
              </a:buClr>
              <a:buSzPts val="1800"/>
              <a:buChar char="○"/>
              <a:defRPr/>
            </a:lvl5pPr>
            <a:lvl6pPr indent="-342900" lvl="5" marL="2743200" algn="l">
              <a:spcBef>
                <a:spcPts val="1200"/>
              </a:spcBef>
              <a:spcAft>
                <a:spcPts val="0"/>
              </a:spcAft>
              <a:buClr>
                <a:srgbClr val="7F7F7F"/>
              </a:buClr>
              <a:buSzPts val="1800"/>
              <a:buChar char="■"/>
              <a:defRPr/>
            </a:lvl6pPr>
            <a:lvl7pPr indent="-342900" lvl="6" marL="3200400" algn="l">
              <a:spcBef>
                <a:spcPts val="1200"/>
              </a:spcBef>
              <a:spcAft>
                <a:spcPts val="0"/>
              </a:spcAft>
              <a:buClr>
                <a:srgbClr val="7F7F7F"/>
              </a:buClr>
              <a:buSzPts val="1800"/>
              <a:buChar char="●"/>
              <a:defRPr/>
            </a:lvl7pPr>
            <a:lvl8pPr indent="-342900" lvl="7" marL="3657600" algn="l">
              <a:spcBef>
                <a:spcPts val="1200"/>
              </a:spcBef>
              <a:spcAft>
                <a:spcPts val="0"/>
              </a:spcAft>
              <a:buClr>
                <a:srgbClr val="7F7F7F"/>
              </a:buClr>
              <a:buSzPts val="1800"/>
              <a:buChar char="○"/>
              <a:defRPr/>
            </a:lvl8pPr>
            <a:lvl9pPr indent="-342900" lvl="8" marL="4114800" algn="l">
              <a:spcBef>
                <a:spcPts val="1200"/>
              </a:spcBef>
              <a:spcAft>
                <a:spcPts val="1200"/>
              </a:spcAft>
              <a:buClr>
                <a:srgbClr val="7F7F7F"/>
              </a:buClr>
              <a:buSzPts val="1800"/>
              <a:buChar char="■"/>
              <a:defRPr/>
            </a:lvl9pPr>
          </a:lstStyle>
          <a:p/>
        </p:txBody>
      </p:sp>
      <p:sp>
        <p:nvSpPr>
          <p:cNvPr id="159" name="Google Shape;159;p40"/>
          <p:cNvSpPr txBox="1"/>
          <p:nvPr>
            <p:ph idx="10" type="dt"/>
          </p:nvPr>
        </p:nvSpPr>
        <p:spPr>
          <a:xfrm>
            <a:off x="6362700" y="4767263"/>
            <a:ext cx="2085900" cy="273900"/>
          </a:xfrm>
          <a:prstGeom prst="rect">
            <a:avLst/>
          </a:prstGeom>
          <a:noFill/>
          <a:ln>
            <a:noFill/>
          </a:ln>
        </p:spPr>
        <p:txBody>
          <a:bodyPr anchorCtr="0" anchor="ctr" bIns="45700" lIns="91425"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40"/>
          <p:cNvSpPr txBox="1"/>
          <p:nvPr>
            <p:ph idx="11" type="ftr"/>
          </p:nvPr>
        </p:nvSpPr>
        <p:spPr>
          <a:xfrm>
            <a:off x="658812" y="4767263"/>
            <a:ext cx="2847900" cy="273900"/>
          </a:xfrm>
          <a:prstGeom prst="rect">
            <a:avLst/>
          </a:prstGeom>
          <a:noFill/>
          <a:ln>
            <a:noFill/>
          </a:ln>
        </p:spPr>
        <p:txBody>
          <a:bodyPr anchorCtr="0" anchor="ctr" bIns="45700" lIns="45700"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40"/>
          <p:cNvSpPr txBox="1"/>
          <p:nvPr>
            <p:ph idx="12" type="sldNum"/>
          </p:nvPr>
        </p:nvSpPr>
        <p:spPr>
          <a:xfrm>
            <a:off x="8543925" y="4767263"/>
            <a:ext cx="561900" cy="273900"/>
          </a:xfrm>
          <a:prstGeom prst="rect">
            <a:avLst/>
          </a:prstGeom>
          <a:noFill/>
          <a:ln>
            <a:noFill/>
          </a:ln>
        </p:spPr>
        <p:txBody>
          <a:bodyPr anchorCtr="0" anchor="ctr" bIns="45700" lIns="27425" spcFirstLastPara="1" rIns="45700" wrap="square" tIns="45700">
            <a:noAutofit/>
          </a:bodyPr>
          <a:lstStyle>
            <a:lvl1pPr indent="0" lvl="0"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1pPr>
            <a:lvl2pPr indent="0" lvl="1"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2pPr>
            <a:lvl3pPr indent="0" lvl="2"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3pPr>
            <a:lvl4pPr indent="0" lvl="3"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4pPr>
            <a:lvl5pPr indent="0" lvl="4"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5pPr>
            <a:lvl6pPr indent="0" lvl="5"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6pPr>
            <a:lvl7pPr indent="0" lvl="6"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7pPr>
            <a:lvl8pPr indent="0" lvl="7"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8pPr>
            <a:lvl9pPr indent="0" lvl="8"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sz="1000">
              <a:solidFill>
                <a:schemeClr val="dk2"/>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7" name="Shape 167"/>
        <p:cNvGrpSpPr/>
        <p:nvPr/>
      </p:nvGrpSpPr>
      <p:grpSpPr>
        <a:xfrm>
          <a:off x="0" y="0"/>
          <a:ext cx="0" cy="0"/>
          <a:chOff x="0" y="0"/>
          <a:chExt cx="0" cy="0"/>
        </a:xfrm>
      </p:grpSpPr>
      <p:sp>
        <p:nvSpPr>
          <p:cNvPr id="168" name="Google Shape;168;p4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69" name="Google Shape;169;p4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70" name="Google Shape;170;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1" name="Shape 171"/>
        <p:cNvGrpSpPr/>
        <p:nvPr/>
      </p:nvGrpSpPr>
      <p:grpSpPr>
        <a:xfrm>
          <a:off x="0" y="0"/>
          <a:ext cx="0" cy="0"/>
          <a:chOff x="0" y="0"/>
          <a:chExt cx="0" cy="0"/>
        </a:xfrm>
      </p:grpSpPr>
      <p:sp>
        <p:nvSpPr>
          <p:cNvPr id="172" name="Google Shape;172;p4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3" name="Google Shape;173;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4" name="Shape 174"/>
        <p:cNvGrpSpPr/>
        <p:nvPr/>
      </p:nvGrpSpPr>
      <p:grpSpPr>
        <a:xfrm>
          <a:off x="0" y="0"/>
          <a:ext cx="0" cy="0"/>
          <a:chOff x="0" y="0"/>
          <a:chExt cx="0" cy="0"/>
        </a:xfrm>
      </p:grpSpPr>
      <p:sp>
        <p:nvSpPr>
          <p:cNvPr id="175" name="Google Shape;175;p44"/>
          <p:cNvSpPr txBox="1"/>
          <p:nvPr>
            <p:ph type="title"/>
          </p:nvPr>
        </p:nvSpPr>
        <p:spPr>
          <a:xfrm>
            <a:off x="311700" y="3688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6" name="Google Shape;176;p44"/>
          <p:cNvSpPr txBox="1"/>
          <p:nvPr>
            <p:ph idx="1" type="body"/>
          </p:nvPr>
        </p:nvSpPr>
        <p:spPr>
          <a:xfrm>
            <a:off x="311700" y="1076275"/>
            <a:ext cx="85206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77" name="Google Shape;177;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8" name="Shape 178"/>
        <p:cNvGrpSpPr/>
        <p:nvPr/>
      </p:nvGrpSpPr>
      <p:grpSpPr>
        <a:xfrm>
          <a:off x="0" y="0"/>
          <a:ext cx="0" cy="0"/>
          <a:chOff x="0" y="0"/>
          <a:chExt cx="0" cy="0"/>
        </a:xfrm>
      </p:grpSpPr>
      <p:sp>
        <p:nvSpPr>
          <p:cNvPr id="179" name="Google Shape;179;p45"/>
          <p:cNvSpPr txBox="1"/>
          <p:nvPr>
            <p:ph type="title"/>
          </p:nvPr>
        </p:nvSpPr>
        <p:spPr>
          <a:xfrm>
            <a:off x="311700" y="3688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0" name="Google Shape;180;p4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81" name="Google Shape;181;p4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82" name="Google Shape;182;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3" name="Shape 183"/>
        <p:cNvGrpSpPr/>
        <p:nvPr/>
      </p:nvGrpSpPr>
      <p:grpSpPr>
        <a:xfrm>
          <a:off x="0" y="0"/>
          <a:ext cx="0" cy="0"/>
          <a:chOff x="0" y="0"/>
          <a:chExt cx="0" cy="0"/>
        </a:xfrm>
      </p:grpSpPr>
      <p:sp>
        <p:nvSpPr>
          <p:cNvPr id="184" name="Google Shape;184;p46"/>
          <p:cNvSpPr txBox="1"/>
          <p:nvPr>
            <p:ph type="title"/>
          </p:nvPr>
        </p:nvSpPr>
        <p:spPr>
          <a:xfrm>
            <a:off x="311700" y="3688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5" name="Google Shape;185;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6" name="Shape 186"/>
        <p:cNvGrpSpPr/>
        <p:nvPr/>
      </p:nvGrpSpPr>
      <p:grpSpPr>
        <a:xfrm>
          <a:off x="0" y="0"/>
          <a:ext cx="0" cy="0"/>
          <a:chOff x="0" y="0"/>
          <a:chExt cx="0" cy="0"/>
        </a:xfrm>
      </p:grpSpPr>
      <p:sp>
        <p:nvSpPr>
          <p:cNvPr id="187" name="Google Shape;187;p4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88" name="Google Shape;188;p47"/>
          <p:cNvSpPr txBox="1"/>
          <p:nvPr>
            <p:ph idx="1" type="body"/>
          </p:nvPr>
        </p:nvSpPr>
        <p:spPr>
          <a:xfrm>
            <a:off x="311700" y="1389600"/>
            <a:ext cx="35355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89" name="Google Shape;189;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0" name="Shape 190"/>
        <p:cNvGrpSpPr/>
        <p:nvPr/>
      </p:nvGrpSpPr>
      <p:grpSpPr>
        <a:xfrm>
          <a:off x="0" y="0"/>
          <a:ext cx="0" cy="0"/>
          <a:chOff x="0" y="0"/>
          <a:chExt cx="0" cy="0"/>
        </a:xfrm>
      </p:grpSpPr>
      <p:sp>
        <p:nvSpPr>
          <p:cNvPr id="191" name="Google Shape;191;p4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92" name="Google Shape;192;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3" name="Shape 193"/>
        <p:cNvGrpSpPr/>
        <p:nvPr/>
      </p:nvGrpSpPr>
      <p:grpSpPr>
        <a:xfrm>
          <a:off x="0" y="0"/>
          <a:ext cx="0" cy="0"/>
          <a:chOff x="0" y="0"/>
          <a:chExt cx="0" cy="0"/>
        </a:xfrm>
      </p:grpSpPr>
      <p:sp>
        <p:nvSpPr>
          <p:cNvPr id="194" name="Google Shape;194;p4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96" name="Google Shape;196;p4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97" name="Google Shape;197;p4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8" name="Google Shape;198;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9" name="Shape 199"/>
        <p:cNvGrpSpPr/>
        <p:nvPr/>
      </p:nvGrpSpPr>
      <p:grpSpPr>
        <a:xfrm>
          <a:off x="0" y="0"/>
          <a:ext cx="0" cy="0"/>
          <a:chOff x="0" y="0"/>
          <a:chExt cx="0" cy="0"/>
        </a:xfrm>
      </p:grpSpPr>
      <p:sp>
        <p:nvSpPr>
          <p:cNvPr id="200" name="Google Shape;200;p5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400"/>
              <a:buNone/>
              <a:defRPr/>
            </a:lvl1pPr>
          </a:lstStyle>
          <a:p/>
        </p:txBody>
      </p:sp>
      <p:sp>
        <p:nvSpPr>
          <p:cNvPr id="201" name="Google Shape;201;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2" name="Shape 202"/>
        <p:cNvGrpSpPr/>
        <p:nvPr/>
      </p:nvGrpSpPr>
      <p:grpSpPr>
        <a:xfrm>
          <a:off x="0" y="0"/>
          <a:ext cx="0" cy="0"/>
          <a:chOff x="0" y="0"/>
          <a:chExt cx="0" cy="0"/>
        </a:xfrm>
      </p:grpSpPr>
      <p:sp>
        <p:nvSpPr>
          <p:cNvPr id="203" name="Google Shape;203;p5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04" name="Google Shape;204;p51"/>
          <p:cNvSpPr txBox="1"/>
          <p:nvPr>
            <p:ph idx="1" type="body"/>
          </p:nvPr>
        </p:nvSpPr>
        <p:spPr>
          <a:xfrm>
            <a:off x="311700" y="3152225"/>
            <a:ext cx="8520600" cy="16434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05" name="Google Shape;205;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6" name="Shape 206"/>
        <p:cNvGrpSpPr/>
        <p:nvPr/>
      </p:nvGrpSpPr>
      <p:grpSpPr>
        <a:xfrm>
          <a:off x="0" y="0"/>
          <a:ext cx="0" cy="0"/>
          <a:chOff x="0" y="0"/>
          <a:chExt cx="0" cy="0"/>
        </a:xfrm>
      </p:grpSpPr>
      <p:sp>
        <p:nvSpPr>
          <p:cNvPr id="207" name="Google Shape;207;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8" name="Shape 208"/>
        <p:cNvGrpSpPr/>
        <p:nvPr/>
      </p:nvGrpSpPr>
      <p:grpSpPr>
        <a:xfrm>
          <a:off x="0" y="0"/>
          <a:ext cx="0" cy="0"/>
          <a:chOff x="0" y="0"/>
          <a:chExt cx="0" cy="0"/>
        </a:xfrm>
      </p:grpSpPr>
      <p:sp>
        <p:nvSpPr>
          <p:cNvPr id="209" name="Google Shape;209;p5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0" name="Google Shape;210;p5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solidFill>
                  <a:schemeClr val="lt1"/>
                </a:solidFill>
              </a:defRPr>
            </a:lvl1pPr>
            <a:lvl2pPr indent="-317500" lvl="1" marL="914400" algn="l">
              <a:lnSpc>
                <a:spcPct val="90000"/>
              </a:lnSpc>
              <a:spcBef>
                <a:spcPts val="400"/>
              </a:spcBef>
              <a:spcAft>
                <a:spcPts val="0"/>
              </a:spcAft>
              <a:buClr>
                <a:schemeClr val="lt1"/>
              </a:buClr>
              <a:buSzPts val="1400"/>
              <a:buChar char="•"/>
              <a:defRPr>
                <a:solidFill>
                  <a:schemeClr val="lt1"/>
                </a:solidFill>
              </a:defRPr>
            </a:lvl2pPr>
            <a:lvl3pPr indent="-317500" lvl="2" marL="1371600" algn="l">
              <a:lnSpc>
                <a:spcPct val="90000"/>
              </a:lnSpc>
              <a:spcBef>
                <a:spcPts val="400"/>
              </a:spcBef>
              <a:spcAft>
                <a:spcPts val="0"/>
              </a:spcAft>
              <a:buClr>
                <a:schemeClr val="lt1"/>
              </a:buClr>
              <a:buSzPts val="14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211" name="Google Shape;211;p5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212" name="Google Shape;212;p5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213" name="Google Shape;213;p5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214" name="Shape 214"/>
        <p:cNvGrpSpPr/>
        <p:nvPr/>
      </p:nvGrpSpPr>
      <p:grpSpPr>
        <a:xfrm>
          <a:off x="0" y="0"/>
          <a:ext cx="0" cy="0"/>
          <a:chOff x="0" y="0"/>
          <a:chExt cx="0" cy="0"/>
        </a:xfrm>
      </p:grpSpPr>
      <p:sp>
        <p:nvSpPr>
          <p:cNvPr id="215" name="Google Shape;215;p54"/>
          <p:cNvSpPr txBox="1"/>
          <p:nvPr>
            <p:ph type="title"/>
          </p:nvPr>
        </p:nvSpPr>
        <p:spPr>
          <a:xfrm>
            <a:off x="457200" y="285750"/>
            <a:ext cx="8229600" cy="1028700"/>
          </a:xfrm>
          <a:prstGeom prst="rect">
            <a:avLst/>
          </a:prstGeom>
          <a:noFill/>
          <a:ln>
            <a:noFill/>
          </a:ln>
        </p:spPr>
        <p:txBody>
          <a:bodyPr anchorCtr="0" anchor="b" bIns="45700" lIns="91425" spcFirstLastPara="1" rIns="91425" wrap="square" tIns="4570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6" name="Google Shape;216;p54"/>
          <p:cNvSpPr txBox="1"/>
          <p:nvPr>
            <p:ph idx="1" type="body"/>
          </p:nvPr>
        </p:nvSpPr>
        <p:spPr>
          <a:xfrm>
            <a:off x="457200" y="1485900"/>
            <a:ext cx="4038600" cy="30861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solidFill>
                  <a:schemeClr val="lt1"/>
                </a:solidFill>
              </a:defRPr>
            </a:lvl1pPr>
            <a:lvl2pPr indent="-342900" lvl="1" marL="914400" algn="l">
              <a:spcBef>
                <a:spcPts val="1200"/>
              </a:spcBef>
              <a:spcAft>
                <a:spcPts val="0"/>
              </a:spcAft>
              <a:buClr>
                <a:schemeClr val="lt1"/>
              </a:buClr>
              <a:buSzPts val="1800"/>
              <a:buChar char="○"/>
              <a:defRPr>
                <a:solidFill>
                  <a:schemeClr val="lt1"/>
                </a:solidFill>
              </a:defRPr>
            </a:lvl2pPr>
            <a:lvl3pPr indent="-342900" lvl="2" marL="1371600" algn="l">
              <a:spcBef>
                <a:spcPts val="1200"/>
              </a:spcBef>
              <a:spcAft>
                <a:spcPts val="0"/>
              </a:spcAft>
              <a:buClr>
                <a:schemeClr val="lt1"/>
              </a:buClr>
              <a:buSzPts val="1800"/>
              <a:buChar char="■"/>
              <a:defRPr>
                <a:solidFill>
                  <a:schemeClr val="lt1"/>
                </a:solidFill>
              </a:defRPr>
            </a:lvl3pPr>
            <a:lvl4pPr indent="-342900" lvl="3" marL="1828800" algn="l">
              <a:spcBef>
                <a:spcPts val="1200"/>
              </a:spcBef>
              <a:spcAft>
                <a:spcPts val="0"/>
              </a:spcAft>
              <a:buClr>
                <a:schemeClr val="lt1"/>
              </a:buClr>
              <a:buSzPts val="1800"/>
              <a:buChar char="●"/>
              <a:defRPr>
                <a:solidFill>
                  <a:schemeClr val="lt1"/>
                </a:solidFill>
              </a:defRPr>
            </a:lvl4pPr>
            <a:lvl5pPr indent="-342900" lvl="4" marL="2286000" algn="l">
              <a:spcBef>
                <a:spcPts val="1200"/>
              </a:spcBef>
              <a:spcAft>
                <a:spcPts val="0"/>
              </a:spcAft>
              <a:buClr>
                <a:schemeClr val="lt1"/>
              </a:buClr>
              <a:buSzPts val="1800"/>
              <a:buChar char="○"/>
              <a:defRPr>
                <a:solidFill>
                  <a:schemeClr val="lt1"/>
                </a:solidFill>
              </a:defRPr>
            </a:lvl5pPr>
            <a:lvl6pPr indent="-342900" lvl="5" marL="2743200" algn="l">
              <a:spcBef>
                <a:spcPts val="1200"/>
              </a:spcBef>
              <a:spcAft>
                <a:spcPts val="0"/>
              </a:spcAft>
              <a:buClr>
                <a:schemeClr val="lt1"/>
              </a:buClr>
              <a:buSzPts val="1800"/>
              <a:buChar char="■"/>
              <a:defRPr>
                <a:solidFill>
                  <a:schemeClr val="lt1"/>
                </a:solidFill>
              </a:defRPr>
            </a:lvl6pPr>
            <a:lvl7pPr indent="-342900" lvl="6" marL="3200400" algn="l">
              <a:spcBef>
                <a:spcPts val="1200"/>
              </a:spcBef>
              <a:spcAft>
                <a:spcPts val="0"/>
              </a:spcAft>
              <a:buClr>
                <a:schemeClr val="lt1"/>
              </a:buClr>
              <a:buSzPts val="1800"/>
              <a:buChar char="●"/>
              <a:defRPr>
                <a:solidFill>
                  <a:schemeClr val="lt1"/>
                </a:solidFill>
              </a:defRPr>
            </a:lvl7pPr>
            <a:lvl8pPr indent="-342900" lvl="7" marL="3657600" algn="l">
              <a:spcBef>
                <a:spcPts val="1200"/>
              </a:spcBef>
              <a:spcAft>
                <a:spcPts val="0"/>
              </a:spcAft>
              <a:buClr>
                <a:schemeClr val="lt1"/>
              </a:buClr>
              <a:buSzPts val="1800"/>
              <a:buChar char="○"/>
              <a:defRPr>
                <a:solidFill>
                  <a:schemeClr val="lt1"/>
                </a:solidFill>
              </a:defRPr>
            </a:lvl8pPr>
            <a:lvl9pPr indent="-342900" lvl="8" marL="4114800" algn="l">
              <a:spcBef>
                <a:spcPts val="1200"/>
              </a:spcBef>
              <a:spcAft>
                <a:spcPts val="1200"/>
              </a:spcAft>
              <a:buClr>
                <a:schemeClr val="lt1"/>
              </a:buClr>
              <a:buSzPts val="1800"/>
              <a:buChar char="■"/>
              <a:defRPr>
                <a:solidFill>
                  <a:schemeClr val="lt1"/>
                </a:solidFill>
              </a:defRPr>
            </a:lvl9pPr>
          </a:lstStyle>
          <a:p/>
        </p:txBody>
      </p:sp>
      <p:sp>
        <p:nvSpPr>
          <p:cNvPr id="217" name="Google Shape;217;p54"/>
          <p:cNvSpPr txBox="1"/>
          <p:nvPr>
            <p:ph idx="2" type="body"/>
          </p:nvPr>
        </p:nvSpPr>
        <p:spPr>
          <a:xfrm>
            <a:off x="4648200" y="1485900"/>
            <a:ext cx="4038600" cy="30861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solidFill>
                  <a:schemeClr val="lt1"/>
                </a:solidFill>
              </a:defRPr>
            </a:lvl1pPr>
            <a:lvl2pPr indent="-342900" lvl="1" marL="914400" algn="l">
              <a:spcBef>
                <a:spcPts val="1200"/>
              </a:spcBef>
              <a:spcAft>
                <a:spcPts val="0"/>
              </a:spcAft>
              <a:buClr>
                <a:schemeClr val="lt1"/>
              </a:buClr>
              <a:buSzPts val="1800"/>
              <a:buChar char="○"/>
              <a:defRPr>
                <a:solidFill>
                  <a:schemeClr val="lt1"/>
                </a:solidFill>
              </a:defRPr>
            </a:lvl2pPr>
            <a:lvl3pPr indent="-342900" lvl="2" marL="1371600" algn="l">
              <a:spcBef>
                <a:spcPts val="1200"/>
              </a:spcBef>
              <a:spcAft>
                <a:spcPts val="0"/>
              </a:spcAft>
              <a:buClr>
                <a:schemeClr val="lt1"/>
              </a:buClr>
              <a:buSzPts val="1800"/>
              <a:buChar char="■"/>
              <a:defRPr>
                <a:solidFill>
                  <a:schemeClr val="lt1"/>
                </a:solidFill>
              </a:defRPr>
            </a:lvl3pPr>
            <a:lvl4pPr indent="-342900" lvl="3" marL="1828800" algn="l">
              <a:spcBef>
                <a:spcPts val="1200"/>
              </a:spcBef>
              <a:spcAft>
                <a:spcPts val="0"/>
              </a:spcAft>
              <a:buClr>
                <a:schemeClr val="lt1"/>
              </a:buClr>
              <a:buSzPts val="1800"/>
              <a:buChar char="●"/>
              <a:defRPr>
                <a:solidFill>
                  <a:schemeClr val="lt1"/>
                </a:solidFill>
              </a:defRPr>
            </a:lvl4pPr>
            <a:lvl5pPr indent="-342900" lvl="4" marL="2286000" algn="l">
              <a:spcBef>
                <a:spcPts val="1200"/>
              </a:spcBef>
              <a:spcAft>
                <a:spcPts val="0"/>
              </a:spcAft>
              <a:buClr>
                <a:schemeClr val="lt1"/>
              </a:buClr>
              <a:buSzPts val="1800"/>
              <a:buChar char="○"/>
              <a:defRPr>
                <a:solidFill>
                  <a:schemeClr val="lt1"/>
                </a:solidFill>
              </a:defRPr>
            </a:lvl5pPr>
            <a:lvl6pPr indent="-342900" lvl="5" marL="2743200" algn="l">
              <a:spcBef>
                <a:spcPts val="1200"/>
              </a:spcBef>
              <a:spcAft>
                <a:spcPts val="0"/>
              </a:spcAft>
              <a:buClr>
                <a:schemeClr val="lt1"/>
              </a:buClr>
              <a:buSzPts val="1800"/>
              <a:buChar char="■"/>
              <a:defRPr>
                <a:solidFill>
                  <a:schemeClr val="lt1"/>
                </a:solidFill>
              </a:defRPr>
            </a:lvl6pPr>
            <a:lvl7pPr indent="-342900" lvl="6" marL="3200400" algn="l">
              <a:spcBef>
                <a:spcPts val="1200"/>
              </a:spcBef>
              <a:spcAft>
                <a:spcPts val="0"/>
              </a:spcAft>
              <a:buClr>
                <a:schemeClr val="lt1"/>
              </a:buClr>
              <a:buSzPts val="1800"/>
              <a:buChar char="●"/>
              <a:defRPr>
                <a:solidFill>
                  <a:schemeClr val="lt1"/>
                </a:solidFill>
              </a:defRPr>
            </a:lvl7pPr>
            <a:lvl8pPr indent="-342900" lvl="7" marL="3657600" algn="l">
              <a:spcBef>
                <a:spcPts val="1200"/>
              </a:spcBef>
              <a:spcAft>
                <a:spcPts val="0"/>
              </a:spcAft>
              <a:buClr>
                <a:schemeClr val="lt1"/>
              </a:buClr>
              <a:buSzPts val="1800"/>
              <a:buChar char="○"/>
              <a:defRPr>
                <a:solidFill>
                  <a:schemeClr val="lt1"/>
                </a:solidFill>
              </a:defRPr>
            </a:lvl8pPr>
            <a:lvl9pPr indent="-342900" lvl="8" marL="4114800" algn="l">
              <a:spcBef>
                <a:spcPts val="1200"/>
              </a:spcBef>
              <a:spcAft>
                <a:spcPts val="1200"/>
              </a:spcAft>
              <a:buClr>
                <a:schemeClr val="lt1"/>
              </a:buClr>
              <a:buSzPts val="1800"/>
              <a:buChar char="■"/>
              <a:defRPr>
                <a:solidFill>
                  <a:schemeClr val="lt1"/>
                </a:solidFill>
              </a:defRPr>
            </a:lvl9pPr>
          </a:lstStyle>
          <a:p/>
        </p:txBody>
      </p:sp>
      <p:sp>
        <p:nvSpPr>
          <p:cNvPr id="218" name="Google Shape;218;p54"/>
          <p:cNvSpPr txBox="1"/>
          <p:nvPr>
            <p:ph idx="12" type="sldNum"/>
          </p:nvPr>
        </p:nvSpPr>
        <p:spPr>
          <a:xfrm>
            <a:off x="8543925" y="4767263"/>
            <a:ext cx="561900" cy="273900"/>
          </a:xfrm>
          <a:prstGeom prst="rect">
            <a:avLst/>
          </a:prstGeom>
          <a:noFill/>
          <a:ln>
            <a:noFill/>
          </a:ln>
        </p:spPr>
        <p:txBody>
          <a:bodyPr anchorCtr="0" anchor="ctr" bIns="45700" lIns="27425" spcFirstLastPara="1" rIns="45700" wrap="square" tIns="45700">
            <a:noAutofit/>
          </a:bodyPr>
          <a:lstStyle>
            <a:lvl1pPr indent="0" lvl="0"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1pPr>
            <a:lvl2pPr indent="0" lvl="1"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2pPr>
            <a:lvl3pPr indent="0" lvl="2"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3pPr>
            <a:lvl4pPr indent="0" lvl="3"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4pPr>
            <a:lvl5pPr indent="0" lvl="4"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5pPr>
            <a:lvl6pPr indent="0" lvl="5"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6pPr>
            <a:lvl7pPr indent="0" lvl="6"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7pPr>
            <a:lvl8pPr indent="0" lvl="7"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8pPr>
            <a:lvl9pPr indent="0" lvl="8" marL="0" marR="0" algn="l">
              <a:lnSpc>
                <a:spcPct val="100000"/>
              </a:lnSpc>
              <a:spcBef>
                <a:spcPts val="0"/>
              </a:spcBef>
              <a:spcAft>
                <a:spcPts val="0"/>
              </a:spcAft>
              <a:buClr>
                <a:srgbClr val="595959"/>
              </a:buClr>
              <a:buSzPts val="1200"/>
              <a:buFont typeface="Century Gothic"/>
              <a:buNone/>
              <a:defRPr b="0" i="0" sz="1200" u="none">
                <a:solidFill>
                  <a:srgbClr val="595959"/>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sz="1400">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9" name="Shape 219"/>
        <p:cNvGrpSpPr/>
        <p:nvPr/>
      </p:nvGrpSpPr>
      <p:grpSpPr>
        <a:xfrm>
          <a:off x="0" y="0"/>
          <a:ext cx="0" cy="0"/>
          <a:chOff x="0" y="0"/>
          <a:chExt cx="0" cy="0"/>
        </a:xfrm>
      </p:grpSpPr>
      <p:sp>
        <p:nvSpPr>
          <p:cNvPr id="220" name="Google Shape;220;p5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55"/>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solidFill>
                  <a:schemeClr val="lt1"/>
                </a:solidFill>
              </a:defRPr>
            </a:lvl1pPr>
            <a:lvl2pPr indent="-381000" lvl="1" marL="914400" algn="l">
              <a:lnSpc>
                <a:spcPct val="100000"/>
              </a:lnSpc>
              <a:spcBef>
                <a:spcPts val="480"/>
              </a:spcBef>
              <a:spcAft>
                <a:spcPts val="0"/>
              </a:spcAft>
              <a:buClr>
                <a:schemeClr val="lt1"/>
              </a:buClr>
              <a:buSzPts val="2400"/>
              <a:buChar char="–"/>
              <a:defRPr sz="2400">
                <a:solidFill>
                  <a:schemeClr val="lt1"/>
                </a:solidFill>
              </a:defRPr>
            </a:lvl2pPr>
            <a:lvl3pPr indent="-355600" lvl="2" marL="1371600" algn="l">
              <a:lnSpc>
                <a:spcPct val="100000"/>
              </a:lnSpc>
              <a:spcBef>
                <a:spcPts val="400"/>
              </a:spcBef>
              <a:spcAft>
                <a:spcPts val="0"/>
              </a:spcAft>
              <a:buClr>
                <a:schemeClr val="lt1"/>
              </a:buClr>
              <a:buSzPts val="2000"/>
              <a:buChar char="•"/>
              <a:defRPr sz="2000">
                <a:solidFill>
                  <a:schemeClr val="lt1"/>
                </a:solidFill>
              </a:defRPr>
            </a:lvl3pPr>
            <a:lvl4pPr indent="-342900" lvl="3" marL="1828800" algn="l">
              <a:lnSpc>
                <a:spcPct val="100000"/>
              </a:lnSpc>
              <a:spcBef>
                <a:spcPts val="360"/>
              </a:spcBef>
              <a:spcAft>
                <a:spcPts val="0"/>
              </a:spcAft>
              <a:buClr>
                <a:schemeClr val="lt1"/>
              </a:buClr>
              <a:buSzPts val="1800"/>
              <a:buChar char="–"/>
              <a:defRPr sz="1800">
                <a:solidFill>
                  <a:schemeClr val="lt1"/>
                </a:solidFill>
              </a:defRPr>
            </a:lvl4pPr>
            <a:lvl5pPr indent="-342900" lvl="4" marL="2286000" algn="l">
              <a:lnSpc>
                <a:spcPct val="100000"/>
              </a:lnSpc>
              <a:spcBef>
                <a:spcPts val="360"/>
              </a:spcBef>
              <a:spcAft>
                <a:spcPts val="0"/>
              </a:spcAft>
              <a:buClr>
                <a:schemeClr val="lt1"/>
              </a:buClr>
              <a:buSzPts val="1800"/>
              <a:buChar char="»"/>
              <a:defRPr sz="1800">
                <a:solidFill>
                  <a:schemeClr val="lt1"/>
                </a:solidFill>
              </a:defRPr>
            </a:lvl5pPr>
            <a:lvl6pPr indent="-342900" lvl="5" marL="2743200" algn="l">
              <a:lnSpc>
                <a:spcPct val="100000"/>
              </a:lnSpc>
              <a:spcBef>
                <a:spcPts val="360"/>
              </a:spcBef>
              <a:spcAft>
                <a:spcPts val="0"/>
              </a:spcAft>
              <a:buClr>
                <a:schemeClr val="lt1"/>
              </a:buClr>
              <a:buSzPts val="1800"/>
              <a:buChar char="•"/>
              <a:defRPr sz="1800">
                <a:solidFill>
                  <a:schemeClr val="lt1"/>
                </a:solidFill>
              </a:defRPr>
            </a:lvl6pPr>
            <a:lvl7pPr indent="-342900" lvl="6" marL="3200400" algn="l">
              <a:lnSpc>
                <a:spcPct val="100000"/>
              </a:lnSpc>
              <a:spcBef>
                <a:spcPts val="360"/>
              </a:spcBef>
              <a:spcAft>
                <a:spcPts val="0"/>
              </a:spcAft>
              <a:buClr>
                <a:schemeClr val="lt1"/>
              </a:buClr>
              <a:buSzPts val="1800"/>
              <a:buChar char="•"/>
              <a:defRPr sz="1800">
                <a:solidFill>
                  <a:schemeClr val="lt1"/>
                </a:solidFill>
              </a:defRPr>
            </a:lvl7pPr>
            <a:lvl8pPr indent="-342900" lvl="7" marL="3657600" algn="l">
              <a:lnSpc>
                <a:spcPct val="100000"/>
              </a:lnSpc>
              <a:spcBef>
                <a:spcPts val="360"/>
              </a:spcBef>
              <a:spcAft>
                <a:spcPts val="0"/>
              </a:spcAft>
              <a:buClr>
                <a:schemeClr val="lt1"/>
              </a:buClr>
              <a:buSzPts val="1800"/>
              <a:buChar char="•"/>
              <a:defRPr sz="1800">
                <a:solidFill>
                  <a:schemeClr val="lt1"/>
                </a:solidFill>
              </a:defRPr>
            </a:lvl8pPr>
            <a:lvl9pPr indent="-342900" lvl="8" marL="4114800" algn="l">
              <a:lnSpc>
                <a:spcPct val="100000"/>
              </a:lnSpc>
              <a:spcBef>
                <a:spcPts val="360"/>
              </a:spcBef>
              <a:spcAft>
                <a:spcPts val="0"/>
              </a:spcAft>
              <a:buClr>
                <a:schemeClr val="lt1"/>
              </a:buClr>
              <a:buSzPts val="1800"/>
              <a:buChar char="•"/>
              <a:defRPr sz="1800">
                <a:solidFill>
                  <a:schemeClr val="lt1"/>
                </a:solidFill>
              </a:defRPr>
            </a:lvl9pPr>
          </a:lstStyle>
          <a:p/>
        </p:txBody>
      </p:sp>
      <p:sp>
        <p:nvSpPr>
          <p:cNvPr id="222" name="Google Shape;222;p55"/>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solidFill>
                  <a:schemeClr val="lt1"/>
                </a:solidFill>
              </a:defRPr>
            </a:lvl1pPr>
            <a:lvl2pPr indent="-381000" lvl="1" marL="914400" algn="l">
              <a:lnSpc>
                <a:spcPct val="100000"/>
              </a:lnSpc>
              <a:spcBef>
                <a:spcPts val="480"/>
              </a:spcBef>
              <a:spcAft>
                <a:spcPts val="0"/>
              </a:spcAft>
              <a:buClr>
                <a:schemeClr val="lt1"/>
              </a:buClr>
              <a:buSzPts val="2400"/>
              <a:buChar char="–"/>
              <a:defRPr sz="2400">
                <a:solidFill>
                  <a:schemeClr val="lt1"/>
                </a:solidFill>
              </a:defRPr>
            </a:lvl2pPr>
            <a:lvl3pPr indent="-355600" lvl="2" marL="1371600" algn="l">
              <a:lnSpc>
                <a:spcPct val="100000"/>
              </a:lnSpc>
              <a:spcBef>
                <a:spcPts val="400"/>
              </a:spcBef>
              <a:spcAft>
                <a:spcPts val="0"/>
              </a:spcAft>
              <a:buClr>
                <a:schemeClr val="lt1"/>
              </a:buClr>
              <a:buSzPts val="2000"/>
              <a:buChar char="•"/>
              <a:defRPr sz="2000">
                <a:solidFill>
                  <a:schemeClr val="lt1"/>
                </a:solidFill>
              </a:defRPr>
            </a:lvl3pPr>
            <a:lvl4pPr indent="-342900" lvl="3" marL="1828800" algn="l">
              <a:lnSpc>
                <a:spcPct val="100000"/>
              </a:lnSpc>
              <a:spcBef>
                <a:spcPts val="360"/>
              </a:spcBef>
              <a:spcAft>
                <a:spcPts val="0"/>
              </a:spcAft>
              <a:buClr>
                <a:schemeClr val="lt1"/>
              </a:buClr>
              <a:buSzPts val="1800"/>
              <a:buChar char="–"/>
              <a:defRPr sz="1800">
                <a:solidFill>
                  <a:schemeClr val="lt1"/>
                </a:solidFill>
              </a:defRPr>
            </a:lvl4pPr>
            <a:lvl5pPr indent="-342900" lvl="4" marL="2286000" algn="l">
              <a:lnSpc>
                <a:spcPct val="100000"/>
              </a:lnSpc>
              <a:spcBef>
                <a:spcPts val="360"/>
              </a:spcBef>
              <a:spcAft>
                <a:spcPts val="0"/>
              </a:spcAft>
              <a:buClr>
                <a:schemeClr val="lt1"/>
              </a:buClr>
              <a:buSzPts val="1800"/>
              <a:buChar char="»"/>
              <a:defRPr sz="1800">
                <a:solidFill>
                  <a:schemeClr val="lt1"/>
                </a:solidFill>
              </a:defRPr>
            </a:lvl5pPr>
            <a:lvl6pPr indent="-342900" lvl="5" marL="2743200" algn="l">
              <a:lnSpc>
                <a:spcPct val="100000"/>
              </a:lnSpc>
              <a:spcBef>
                <a:spcPts val="360"/>
              </a:spcBef>
              <a:spcAft>
                <a:spcPts val="0"/>
              </a:spcAft>
              <a:buClr>
                <a:schemeClr val="lt1"/>
              </a:buClr>
              <a:buSzPts val="1800"/>
              <a:buChar char="•"/>
              <a:defRPr sz="1800">
                <a:solidFill>
                  <a:schemeClr val="lt1"/>
                </a:solidFill>
              </a:defRPr>
            </a:lvl6pPr>
            <a:lvl7pPr indent="-342900" lvl="6" marL="3200400" algn="l">
              <a:lnSpc>
                <a:spcPct val="100000"/>
              </a:lnSpc>
              <a:spcBef>
                <a:spcPts val="360"/>
              </a:spcBef>
              <a:spcAft>
                <a:spcPts val="0"/>
              </a:spcAft>
              <a:buClr>
                <a:schemeClr val="lt1"/>
              </a:buClr>
              <a:buSzPts val="1800"/>
              <a:buChar char="•"/>
              <a:defRPr sz="1800">
                <a:solidFill>
                  <a:schemeClr val="lt1"/>
                </a:solidFill>
              </a:defRPr>
            </a:lvl7pPr>
            <a:lvl8pPr indent="-342900" lvl="7" marL="3657600" algn="l">
              <a:lnSpc>
                <a:spcPct val="100000"/>
              </a:lnSpc>
              <a:spcBef>
                <a:spcPts val="360"/>
              </a:spcBef>
              <a:spcAft>
                <a:spcPts val="0"/>
              </a:spcAft>
              <a:buClr>
                <a:schemeClr val="lt1"/>
              </a:buClr>
              <a:buSzPts val="1800"/>
              <a:buChar char="•"/>
              <a:defRPr sz="1800">
                <a:solidFill>
                  <a:schemeClr val="lt1"/>
                </a:solidFill>
              </a:defRPr>
            </a:lvl8pPr>
            <a:lvl9pPr indent="-342900" lvl="8" marL="4114800" algn="l">
              <a:lnSpc>
                <a:spcPct val="100000"/>
              </a:lnSpc>
              <a:spcBef>
                <a:spcPts val="360"/>
              </a:spcBef>
              <a:spcAft>
                <a:spcPts val="0"/>
              </a:spcAft>
              <a:buClr>
                <a:schemeClr val="lt1"/>
              </a:buClr>
              <a:buSzPts val="1800"/>
              <a:buChar char="•"/>
              <a:defRPr sz="1800">
                <a:solidFill>
                  <a:schemeClr val="lt1"/>
                </a:solidFill>
              </a:defRPr>
            </a:lvl9pPr>
          </a:lstStyle>
          <a:p/>
        </p:txBody>
      </p:sp>
      <p:sp>
        <p:nvSpPr>
          <p:cNvPr id="223" name="Google Shape;223;p5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8" name="Shape 228"/>
        <p:cNvGrpSpPr/>
        <p:nvPr/>
      </p:nvGrpSpPr>
      <p:grpSpPr>
        <a:xfrm>
          <a:off x="0" y="0"/>
          <a:ext cx="0" cy="0"/>
          <a:chOff x="0" y="0"/>
          <a:chExt cx="0" cy="0"/>
        </a:xfrm>
      </p:grpSpPr>
      <p:sp>
        <p:nvSpPr>
          <p:cNvPr id="229" name="Google Shape;229;p5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30" name="Google Shape;230;p5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31" name="Google Shape;231;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2" name="Shape 232"/>
        <p:cNvGrpSpPr/>
        <p:nvPr/>
      </p:nvGrpSpPr>
      <p:grpSpPr>
        <a:xfrm>
          <a:off x="0" y="0"/>
          <a:ext cx="0" cy="0"/>
          <a:chOff x="0" y="0"/>
          <a:chExt cx="0" cy="0"/>
        </a:xfrm>
      </p:grpSpPr>
      <p:sp>
        <p:nvSpPr>
          <p:cNvPr id="233" name="Google Shape;233;p5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34" name="Google Shape;234;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5" name="Shape 235"/>
        <p:cNvGrpSpPr/>
        <p:nvPr/>
      </p:nvGrpSpPr>
      <p:grpSpPr>
        <a:xfrm>
          <a:off x="0" y="0"/>
          <a:ext cx="0" cy="0"/>
          <a:chOff x="0" y="0"/>
          <a:chExt cx="0" cy="0"/>
        </a:xfrm>
      </p:grpSpPr>
      <p:sp>
        <p:nvSpPr>
          <p:cNvPr id="236" name="Google Shape;236;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7" name="Google Shape;237;p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8" name="Google Shape;238;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9" name="Shape 239"/>
        <p:cNvGrpSpPr/>
        <p:nvPr/>
      </p:nvGrpSpPr>
      <p:grpSpPr>
        <a:xfrm>
          <a:off x="0" y="0"/>
          <a:ext cx="0" cy="0"/>
          <a:chOff x="0" y="0"/>
          <a:chExt cx="0" cy="0"/>
        </a:xfrm>
      </p:grpSpPr>
      <p:sp>
        <p:nvSpPr>
          <p:cNvPr id="240" name="Google Shape;240;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1" name="Google Shape;241;p6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2" name="Google Shape;242;p6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3" name="Google Shape;243;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4" name="Shape 244"/>
        <p:cNvGrpSpPr/>
        <p:nvPr/>
      </p:nvGrpSpPr>
      <p:grpSpPr>
        <a:xfrm>
          <a:off x="0" y="0"/>
          <a:ext cx="0" cy="0"/>
          <a:chOff x="0" y="0"/>
          <a:chExt cx="0" cy="0"/>
        </a:xfrm>
      </p:grpSpPr>
      <p:sp>
        <p:nvSpPr>
          <p:cNvPr id="245" name="Google Shape;245;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6" name="Google Shape;246;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7" name="Shape 247"/>
        <p:cNvGrpSpPr/>
        <p:nvPr/>
      </p:nvGrpSpPr>
      <p:grpSpPr>
        <a:xfrm>
          <a:off x="0" y="0"/>
          <a:ext cx="0" cy="0"/>
          <a:chOff x="0" y="0"/>
          <a:chExt cx="0" cy="0"/>
        </a:xfrm>
      </p:grpSpPr>
      <p:sp>
        <p:nvSpPr>
          <p:cNvPr id="248" name="Google Shape;248;p6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49" name="Google Shape;249;p6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0" name="Google Shape;250;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1" name="Shape 251"/>
        <p:cNvGrpSpPr/>
        <p:nvPr/>
      </p:nvGrpSpPr>
      <p:grpSpPr>
        <a:xfrm>
          <a:off x="0" y="0"/>
          <a:ext cx="0" cy="0"/>
          <a:chOff x="0" y="0"/>
          <a:chExt cx="0" cy="0"/>
        </a:xfrm>
      </p:grpSpPr>
      <p:sp>
        <p:nvSpPr>
          <p:cNvPr id="252" name="Google Shape;252;p6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53" name="Google Shape;253;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4" name="Shape 254"/>
        <p:cNvGrpSpPr/>
        <p:nvPr/>
      </p:nvGrpSpPr>
      <p:grpSpPr>
        <a:xfrm>
          <a:off x="0" y="0"/>
          <a:ext cx="0" cy="0"/>
          <a:chOff x="0" y="0"/>
          <a:chExt cx="0" cy="0"/>
        </a:xfrm>
      </p:grpSpPr>
      <p:sp>
        <p:nvSpPr>
          <p:cNvPr id="255" name="Google Shape;255;p6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6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57" name="Google Shape;257;p6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58" name="Google Shape;258;p6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59" name="Google Shape;259;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0" name="Shape 260"/>
        <p:cNvGrpSpPr/>
        <p:nvPr/>
      </p:nvGrpSpPr>
      <p:grpSpPr>
        <a:xfrm>
          <a:off x="0" y="0"/>
          <a:ext cx="0" cy="0"/>
          <a:chOff x="0" y="0"/>
          <a:chExt cx="0" cy="0"/>
        </a:xfrm>
      </p:grpSpPr>
      <p:sp>
        <p:nvSpPr>
          <p:cNvPr id="261" name="Google Shape;261;p6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262" name="Google Shape;262;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63" name="Shape 263"/>
        <p:cNvGrpSpPr/>
        <p:nvPr/>
      </p:nvGrpSpPr>
      <p:grpSpPr>
        <a:xfrm>
          <a:off x="0" y="0"/>
          <a:ext cx="0" cy="0"/>
          <a:chOff x="0" y="0"/>
          <a:chExt cx="0" cy="0"/>
        </a:xfrm>
      </p:grpSpPr>
      <p:sp>
        <p:nvSpPr>
          <p:cNvPr id="264" name="Google Shape;264;p6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65" name="Google Shape;265;p66"/>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66" name="Google Shape;266;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7" name="Shape 267"/>
        <p:cNvGrpSpPr/>
        <p:nvPr/>
      </p:nvGrpSpPr>
      <p:grpSpPr>
        <a:xfrm>
          <a:off x="0" y="0"/>
          <a:ext cx="0" cy="0"/>
          <a:chOff x="0" y="0"/>
          <a:chExt cx="0" cy="0"/>
        </a:xfrm>
      </p:grpSpPr>
      <p:sp>
        <p:nvSpPr>
          <p:cNvPr id="268" name="Google Shape;268;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9" name="Shape 269"/>
        <p:cNvGrpSpPr/>
        <p:nvPr/>
      </p:nvGrpSpPr>
      <p:grpSpPr>
        <a:xfrm>
          <a:off x="0" y="0"/>
          <a:ext cx="0" cy="0"/>
          <a:chOff x="0" y="0"/>
          <a:chExt cx="0" cy="0"/>
        </a:xfrm>
      </p:grpSpPr>
      <p:sp>
        <p:nvSpPr>
          <p:cNvPr id="270" name="Google Shape;270;p68"/>
          <p:cNvSpPr txBox="1"/>
          <p:nvPr>
            <p:ph type="title"/>
          </p:nvPr>
        </p:nvSpPr>
        <p:spPr>
          <a:xfrm>
            <a:off x="1435608" y="205978"/>
            <a:ext cx="7498200" cy="8574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562214"/>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1" name="Google Shape;271;p68"/>
          <p:cNvSpPr txBox="1"/>
          <p:nvPr>
            <p:ph idx="1" type="body"/>
          </p:nvPr>
        </p:nvSpPr>
        <p:spPr>
          <a:xfrm>
            <a:off x="1435608" y="1085850"/>
            <a:ext cx="7498200" cy="3600600"/>
          </a:xfrm>
          <a:prstGeom prst="rect">
            <a:avLst/>
          </a:prstGeom>
          <a:noFill/>
          <a:ln>
            <a:noFill/>
          </a:ln>
        </p:spPr>
        <p:txBody>
          <a:bodyPr anchorCtr="0" anchor="t" bIns="45700" lIns="91425" spcFirstLastPara="1" rIns="91425" wrap="square" tIns="45700">
            <a:noAutofit/>
          </a:bodyPr>
          <a:lstStyle>
            <a:lvl1pPr indent="-320040" lvl="0" marL="457200" rtl="0" algn="l">
              <a:lnSpc>
                <a:spcPct val="100000"/>
              </a:lnSpc>
              <a:spcBef>
                <a:spcPts val="600"/>
              </a:spcBef>
              <a:spcAft>
                <a:spcPts val="0"/>
              </a:spcAft>
              <a:buSzPts val="1440"/>
              <a:buChar char="●"/>
              <a:defRPr/>
            </a:lvl1pPr>
            <a:lvl2pPr indent="-342900" lvl="1" marL="914400" rtl="0" algn="l">
              <a:lnSpc>
                <a:spcPct val="100000"/>
              </a:lnSpc>
              <a:spcBef>
                <a:spcPts val="1600"/>
              </a:spcBef>
              <a:spcAft>
                <a:spcPts val="0"/>
              </a:spcAft>
              <a:buSzPts val="1800"/>
              <a:buChar char="○"/>
              <a:defRPr/>
            </a:lvl2pPr>
            <a:lvl3pPr indent="-342900" lvl="2" marL="1371600" rtl="0" algn="l">
              <a:lnSpc>
                <a:spcPct val="100000"/>
              </a:lnSpc>
              <a:spcBef>
                <a:spcPts val="1600"/>
              </a:spcBef>
              <a:spcAft>
                <a:spcPts val="0"/>
              </a:spcAft>
              <a:buSzPts val="1800"/>
              <a:buChar char="■"/>
              <a:defRPr/>
            </a:lvl3pPr>
            <a:lvl4pPr indent="-342900" lvl="3" marL="1828800" rtl="0" algn="l">
              <a:lnSpc>
                <a:spcPct val="100000"/>
              </a:lnSpc>
              <a:spcBef>
                <a:spcPts val="1600"/>
              </a:spcBef>
              <a:spcAft>
                <a:spcPts val="0"/>
              </a:spcAft>
              <a:buSzPts val="1800"/>
              <a:buChar char="●"/>
              <a:defRPr/>
            </a:lvl4pPr>
            <a:lvl5pPr indent="-342900" lvl="4" marL="2286000" rtl="0" algn="l">
              <a:lnSpc>
                <a:spcPct val="100000"/>
              </a:lnSpc>
              <a:spcBef>
                <a:spcPts val="1600"/>
              </a:spcBef>
              <a:spcAft>
                <a:spcPts val="0"/>
              </a:spcAft>
              <a:buSzPts val="1800"/>
              <a:buChar char="○"/>
              <a:defRPr/>
            </a:lvl5pPr>
            <a:lvl6pPr indent="-342900" lvl="5" marL="2743200" rtl="0" algn="l">
              <a:lnSpc>
                <a:spcPct val="100000"/>
              </a:lnSpc>
              <a:spcBef>
                <a:spcPts val="1600"/>
              </a:spcBef>
              <a:spcAft>
                <a:spcPts val="0"/>
              </a:spcAft>
              <a:buSzPts val="1800"/>
              <a:buChar char="■"/>
              <a:defRPr/>
            </a:lvl6pPr>
            <a:lvl7pPr indent="-342900" lvl="6" marL="3200400" rtl="0" algn="l">
              <a:lnSpc>
                <a:spcPct val="100000"/>
              </a:lnSpc>
              <a:spcBef>
                <a:spcPts val="1600"/>
              </a:spcBef>
              <a:spcAft>
                <a:spcPts val="0"/>
              </a:spcAft>
              <a:buSzPts val="1800"/>
              <a:buChar char="●"/>
              <a:defRPr/>
            </a:lvl7pPr>
            <a:lvl8pPr indent="-342900" lvl="7" marL="3657600" rtl="0" algn="l">
              <a:lnSpc>
                <a:spcPct val="100000"/>
              </a:lnSpc>
              <a:spcBef>
                <a:spcPts val="1600"/>
              </a:spcBef>
              <a:spcAft>
                <a:spcPts val="0"/>
              </a:spcAft>
              <a:buSzPts val="1800"/>
              <a:buChar char="○"/>
              <a:defRPr/>
            </a:lvl8pPr>
            <a:lvl9pPr indent="-342900" lvl="8" marL="4114800" rtl="0" algn="l">
              <a:lnSpc>
                <a:spcPct val="100000"/>
              </a:lnSpc>
              <a:spcBef>
                <a:spcPts val="1600"/>
              </a:spcBef>
              <a:spcAft>
                <a:spcPts val="1600"/>
              </a:spcAft>
              <a:buSzPts val="1800"/>
              <a:buChar char="■"/>
              <a:defRPr/>
            </a:lvl9pPr>
          </a:lstStyle>
          <a:p/>
        </p:txBody>
      </p:sp>
      <p:sp>
        <p:nvSpPr>
          <p:cNvPr id="272" name="Google Shape;272;p68"/>
          <p:cNvSpPr txBox="1"/>
          <p:nvPr>
            <p:ph idx="10" type="dt"/>
          </p:nvPr>
        </p:nvSpPr>
        <p:spPr>
          <a:xfrm>
            <a:off x="3581400" y="4729163"/>
            <a:ext cx="2133600" cy="357000"/>
          </a:xfrm>
          <a:prstGeom prst="rect">
            <a:avLst/>
          </a:prstGeom>
          <a:noFill/>
          <a:ln>
            <a:noFill/>
          </a:ln>
        </p:spPr>
        <p:txBody>
          <a:bodyPr anchorCtr="0" anchor="b"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3" name="Google Shape;273;p68"/>
          <p:cNvSpPr txBox="1"/>
          <p:nvPr>
            <p:ph idx="11" type="ftr"/>
          </p:nvPr>
        </p:nvSpPr>
        <p:spPr>
          <a:xfrm>
            <a:off x="5715000" y="4729163"/>
            <a:ext cx="2895600" cy="3570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4" name="Google Shape;274;p68"/>
          <p:cNvSpPr txBox="1"/>
          <p:nvPr>
            <p:ph idx="12" type="sldNum"/>
          </p:nvPr>
        </p:nvSpPr>
        <p:spPr>
          <a:xfrm>
            <a:off x="8613648" y="4729163"/>
            <a:ext cx="457200" cy="3570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3.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6.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17" Type="http://schemas.openxmlformats.org/officeDocument/2006/relationships/theme" Target="../theme/theme5.xml"/><Relationship Id="rId16" Type="http://schemas.openxmlformats.org/officeDocument/2006/relationships/slideLayout" Target="../slideLayouts/slideLayout51.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2.xml"/><Relationship Id="rId10" Type="http://schemas.openxmlformats.org/officeDocument/2006/relationships/slideLayout" Target="../slideLayouts/slideLayout61.xml"/><Relationship Id="rId13" Type="http://schemas.openxmlformats.org/officeDocument/2006/relationships/theme" Target="../theme/theme4.xml"/><Relationship Id="rId12" Type="http://schemas.openxmlformats.org/officeDocument/2006/relationships/slideLayout" Target="../slideLayouts/slideLayout63.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3" name="Shape 53"/>
        <p:cNvGrpSpPr/>
        <p:nvPr/>
      </p:nvGrpSpPr>
      <p:grpSpPr>
        <a:xfrm>
          <a:off x="0" y="0"/>
          <a:ext cx="0" cy="0"/>
          <a:chOff x="0" y="0"/>
          <a:chExt cx="0" cy="0"/>
        </a:xfrm>
      </p:grpSpPr>
      <p:sp>
        <p:nvSpPr>
          <p:cNvPr id="54" name="Google Shape;54;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5" name="Google Shape;55;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6" name="Google Shape;56;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4" name="Shape 104"/>
        <p:cNvGrpSpPr/>
        <p:nvPr/>
      </p:nvGrpSpPr>
      <p:grpSpPr>
        <a:xfrm>
          <a:off x="0" y="0"/>
          <a:ext cx="0" cy="0"/>
          <a:chOff x="0" y="0"/>
          <a:chExt cx="0" cy="0"/>
        </a:xfrm>
      </p:grpSpPr>
      <p:sp>
        <p:nvSpPr>
          <p:cNvPr id="105" name="Google Shape;105;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06" name="Google Shape;106;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107" name="Google Shape;10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1077D2"/>
            </a:gs>
            <a:gs pos="100000">
              <a:srgbClr val="093153"/>
            </a:gs>
          </a:gsLst>
          <a:path path="circle">
            <a:fillToRect b="50%" l="50%" r="50%" t="50%"/>
          </a:path>
          <a:tileRect/>
        </a:gradFill>
      </p:bgPr>
    </p:bg>
    <p:spTree>
      <p:nvGrpSpPr>
        <p:cNvPr id="162" name="Shape 162"/>
        <p:cNvGrpSpPr/>
        <p:nvPr/>
      </p:nvGrpSpPr>
      <p:grpSpPr>
        <a:xfrm>
          <a:off x="0" y="0"/>
          <a:ext cx="0" cy="0"/>
          <a:chOff x="0" y="0"/>
          <a:chExt cx="0" cy="0"/>
        </a:xfrm>
      </p:grpSpPr>
      <p:sp>
        <p:nvSpPr>
          <p:cNvPr id="163" name="Google Shape;163;p41"/>
          <p:cNvSpPr txBox="1"/>
          <p:nvPr>
            <p:ph type="title"/>
          </p:nvPr>
        </p:nvSpPr>
        <p:spPr>
          <a:xfrm>
            <a:off x="311700" y="3688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3000"/>
              <a:buFont typeface="Calibri"/>
              <a:buNone/>
              <a:defRPr b="1" sz="3000">
                <a:solidFill>
                  <a:schemeClr val="lt1"/>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64" name="Google Shape;164;p41"/>
          <p:cNvSpPr txBox="1"/>
          <p:nvPr>
            <p:ph idx="1" type="body"/>
          </p:nvPr>
        </p:nvSpPr>
        <p:spPr>
          <a:xfrm>
            <a:off x="311700" y="1076275"/>
            <a:ext cx="8520600" cy="3416400"/>
          </a:xfrm>
          <a:prstGeom prst="rect">
            <a:avLst/>
          </a:prstGeom>
          <a:noFill/>
          <a:ln>
            <a:noFill/>
          </a:ln>
        </p:spPr>
        <p:txBody>
          <a:bodyPr anchorCtr="0" anchor="t" bIns="91425" lIns="91425" spcFirstLastPara="1" rIns="91425" wrap="square" tIns="91425">
            <a:normAutofit/>
          </a:bodyPr>
          <a:lstStyle>
            <a:lvl1pPr indent="-317500" lvl="0" marL="457200">
              <a:lnSpc>
                <a:spcPct val="115000"/>
              </a:lnSpc>
              <a:spcBef>
                <a:spcPts val="0"/>
              </a:spcBef>
              <a:spcAft>
                <a:spcPts val="0"/>
              </a:spcAft>
              <a:buClr>
                <a:srgbClr val="F3F3F3"/>
              </a:buClr>
              <a:buSzPts val="1400"/>
              <a:buFont typeface="Calibri"/>
              <a:buChar char="●"/>
              <a:defRPr>
                <a:solidFill>
                  <a:srgbClr val="F3F3F3"/>
                </a:solidFill>
                <a:latin typeface="Calibri"/>
                <a:ea typeface="Calibri"/>
                <a:cs typeface="Calibri"/>
                <a:sym typeface="Calibri"/>
              </a:defRPr>
            </a:lvl1pPr>
            <a:lvl2pPr indent="-317500" lvl="1" marL="914400">
              <a:lnSpc>
                <a:spcPct val="115000"/>
              </a:lnSpc>
              <a:spcBef>
                <a:spcPts val="0"/>
              </a:spcBef>
              <a:spcAft>
                <a:spcPts val="0"/>
              </a:spcAft>
              <a:buClr>
                <a:srgbClr val="F3F3F3"/>
              </a:buClr>
              <a:buSzPts val="1400"/>
              <a:buFont typeface="Calibri"/>
              <a:buChar char="○"/>
              <a:defRPr>
                <a:solidFill>
                  <a:srgbClr val="F3F3F3"/>
                </a:solidFill>
                <a:latin typeface="Calibri"/>
                <a:ea typeface="Calibri"/>
                <a:cs typeface="Calibri"/>
                <a:sym typeface="Calibri"/>
              </a:defRPr>
            </a:lvl2pPr>
            <a:lvl3pPr indent="-317500" lvl="2" marL="1371600">
              <a:lnSpc>
                <a:spcPct val="115000"/>
              </a:lnSpc>
              <a:spcBef>
                <a:spcPts val="0"/>
              </a:spcBef>
              <a:spcAft>
                <a:spcPts val="0"/>
              </a:spcAft>
              <a:buClr>
                <a:srgbClr val="F3F3F3"/>
              </a:buClr>
              <a:buSzPts val="1400"/>
              <a:buFont typeface="Calibri"/>
              <a:buChar char="■"/>
              <a:defRPr>
                <a:solidFill>
                  <a:srgbClr val="F3F3F3"/>
                </a:solidFill>
                <a:latin typeface="Calibri"/>
                <a:ea typeface="Calibri"/>
                <a:cs typeface="Calibri"/>
                <a:sym typeface="Calibri"/>
              </a:defRPr>
            </a:lvl3pPr>
            <a:lvl4pPr indent="-317500" lvl="3" marL="1828800">
              <a:lnSpc>
                <a:spcPct val="115000"/>
              </a:lnSpc>
              <a:spcBef>
                <a:spcPts val="0"/>
              </a:spcBef>
              <a:spcAft>
                <a:spcPts val="0"/>
              </a:spcAft>
              <a:buClr>
                <a:srgbClr val="F3F3F3"/>
              </a:buClr>
              <a:buSzPts val="1400"/>
              <a:buFont typeface="Calibri"/>
              <a:buChar char="●"/>
              <a:defRPr>
                <a:solidFill>
                  <a:srgbClr val="F3F3F3"/>
                </a:solidFill>
                <a:latin typeface="Calibri"/>
                <a:ea typeface="Calibri"/>
                <a:cs typeface="Calibri"/>
                <a:sym typeface="Calibri"/>
              </a:defRPr>
            </a:lvl4pPr>
            <a:lvl5pPr indent="-317500" lvl="4" marL="2286000">
              <a:lnSpc>
                <a:spcPct val="115000"/>
              </a:lnSpc>
              <a:spcBef>
                <a:spcPts val="0"/>
              </a:spcBef>
              <a:spcAft>
                <a:spcPts val="0"/>
              </a:spcAft>
              <a:buClr>
                <a:srgbClr val="F3F3F3"/>
              </a:buClr>
              <a:buSzPts val="1400"/>
              <a:buFont typeface="Calibri"/>
              <a:buChar char="○"/>
              <a:defRPr>
                <a:solidFill>
                  <a:srgbClr val="F3F3F3"/>
                </a:solidFill>
                <a:latin typeface="Calibri"/>
                <a:ea typeface="Calibri"/>
                <a:cs typeface="Calibri"/>
                <a:sym typeface="Calibri"/>
              </a:defRPr>
            </a:lvl5pPr>
            <a:lvl6pPr indent="-317500" lvl="5" marL="2743200">
              <a:lnSpc>
                <a:spcPct val="115000"/>
              </a:lnSpc>
              <a:spcBef>
                <a:spcPts val="0"/>
              </a:spcBef>
              <a:spcAft>
                <a:spcPts val="0"/>
              </a:spcAft>
              <a:buClr>
                <a:srgbClr val="F3F3F3"/>
              </a:buClr>
              <a:buSzPts val="1400"/>
              <a:buFont typeface="Calibri"/>
              <a:buChar char="■"/>
              <a:defRPr>
                <a:solidFill>
                  <a:srgbClr val="F3F3F3"/>
                </a:solidFill>
                <a:latin typeface="Calibri"/>
                <a:ea typeface="Calibri"/>
                <a:cs typeface="Calibri"/>
                <a:sym typeface="Calibri"/>
              </a:defRPr>
            </a:lvl6pPr>
            <a:lvl7pPr indent="-317500" lvl="6" marL="3200400">
              <a:lnSpc>
                <a:spcPct val="115000"/>
              </a:lnSpc>
              <a:spcBef>
                <a:spcPts val="0"/>
              </a:spcBef>
              <a:spcAft>
                <a:spcPts val="0"/>
              </a:spcAft>
              <a:buClr>
                <a:srgbClr val="F3F3F3"/>
              </a:buClr>
              <a:buSzPts val="1400"/>
              <a:buFont typeface="Calibri"/>
              <a:buChar char="●"/>
              <a:defRPr>
                <a:solidFill>
                  <a:srgbClr val="F3F3F3"/>
                </a:solidFill>
                <a:latin typeface="Calibri"/>
                <a:ea typeface="Calibri"/>
                <a:cs typeface="Calibri"/>
                <a:sym typeface="Calibri"/>
              </a:defRPr>
            </a:lvl7pPr>
            <a:lvl8pPr indent="-317500" lvl="7" marL="3657600">
              <a:lnSpc>
                <a:spcPct val="115000"/>
              </a:lnSpc>
              <a:spcBef>
                <a:spcPts val="0"/>
              </a:spcBef>
              <a:spcAft>
                <a:spcPts val="0"/>
              </a:spcAft>
              <a:buClr>
                <a:srgbClr val="F3F3F3"/>
              </a:buClr>
              <a:buSzPts val="1400"/>
              <a:buFont typeface="Calibri"/>
              <a:buChar char="○"/>
              <a:defRPr>
                <a:solidFill>
                  <a:srgbClr val="F3F3F3"/>
                </a:solidFill>
                <a:latin typeface="Calibri"/>
                <a:ea typeface="Calibri"/>
                <a:cs typeface="Calibri"/>
                <a:sym typeface="Calibri"/>
              </a:defRPr>
            </a:lvl8pPr>
            <a:lvl9pPr indent="-317500" lvl="8" marL="4114800">
              <a:lnSpc>
                <a:spcPct val="115000"/>
              </a:lnSpc>
              <a:spcBef>
                <a:spcPts val="0"/>
              </a:spcBef>
              <a:spcAft>
                <a:spcPts val="0"/>
              </a:spcAft>
              <a:buClr>
                <a:srgbClr val="F3F3F3"/>
              </a:buClr>
              <a:buSzPts val="1400"/>
              <a:buFont typeface="Calibri"/>
              <a:buChar char="■"/>
              <a:defRPr>
                <a:solidFill>
                  <a:srgbClr val="F3F3F3"/>
                </a:solidFill>
                <a:latin typeface="Calibri"/>
                <a:ea typeface="Calibri"/>
                <a:cs typeface="Calibri"/>
                <a:sym typeface="Calibri"/>
              </a:defRPr>
            </a:lvl9pPr>
          </a:lstStyle>
          <a:p/>
        </p:txBody>
      </p:sp>
      <p:pic>
        <p:nvPicPr>
          <p:cNvPr id="165" name="Google Shape;165;p41"/>
          <p:cNvPicPr preferRelativeResize="0"/>
          <p:nvPr/>
        </p:nvPicPr>
        <p:blipFill rotWithShape="1">
          <a:blip r:embed="rId1">
            <a:alphaModFix/>
          </a:blip>
          <a:srcRect b="10" l="34211" r="6342" t="-10"/>
          <a:stretch/>
        </p:blipFill>
        <p:spPr>
          <a:xfrm>
            <a:off x="1829100" y="4805569"/>
            <a:ext cx="7320525" cy="223219"/>
          </a:xfrm>
          <a:prstGeom prst="rect">
            <a:avLst/>
          </a:prstGeom>
          <a:noFill/>
          <a:ln>
            <a:noFill/>
          </a:ln>
        </p:spPr>
      </p:pic>
      <p:pic>
        <p:nvPicPr>
          <p:cNvPr id="166" name="Google Shape;166;p41"/>
          <p:cNvPicPr preferRelativeResize="0"/>
          <p:nvPr/>
        </p:nvPicPr>
        <p:blipFill>
          <a:blip r:embed="rId2">
            <a:alphaModFix/>
          </a:blip>
          <a:stretch>
            <a:fillRect/>
          </a:stretch>
        </p:blipFill>
        <p:spPr>
          <a:xfrm>
            <a:off x="309050" y="4469588"/>
            <a:ext cx="1064965" cy="48982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mc:AlternateContent>
    <mc:Choice Requires="p14">
      <p:transition spd="med">
        <p14:flip dir="l"/>
      </p:transition>
    </mc:Choice>
    <mc:Fallback>
      <p:transition spd="med">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24" name="Shape 224"/>
        <p:cNvGrpSpPr/>
        <p:nvPr/>
      </p:nvGrpSpPr>
      <p:grpSpPr>
        <a:xfrm>
          <a:off x="0" y="0"/>
          <a:ext cx="0" cy="0"/>
          <a:chOff x="0" y="0"/>
          <a:chExt cx="0" cy="0"/>
        </a:xfrm>
      </p:grpSpPr>
      <p:sp>
        <p:nvSpPr>
          <p:cNvPr id="225" name="Google Shape;225;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26" name="Google Shape;226;p5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227" name="Google Shape;227;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5.jpg"/><Relationship Id="rId4" Type="http://schemas.openxmlformats.org/officeDocument/2006/relationships/image" Target="../media/image8.png"/><Relationship Id="rId5" Type="http://schemas.openxmlformats.org/officeDocument/2006/relationships/hyperlink" Target="http://www.youtube.com/watch?v=9R-ODSPnGAE" TargetMode="External"/><Relationship Id="rId6"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hyperlink" Target="https://sites.google.com/tgs.starmat.uk/keystage4parentsandstudents/home" TargetMode="External"/><Relationship Id="rId9" Type="http://schemas.openxmlformats.org/officeDocument/2006/relationships/image" Target="../media/image27.png"/><Relationship Id="rId5" Type="http://schemas.openxmlformats.org/officeDocument/2006/relationships/hyperlink" Target="https://docs.google.com/presentation/d/1CGxnhjI91mX3pscaTf_KNmzH5i4zx_7SxSFZ4lDPwL4/edit#slide=id.p1" TargetMode="External"/><Relationship Id="rId6" Type="http://schemas.openxmlformats.org/officeDocument/2006/relationships/image" Target="../media/image31.png"/><Relationship Id="rId7" Type="http://schemas.openxmlformats.org/officeDocument/2006/relationships/image" Target="../media/image20.png"/><Relationship Id="rId8" Type="http://schemas.openxmlformats.org/officeDocument/2006/relationships/image" Target="../media/image22.png"/></Relationships>
</file>

<file path=ppt/slides/_rels/slide13.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hyperlink" Target="https://docs.google.com/spreadsheets/d/104PnP7Y1Hl6XDgyU5prKPkyJVqNY5FOlS1Gf-IpF9LU/edit?usp=sharing" TargetMode="External"/><Relationship Id="rId12" Type="http://schemas.openxmlformats.org/officeDocument/2006/relationships/hyperlink" Target="https://docs.google.com/document/d/1sOzGPWJ0bWSd4_EDCjA2NB7uXJG9vSHehUkkmH3QL3c/edit" TargetMode="External"/><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hyperlink" Target="https://docs.google.com/spreadsheets/d/14H3zjcObaKXGOYPMUQKpde0TQrpThAyN9I70ixKixZM/edit?usp=sharing" TargetMode="External"/><Relationship Id="rId5" Type="http://schemas.openxmlformats.org/officeDocument/2006/relationships/hyperlink" Target="https://docs.google.com/spreadsheets/d/1Wi0twBMzVuv0SWywWPNyb3PAcp6i-0iv4RijrgDEpfE/edit?usp=sharing" TargetMode="External"/><Relationship Id="rId6" Type="http://schemas.openxmlformats.org/officeDocument/2006/relationships/hyperlink" Target="https://docs.google.com/spreadsheets/d/1AvZOYx8IyMQv7PqLcIDTn-fDTe1PGiPU6MP_CKrZpLQ/edit?usp=sharing" TargetMode="External"/><Relationship Id="rId7" Type="http://schemas.openxmlformats.org/officeDocument/2006/relationships/hyperlink" Target="https://docs.google.com/spreadsheets/d/1Rf7Hgqtu_d_qc6sy6sJqPuumZS4izwx50ddgE7VPqSc/edit?usp=sharing" TargetMode="External"/><Relationship Id="rId8" Type="http://schemas.openxmlformats.org/officeDocument/2006/relationships/hyperlink" Target="https://docs.google.com/spreadsheets/d/1ybGepOJDlea1S14W5-89-PUCYEyficqk0FU2Kb3auM8/edit?usp=sharin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6.png"/><Relationship Id="rId5" Type="http://schemas.openxmlformats.org/officeDocument/2006/relationships/image" Target="../media/image29.png"/><Relationship Id="rId6"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104.png"/><Relationship Id="rId5" Type="http://schemas.openxmlformats.org/officeDocument/2006/relationships/image" Target="../media/image34.png"/><Relationship Id="rId6"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104.png"/><Relationship Id="rId5" Type="http://schemas.openxmlformats.org/officeDocument/2006/relationships/image" Target="../media/image34.png"/><Relationship Id="rId6"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38.png"/><Relationship Id="rId6" Type="http://schemas.openxmlformats.org/officeDocument/2006/relationships/image" Target="../media/image36.png"/><Relationship Id="rId7"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image" Target="../media/image42.png"/><Relationship Id="rId5"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49.png"/><Relationship Id="rId5"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4.xml"/><Relationship Id="rId3" Type="http://schemas.openxmlformats.org/officeDocument/2006/relationships/hyperlink" Target="https://sites.google.com/tgs.starmat.uk/keystage4parentsandstudents/home" TargetMode="External"/><Relationship Id="rId4" Type="http://schemas.openxmlformats.org/officeDocument/2006/relationships/image" Target="../media/image47.png"/><Relationship Id="rId5"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hyperlink" Target="https://getrevising.co.uk/planner" TargetMode="Externa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 Id="rId3" Type="http://schemas.openxmlformats.org/officeDocument/2006/relationships/image" Target="../media/image105.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5.jpg"/><Relationship Id="rId5"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61.png"/></Relationships>
</file>

<file path=ppt/slides/_rels/slide33.xml.rels><?xml version="1.0" encoding="UTF-8" standalone="yes"?><Relationships xmlns="http://schemas.openxmlformats.org/package/2006/relationships"><Relationship Id="rId11" Type="http://schemas.openxmlformats.org/officeDocument/2006/relationships/hyperlink" Target="https://teensleephub.org.uk/schools/" TargetMode="External"/><Relationship Id="rId10"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png"/><Relationship Id="rId4" Type="http://schemas.openxmlformats.org/officeDocument/2006/relationships/image" Target="../media/image62.png"/><Relationship Id="rId9" Type="http://schemas.openxmlformats.org/officeDocument/2006/relationships/image" Target="../media/image60.png"/><Relationship Id="rId5" Type="http://schemas.openxmlformats.org/officeDocument/2006/relationships/hyperlink" Target="https://tgs.starmat.uk/managing-exam-stress/" TargetMode="External"/><Relationship Id="rId6" Type="http://schemas.openxmlformats.org/officeDocument/2006/relationships/hyperlink" Target="https://giveusashout.org/" TargetMode="External"/><Relationship Id="rId7" Type="http://schemas.openxmlformats.org/officeDocument/2006/relationships/hyperlink" Target="https://www.themix.org.uk/" TargetMode="External"/><Relationship Id="rId8" Type="http://schemas.openxmlformats.org/officeDocument/2006/relationships/hyperlink" Target="https://www.mind.org.uk/information-support/tips-for-everyday-living/relaxation/relaxation-tip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15.jpg"/><Relationship Id="rId5" Type="http://schemas.openxmlformats.org/officeDocument/2006/relationships/image" Target="../media/image68.png"/><Relationship Id="rId6" Type="http://schemas.openxmlformats.org/officeDocument/2006/relationships/hyperlink" Target="https://thegoto.org.uk/" TargetMode="External"/><Relationship Id="rId7" Type="http://schemas.openxmlformats.org/officeDocument/2006/relationships/hyperlink" Target="https://www.youtube.com/shorts/FTddXMH5DK0"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png"/><Relationship Id="rId4" Type="http://schemas.openxmlformats.org/officeDocument/2006/relationships/image" Target="../media/image15.jpg"/><Relationship Id="rId5" Type="http://schemas.openxmlformats.org/officeDocument/2006/relationships/hyperlink" Target="https://docs.google.com/document/d/10fxHLLLRWWK14t0zNusGQpg6QwSoV8jTRROhNjXgqd4/edi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1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8.png"/><Relationship Id="rId4" Type="http://schemas.openxmlformats.org/officeDocument/2006/relationships/image" Target="../media/image15.jpg"/><Relationship Id="rId5" Type="http://schemas.openxmlformats.org/officeDocument/2006/relationships/image" Target="../media/image70.png"/><Relationship Id="rId6" Type="http://schemas.openxmlformats.org/officeDocument/2006/relationships/hyperlink" Target="https://www.fromthesidelines.uk/"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6.png"/><Relationship Id="rId4" Type="http://schemas.openxmlformats.org/officeDocument/2006/relationships/image" Target="../media/image8.png"/><Relationship Id="rId5" Type="http://schemas.openxmlformats.org/officeDocument/2006/relationships/image" Target="../media/image15.jpg"/><Relationship Id="rId6" Type="http://schemas.openxmlformats.org/officeDocument/2006/relationships/hyperlink" Target="https://www.fromthesidelines.uk/"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69.png"/><Relationship Id="rId4" Type="http://schemas.openxmlformats.org/officeDocument/2006/relationships/image" Target="../media/image8.png"/><Relationship Id="rId5" Type="http://schemas.openxmlformats.org/officeDocument/2006/relationships/image" Target="../media/image15.jpg"/><Relationship Id="rId6" Type="http://schemas.openxmlformats.org/officeDocument/2006/relationships/hyperlink" Target="https://www.fromthesidelines.u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8.png"/><Relationship Id="rId4" Type="http://schemas.openxmlformats.org/officeDocument/2006/relationships/image" Target="../media/image1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8.png"/><Relationship Id="rId4" Type="http://schemas.openxmlformats.org/officeDocument/2006/relationships/image" Target="../media/image15.jpg"/><Relationship Id="rId5" Type="http://schemas.openxmlformats.org/officeDocument/2006/relationships/image" Target="../media/image6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png"/><Relationship Id="rId4" Type="http://schemas.openxmlformats.org/officeDocument/2006/relationships/hyperlink" Target="https://www.gov.uk/child-benefit-16-19" TargetMode="External"/><Relationship Id="rId5" Type="http://schemas.openxmlformats.org/officeDocument/2006/relationships/image" Target="../media/image6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png"/><Relationship Id="rId4" Type="http://schemas.openxmlformats.org/officeDocument/2006/relationships/image" Target="../media/image66.png"/><Relationship Id="rId5" Type="http://schemas.openxmlformats.org/officeDocument/2006/relationships/hyperlink" Target="http://www.youtube.com/watch?v=deVucd-MBQU" TargetMode="External"/><Relationship Id="rId6" Type="http://schemas.openxmlformats.org/officeDocument/2006/relationships/image" Target="../media/image7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png"/><Relationship Id="rId4" Type="http://schemas.openxmlformats.org/officeDocument/2006/relationships/image" Target="../media/image82.png"/><Relationship Id="rId9" Type="http://schemas.openxmlformats.org/officeDocument/2006/relationships/image" Target="../media/image97.png"/><Relationship Id="rId5" Type="http://schemas.openxmlformats.org/officeDocument/2006/relationships/image" Target="../media/image72.png"/><Relationship Id="rId6" Type="http://schemas.openxmlformats.org/officeDocument/2006/relationships/image" Target="../media/image91.png"/><Relationship Id="rId7" Type="http://schemas.openxmlformats.org/officeDocument/2006/relationships/image" Target="../media/image66.png"/><Relationship Id="rId8"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6.xml"/><Relationship Id="rId3" Type="http://schemas.openxmlformats.org/officeDocument/2006/relationships/image" Target="../media/image7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4.png"/><Relationship Id="rId4" Type="http://schemas.openxmlformats.org/officeDocument/2006/relationships/image" Target="../media/image77.png"/><Relationship Id="rId5" Type="http://schemas.openxmlformats.org/officeDocument/2006/relationships/image" Target="../media/image75.png"/><Relationship Id="rId6" Type="http://schemas.openxmlformats.org/officeDocument/2006/relationships/image" Target="../media/image81.png"/><Relationship Id="rId7" Type="http://schemas.openxmlformats.org/officeDocument/2006/relationships/image" Target="../media/image83.png"/></Relationships>
</file>

<file path=ppt/slides/_rels/slide48.xml.rels><?xml version="1.0" encoding="UTF-8" standalone="yes"?><Relationships xmlns="http://schemas.openxmlformats.org/package/2006/relationships"><Relationship Id="rId11" Type="http://schemas.openxmlformats.org/officeDocument/2006/relationships/hyperlink" Target="https://drive.google.com/file/d/1TuJtuZclmhJZU0Gn_O9PEzaYUTkpyiAu/view?usp=sharing" TargetMode="External"/><Relationship Id="rId10" Type="http://schemas.openxmlformats.org/officeDocument/2006/relationships/hyperlink" Target="https://assets.publishing.service.gov.uk/government/uploads/system/uploads/attachment_data/file/711088/Parent-Guide-Apprenticeships.pdf" TargetMode="External"/><Relationship Id="rId13" Type="http://schemas.openxmlformats.org/officeDocument/2006/relationships/hyperlink" Target="https://www.theparentsguideto.co.uk/post/t-levels" TargetMode="External"/><Relationship Id="rId12" Type="http://schemas.openxmlformats.org/officeDocument/2006/relationships/hyperlink" Target="https://www.ucas.com/undergraduate/applying-university/ucas-undergraduate-advice-parents-and-guardians" TargetMode="External"/><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png"/><Relationship Id="rId4" Type="http://schemas.openxmlformats.org/officeDocument/2006/relationships/hyperlink" Target="https://www.careerpilot.org.uk/parent-zone/all-questions/what-are-the-choices-for-my-child-at-16" TargetMode="External"/><Relationship Id="rId9" Type="http://schemas.openxmlformats.org/officeDocument/2006/relationships/hyperlink" Target="https://warwick.ac.uk/study/undergraduate/apply/parent/90399_parents_guide_to_uni_a5_brochure_final.pdf" TargetMode="External"/><Relationship Id="rId15" Type="http://schemas.openxmlformats.org/officeDocument/2006/relationships/image" Target="../media/image66.png"/><Relationship Id="rId14" Type="http://schemas.openxmlformats.org/officeDocument/2006/relationships/hyperlink" Target="https://docs.google.com/presentation/d/1_oKVdcpHUo1TGTj6L6FaBNO0zi_KENm6/edit?usp=sharing&amp;ouid=107489964451632850804&amp;rtpof=true&amp;sd=true" TargetMode="External"/><Relationship Id="rId5" Type="http://schemas.openxmlformats.org/officeDocument/2006/relationships/hyperlink" Target="https://tgs.starmat.uk/sixth-form/" TargetMode="External"/><Relationship Id="rId6" Type="http://schemas.openxmlformats.org/officeDocument/2006/relationships/hyperlink" Target="https://www.york.gov.uk/downloads/file/6119/planning-your-future-post-16-guide-2020-21" TargetMode="External"/><Relationship Id="rId7" Type="http://schemas.openxmlformats.org/officeDocument/2006/relationships/hyperlink" Target="https://leeds.startprofile.com/page/next-steps" TargetMode="External"/><Relationship Id="rId8" Type="http://schemas.openxmlformats.org/officeDocument/2006/relationships/hyperlink" Target="https://luminate.ac.uk/nextgen/"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hyperlink" Target="https://tgs.starmat.uk/wp-content/uploads/2021/10/Prospectus-2022-entry-2.pdf" TargetMode="External"/><Relationship Id="rId4" Type="http://schemas.openxmlformats.org/officeDocument/2006/relationships/image" Target="../media/image97.png"/><Relationship Id="rId5" Type="http://schemas.openxmlformats.org/officeDocument/2006/relationships/image" Target="../media/image80.png"/><Relationship Id="rId6"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20" Type="http://schemas.openxmlformats.org/officeDocument/2006/relationships/hyperlink" Target="https://www.yorkcollege.ac.uk/events-and-news/events" TargetMode="External"/><Relationship Id="rId22" Type="http://schemas.openxmlformats.org/officeDocument/2006/relationships/image" Target="../media/image101.png"/><Relationship Id="rId21" Type="http://schemas.openxmlformats.org/officeDocument/2006/relationships/image" Target="../media/image99.png"/><Relationship Id="rId24" Type="http://schemas.openxmlformats.org/officeDocument/2006/relationships/hyperlink" Target="https://harrogate-college.ac.uk/contact/events/" TargetMode="External"/><Relationship Id="rId23" Type="http://schemas.openxmlformats.org/officeDocument/2006/relationships/image" Target="../media/image98.png"/><Relationship Id="rId1" Type="http://schemas.openxmlformats.org/officeDocument/2006/relationships/slideLayout" Target="../slideLayouts/slideLayout25.xml"/><Relationship Id="rId2" Type="http://schemas.openxmlformats.org/officeDocument/2006/relationships/notesSlide" Target="../notesSlides/notesSlide50.xml"/><Relationship Id="rId3" Type="http://schemas.openxmlformats.org/officeDocument/2006/relationships/hyperlink" Target="https://www.selby.ac.uk/events" TargetMode="External"/><Relationship Id="rId4" Type="http://schemas.openxmlformats.org/officeDocument/2006/relationships/hyperlink" Target="https://www.askham-bryan.ac.uk/open-days/" TargetMode="External"/><Relationship Id="rId9" Type="http://schemas.openxmlformats.org/officeDocument/2006/relationships/image" Target="../media/image86.png"/><Relationship Id="rId26" Type="http://schemas.openxmlformats.org/officeDocument/2006/relationships/image" Target="../media/image103.png"/><Relationship Id="rId25" Type="http://schemas.openxmlformats.org/officeDocument/2006/relationships/image" Target="../media/image102.png"/><Relationship Id="rId5" Type="http://schemas.openxmlformats.org/officeDocument/2006/relationships/image" Target="../media/image89.png"/><Relationship Id="rId6" Type="http://schemas.openxmlformats.org/officeDocument/2006/relationships/image" Target="../media/image64.png"/><Relationship Id="rId7" Type="http://schemas.openxmlformats.org/officeDocument/2006/relationships/hyperlink" Target="https://www.utcleeds.co.uk/" TargetMode="External"/><Relationship Id="rId8" Type="http://schemas.openxmlformats.org/officeDocument/2006/relationships/image" Target="../media/image93.png"/><Relationship Id="rId11" Type="http://schemas.openxmlformats.org/officeDocument/2006/relationships/hyperlink" Target="https://www.bishopburton.ac.uk/open-event-booking" TargetMode="External"/><Relationship Id="rId10" Type="http://schemas.openxmlformats.org/officeDocument/2006/relationships/image" Target="../media/image88.png"/><Relationship Id="rId13" Type="http://schemas.openxmlformats.org/officeDocument/2006/relationships/image" Target="../media/image85.png"/><Relationship Id="rId12" Type="http://schemas.openxmlformats.org/officeDocument/2006/relationships/hyperlink" Target="https://leedscitycollege.ac.uk/open-events/" TargetMode="External"/><Relationship Id="rId15" Type="http://schemas.openxmlformats.org/officeDocument/2006/relationships/image" Target="../media/image87.png"/><Relationship Id="rId14" Type="http://schemas.openxmlformats.org/officeDocument/2006/relationships/image" Target="../media/image90.png"/><Relationship Id="rId17" Type="http://schemas.openxmlformats.org/officeDocument/2006/relationships/image" Target="../media/image94.png"/><Relationship Id="rId16" Type="http://schemas.openxmlformats.org/officeDocument/2006/relationships/image" Target="../media/image92.png"/><Relationship Id="rId19" Type="http://schemas.openxmlformats.org/officeDocument/2006/relationships/image" Target="../media/image95.png"/><Relationship Id="rId18" Type="http://schemas.openxmlformats.org/officeDocument/2006/relationships/hyperlink" Target="https://www.lcb.ac.uk/event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5.jp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5.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5.jp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5.jpg"/><Relationship Id="rId5" Type="http://schemas.openxmlformats.org/officeDocument/2006/relationships/image" Target="../media/image9.png"/><Relationship Id="rId6"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13.png"/><Relationship Id="rId7" Type="http://schemas.openxmlformats.org/officeDocument/2006/relationships/image" Target="../media/image10.png"/><Relationship Id="rId8"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69"/>
          <p:cNvSpPr txBox="1"/>
          <p:nvPr>
            <p:ph idx="1" type="body"/>
          </p:nvPr>
        </p:nvSpPr>
        <p:spPr>
          <a:xfrm>
            <a:off x="311700" y="0"/>
            <a:ext cx="3591000" cy="491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b="1" i="1" sz="700">
              <a:solidFill>
                <a:schemeClr val="dk1"/>
              </a:solidFill>
            </a:endParaRPr>
          </a:p>
          <a:p>
            <a:pPr indent="0" lvl="0" marL="0" rtl="0" algn="ctr">
              <a:spcBef>
                <a:spcPts val="1600"/>
              </a:spcBef>
              <a:spcAft>
                <a:spcPts val="0"/>
              </a:spcAft>
              <a:buNone/>
            </a:pPr>
            <a:r>
              <a:rPr b="1" i="1" lang="en-GB">
                <a:solidFill>
                  <a:schemeClr val="dk1"/>
                </a:solidFill>
              </a:rPr>
              <a:t>Before we start: </a:t>
            </a:r>
            <a:endParaRPr b="1" i="1">
              <a:solidFill>
                <a:schemeClr val="dk1"/>
              </a:solidFill>
            </a:endParaRPr>
          </a:p>
          <a:p>
            <a:pPr indent="0" lvl="0" marL="0" rtl="0" algn="ctr">
              <a:spcBef>
                <a:spcPts val="1600"/>
              </a:spcBef>
              <a:spcAft>
                <a:spcPts val="0"/>
              </a:spcAft>
              <a:buNone/>
            </a:pPr>
            <a:r>
              <a:rPr b="1" i="1" lang="en-GB">
                <a:solidFill>
                  <a:schemeClr val="dk1"/>
                </a:solidFill>
              </a:rPr>
              <a:t>Please feel free to ask us questions in the Hall and speak with with your young person’s Form Tutor - They really are your son/daughter’s expert in school</a:t>
            </a:r>
            <a:endParaRPr b="1" i="1">
              <a:solidFill>
                <a:schemeClr val="dk1"/>
              </a:solidFill>
            </a:endParaRPr>
          </a:p>
          <a:p>
            <a:pPr indent="0" lvl="0" marL="0" rtl="0" algn="ctr">
              <a:spcBef>
                <a:spcPts val="1600"/>
              </a:spcBef>
              <a:spcAft>
                <a:spcPts val="0"/>
              </a:spcAft>
              <a:buNone/>
            </a:pPr>
            <a:r>
              <a:rPr b="1" i="1" lang="en-GB">
                <a:solidFill>
                  <a:schemeClr val="dk1"/>
                </a:solidFill>
              </a:rPr>
              <a:t>You can also leave any further questions or feedback on the postcards at the back of the Hall </a:t>
            </a:r>
            <a:endParaRPr b="1" i="1">
              <a:solidFill>
                <a:schemeClr val="dk1"/>
              </a:solidFill>
            </a:endParaRPr>
          </a:p>
          <a:p>
            <a:pPr indent="0" lvl="0" marL="0" rtl="0" algn="l">
              <a:spcBef>
                <a:spcPts val="1600"/>
              </a:spcBef>
              <a:spcAft>
                <a:spcPts val="1600"/>
              </a:spcAft>
              <a:buNone/>
            </a:pPr>
            <a:r>
              <a:t/>
            </a:r>
            <a:endParaRPr b="1" i="1">
              <a:solidFill>
                <a:schemeClr val="dk1"/>
              </a:solidFill>
            </a:endParaRPr>
          </a:p>
        </p:txBody>
      </p:sp>
      <p:pic>
        <p:nvPicPr>
          <p:cNvPr id="280" name="Google Shape;280;p69"/>
          <p:cNvPicPr preferRelativeResize="0"/>
          <p:nvPr/>
        </p:nvPicPr>
        <p:blipFill>
          <a:blip r:embed="rId3">
            <a:alphaModFix/>
          </a:blip>
          <a:stretch>
            <a:fillRect/>
          </a:stretch>
        </p:blipFill>
        <p:spPr>
          <a:xfrm>
            <a:off x="65025" y="0"/>
            <a:ext cx="523150" cy="914950"/>
          </a:xfrm>
          <a:prstGeom prst="rect">
            <a:avLst/>
          </a:prstGeom>
          <a:noFill/>
          <a:ln>
            <a:noFill/>
          </a:ln>
        </p:spPr>
      </p:pic>
      <p:pic>
        <p:nvPicPr>
          <p:cNvPr id="281" name="Google Shape;281;p69"/>
          <p:cNvPicPr preferRelativeResize="0"/>
          <p:nvPr/>
        </p:nvPicPr>
        <p:blipFill>
          <a:blip r:embed="rId4">
            <a:alphaModFix/>
          </a:blip>
          <a:stretch>
            <a:fillRect/>
          </a:stretch>
        </p:blipFill>
        <p:spPr>
          <a:xfrm>
            <a:off x="8463900" y="4481058"/>
            <a:ext cx="523150" cy="578491"/>
          </a:xfrm>
          <a:prstGeom prst="rect">
            <a:avLst/>
          </a:prstGeom>
          <a:noFill/>
          <a:ln>
            <a:noFill/>
          </a:ln>
        </p:spPr>
      </p:pic>
      <p:pic>
        <p:nvPicPr>
          <p:cNvPr descr="Are you considering an apprenticeship but don't know where to start? This video will walk you through the 4 levels of apprenticeships and the steps you need to take to apply. We will also dispel some of the myths that surround apprenticeships such as that they are only for those who didn't do well at school and that the pay is poor. Find out more about the 1700 different job roles available in the different sectors from agriculture to protective services. You can get paid to learn on an apprenticeship while gaining a full degree, without any student debt. There is no better way to gain experience and skills that will be transferable in your career. Watch now and find out more!&#10;&#10;----------------------------------------------------------------------------------------------------------------------------------------&#10;&#10;Welcome to the Employment and Skills Leeds YouTube channel! &#10;&#10;We provide a range of services to help people in Leeds by giving them access to careers guidance, apprenticeships, and training opportunities. We also work with employers to help recruit, retain, and develop a skilled and inclusive workforce, and contribute to the city’s economic growth. Here you can find all our videos and information about our services and activities. &#10;&#10;For more information and support, please visit our website at https://www.inclusivegrowthleeds.com/employment-and-skills or our LinkTree page at https://www.linktr.ee/eandsleeds&#10;&#10;We hope you find our videos helpful and we look forward to hearing from you." id="282" name="Google Shape;282;p69" title="Apprenticeships Explained">
            <a:hlinkClick r:id="rId5"/>
          </p:cNvPr>
          <p:cNvPicPr preferRelativeResize="0"/>
          <p:nvPr/>
        </p:nvPicPr>
        <p:blipFill>
          <a:blip r:embed="rId6">
            <a:alphaModFix/>
          </a:blip>
          <a:stretch>
            <a:fillRect/>
          </a:stretch>
        </p:blipFill>
        <p:spPr>
          <a:xfrm>
            <a:off x="4060675" y="262000"/>
            <a:ext cx="4968675" cy="4080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78"/>
          <p:cNvSpPr txBox="1"/>
          <p:nvPr>
            <p:ph type="title"/>
          </p:nvPr>
        </p:nvSpPr>
        <p:spPr>
          <a:xfrm>
            <a:off x="0" y="43600"/>
            <a:ext cx="8520600" cy="4233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sz="3000" u="sng">
                <a:latin typeface="Calibri"/>
                <a:ea typeface="Calibri"/>
                <a:cs typeface="Calibri"/>
                <a:sym typeface="Calibri"/>
              </a:rPr>
              <a:t>GCSE  Reports</a:t>
            </a:r>
            <a:endParaRPr b="1" sz="3000" u="sng">
              <a:latin typeface="Calibri"/>
              <a:ea typeface="Calibri"/>
              <a:cs typeface="Calibri"/>
              <a:sym typeface="Calibri"/>
            </a:endParaRPr>
          </a:p>
          <a:p>
            <a:pPr indent="0" lvl="0" marL="0" rtl="0" algn="l">
              <a:spcBef>
                <a:spcPts val="0"/>
              </a:spcBef>
              <a:spcAft>
                <a:spcPts val="0"/>
              </a:spcAft>
              <a:buNone/>
            </a:pPr>
            <a:r>
              <a:t/>
            </a:r>
            <a:endParaRPr b="1" sz="1800">
              <a:latin typeface="Calibri"/>
              <a:ea typeface="Calibri"/>
              <a:cs typeface="Calibri"/>
              <a:sym typeface="Calibri"/>
            </a:endParaRPr>
          </a:p>
          <a:p>
            <a:pPr indent="0" lvl="0" marL="0" rtl="0" algn="l">
              <a:spcBef>
                <a:spcPts val="0"/>
              </a:spcBef>
              <a:spcAft>
                <a:spcPts val="0"/>
              </a:spcAft>
              <a:buNone/>
            </a:pPr>
            <a:r>
              <a:t/>
            </a:r>
            <a:endParaRPr b="1" sz="1800">
              <a:latin typeface="Calibri"/>
              <a:ea typeface="Calibri"/>
              <a:cs typeface="Calibri"/>
              <a:sym typeface="Calibri"/>
            </a:endParaRPr>
          </a:p>
          <a:p>
            <a:pPr indent="0" lvl="0" marL="0" rtl="0" algn="l">
              <a:spcBef>
                <a:spcPts val="0"/>
              </a:spcBef>
              <a:spcAft>
                <a:spcPts val="0"/>
              </a:spcAft>
              <a:buNone/>
            </a:pPr>
            <a:r>
              <a:t/>
            </a:r>
            <a:endParaRPr b="1" sz="1800">
              <a:latin typeface="Calibri"/>
              <a:ea typeface="Calibri"/>
              <a:cs typeface="Calibri"/>
              <a:sym typeface="Calibri"/>
            </a:endParaRPr>
          </a:p>
          <a:p>
            <a:pPr indent="0" lvl="0" marL="0" rtl="0" algn="l">
              <a:spcBef>
                <a:spcPts val="0"/>
              </a:spcBef>
              <a:spcAft>
                <a:spcPts val="0"/>
              </a:spcAft>
              <a:buNone/>
            </a:pPr>
            <a:r>
              <a:t/>
            </a:r>
            <a:endParaRPr b="1" sz="1800">
              <a:latin typeface="Calibri"/>
              <a:ea typeface="Calibri"/>
              <a:cs typeface="Calibri"/>
              <a:sym typeface="Calibri"/>
            </a:endParaRPr>
          </a:p>
          <a:p>
            <a:pPr indent="0" lvl="0" marL="0" rtl="0" algn="l">
              <a:spcBef>
                <a:spcPts val="0"/>
              </a:spcBef>
              <a:spcAft>
                <a:spcPts val="0"/>
              </a:spcAft>
              <a:buNone/>
            </a:pPr>
            <a:r>
              <a:t/>
            </a:r>
            <a:endParaRPr b="1" sz="18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
        <p:nvSpPr>
          <p:cNvPr id="436" name="Google Shape;436;p78"/>
          <p:cNvSpPr txBox="1"/>
          <p:nvPr/>
        </p:nvSpPr>
        <p:spPr>
          <a:xfrm>
            <a:off x="1027775" y="695775"/>
            <a:ext cx="3717000" cy="569400"/>
          </a:xfrm>
          <a:prstGeom prst="rect">
            <a:avLst/>
          </a:prstGeom>
          <a:noFill/>
          <a:ln>
            <a:noFill/>
          </a:ln>
        </p:spPr>
        <p:txBody>
          <a:bodyPr anchorCtr="0" anchor="t" bIns="91425" lIns="91425" spcFirstLastPara="1" rIns="91425" wrap="square" tIns="91425">
            <a:spAutoFit/>
          </a:bodyPr>
          <a:lstStyle/>
          <a:p>
            <a:pPr indent="-387350" lvl="0" marL="457200" rtl="0" algn="l">
              <a:spcBef>
                <a:spcPts val="0"/>
              </a:spcBef>
              <a:spcAft>
                <a:spcPts val="0"/>
              </a:spcAft>
              <a:buClr>
                <a:srgbClr val="0B5AA3"/>
              </a:buClr>
              <a:buSzPts val="2500"/>
              <a:buChar char="●"/>
            </a:pPr>
            <a:r>
              <a:rPr lang="en-GB" sz="2500">
                <a:solidFill>
                  <a:srgbClr val="0B5AA3"/>
                </a:solidFill>
              </a:rPr>
              <a:t>Six</a:t>
            </a:r>
            <a:r>
              <a:rPr lang="en-GB" sz="2500">
                <a:solidFill>
                  <a:srgbClr val="0B5AA3"/>
                </a:solidFill>
              </a:rPr>
              <a:t> issued at GCSE</a:t>
            </a:r>
            <a:endParaRPr sz="2500">
              <a:solidFill>
                <a:srgbClr val="0B5AA3"/>
              </a:solidFill>
            </a:endParaRPr>
          </a:p>
        </p:txBody>
      </p:sp>
      <p:sp>
        <p:nvSpPr>
          <p:cNvPr id="437" name="Google Shape;437;p78"/>
          <p:cNvSpPr txBox="1"/>
          <p:nvPr/>
        </p:nvSpPr>
        <p:spPr>
          <a:xfrm>
            <a:off x="5310550" y="373975"/>
            <a:ext cx="3401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solidFill>
                  <a:srgbClr val="0B5AA3"/>
                </a:solidFill>
              </a:rPr>
              <a:t>Three throughout Year 10</a:t>
            </a:r>
            <a:endParaRPr sz="1900">
              <a:solidFill>
                <a:srgbClr val="0B5AA3"/>
              </a:solidFill>
            </a:endParaRPr>
          </a:p>
        </p:txBody>
      </p:sp>
      <p:sp>
        <p:nvSpPr>
          <p:cNvPr id="438" name="Google Shape;438;p78"/>
          <p:cNvSpPr txBox="1"/>
          <p:nvPr/>
        </p:nvSpPr>
        <p:spPr>
          <a:xfrm>
            <a:off x="5310550" y="984050"/>
            <a:ext cx="3205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solidFill>
                  <a:srgbClr val="0B5AA3"/>
                </a:solidFill>
              </a:rPr>
              <a:t>Three throughout Year 11</a:t>
            </a:r>
            <a:endParaRPr sz="1900">
              <a:solidFill>
                <a:srgbClr val="0B5AA3"/>
              </a:solidFill>
            </a:endParaRPr>
          </a:p>
        </p:txBody>
      </p:sp>
      <p:cxnSp>
        <p:nvCxnSpPr>
          <p:cNvPr id="439" name="Google Shape;439;p78"/>
          <p:cNvCxnSpPr/>
          <p:nvPr/>
        </p:nvCxnSpPr>
        <p:spPr>
          <a:xfrm flipH="1" rot="10800000">
            <a:off x="4483800" y="660000"/>
            <a:ext cx="724800" cy="299700"/>
          </a:xfrm>
          <a:prstGeom prst="straightConnector1">
            <a:avLst/>
          </a:prstGeom>
          <a:noFill/>
          <a:ln cap="flat" cmpd="sng" w="9525">
            <a:solidFill>
              <a:schemeClr val="dk2"/>
            </a:solidFill>
            <a:prstDash val="solid"/>
            <a:round/>
            <a:headEnd len="med" w="med" type="none"/>
            <a:tailEnd len="med" w="med" type="triangle"/>
          </a:ln>
        </p:spPr>
      </p:cxnSp>
      <p:cxnSp>
        <p:nvCxnSpPr>
          <p:cNvPr id="440" name="Google Shape;440;p78"/>
          <p:cNvCxnSpPr/>
          <p:nvPr/>
        </p:nvCxnSpPr>
        <p:spPr>
          <a:xfrm>
            <a:off x="4494750" y="967888"/>
            <a:ext cx="702900" cy="324300"/>
          </a:xfrm>
          <a:prstGeom prst="straightConnector1">
            <a:avLst/>
          </a:prstGeom>
          <a:noFill/>
          <a:ln cap="flat" cmpd="sng" w="9525">
            <a:solidFill>
              <a:schemeClr val="dk2"/>
            </a:solidFill>
            <a:prstDash val="solid"/>
            <a:round/>
            <a:headEnd len="med" w="med" type="none"/>
            <a:tailEnd len="med" w="med" type="triangle"/>
          </a:ln>
        </p:spPr>
      </p:cxnSp>
      <p:sp>
        <p:nvSpPr>
          <p:cNvPr id="441" name="Google Shape;441;p78"/>
          <p:cNvSpPr txBox="1"/>
          <p:nvPr/>
        </p:nvSpPr>
        <p:spPr>
          <a:xfrm>
            <a:off x="0" y="1323775"/>
            <a:ext cx="9144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100" u="sng">
                <a:solidFill>
                  <a:srgbClr val="0B5AA3"/>
                </a:solidFill>
              </a:rPr>
              <a:t>Target Grades</a:t>
            </a:r>
            <a:r>
              <a:rPr lang="en-GB" sz="2100" u="sng">
                <a:solidFill>
                  <a:srgbClr val="0B5AA3"/>
                </a:solidFill>
              </a:rPr>
              <a:t> - an aspirational potential grade / </a:t>
            </a:r>
            <a:r>
              <a:rPr b="1" lang="en-GB" sz="2100" u="sng">
                <a:solidFill>
                  <a:srgbClr val="0B5AA3"/>
                </a:solidFill>
              </a:rPr>
              <a:t>Forecast Grades</a:t>
            </a:r>
            <a:r>
              <a:rPr lang="en-GB" sz="2100" u="sng">
                <a:solidFill>
                  <a:srgbClr val="0B5AA3"/>
                </a:solidFill>
              </a:rPr>
              <a:t> - potential outcome with current ‘approach’</a:t>
            </a:r>
            <a:endParaRPr sz="2100" u="sng">
              <a:solidFill>
                <a:srgbClr val="0B5AA3"/>
              </a:solidFill>
            </a:endParaRPr>
          </a:p>
        </p:txBody>
      </p:sp>
      <p:sp>
        <p:nvSpPr>
          <p:cNvPr id="442" name="Google Shape;442;p78"/>
          <p:cNvSpPr txBox="1"/>
          <p:nvPr/>
        </p:nvSpPr>
        <p:spPr>
          <a:xfrm>
            <a:off x="0" y="2256050"/>
            <a:ext cx="24969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500">
              <a:solidFill>
                <a:srgbClr val="0B5AA3"/>
              </a:solidFill>
            </a:endParaRPr>
          </a:p>
        </p:txBody>
      </p:sp>
      <p:sp>
        <p:nvSpPr>
          <p:cNvPr id="443" name="Google Shape;443;p78"/>
          <p:cNvSpPr txBox="1"/>
          <p:nvPr/>
        </p:nvSpPr>
        <p:spPr>
          <a:xfrm>
            <a:off x="-87975" y="2213675"/>
            <a:ext cx="2780700" cy="1339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solidFill>
                  <a:srgbClr val="0B5AA3"/>
                </a:solidFill>
              </a:rPr>
              <a:t>9 - 1 Key Stage 4 grades</a:t>
            </a:r>
            <a:endParaRPr sz="1500">
              <a:solidFill>
                <a:srgbClr val="0B5AA3"/>
              </a:solidFill>
            </a:endParaRPr>
          </a:p>
          <a:p>
            <a:pPr indent="0" lvl="0" marL="0" rtl="0" algn="ctr">
              <a:spcBef>
                <a:spcPts val="0"/>
              </a:spcBef>
              <a:spcAft>
                <a:spcPts val="0"/>
              </a:spcAft>
              <a:buNone/>
            </a:pPr>
            <a:r>
              <a:rPr lang="en-GB" sz="1500">
                <a:solidFill>
                  <a:srgbClr val="0B5AA3"/>
                </a:solidFill>
              </a:rPr>
              <a:t>+ </a:t>
            </a:r>
            <a:endParaRPr sz="1500">
              <a:solidFill>
                <a:srgbClr val="0B5AA3"/>
              </a:solidFill>
            </a:endParaRPr>
          </a:p>
          <a:p>
            <a:pPr indent="0" lvl="0" marL="0" rtl="0" algn="ctr">
              <a:spcBef>
                <a:spcPts val="0"/>
              </a:spcBef>
              <a:spcAft>
                <a:spcPts val="0"/>
              </a:spcAft>
              <a:buNone/>
            </a:pPr>
            <a:r>
              <a:rPr lang="en-GB" sz="1500">
                <a:solidFill>
                  <a:srgbClr val="0B5AA3"/>
                </a:solidFill>
              </a:rPr>
              <a:t>A</a:t>
            </a:r>
            <a:r>
              <a:rPr lang="en-GB" sz="1500">
                <a:solidFill>
                  <a:srgbClr val="0B5AA3"/>
                </a:solidFill>
              </a:rPr>
              <a:t> broad guide as to how this links to historic grades in Key Stage 4 </a:t>
            </a:r>
            <a:endParaRPr sz="1500">
              <a:solidFill>
                <a:srgbClr val="0B5AA3"/>
              </a:solidFill>
            </a:endParaRPr>
          </a:p>
        </p:txBody>
      </p:sp>
      <p:sp>
        <p:nvSpPr>
          <p:cNvPr id="444" name="Google Shape;444;p78"/>
          <p:cNvSpPr/>
          <p:nvPr/>
        </p:nvSpPr>
        <p:spPr>
          <a:xfrm>
            <a:off x="0" y="475965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rgbClr val="FFFFFF"/>
                </a:solidFill>
                <a:latin typeface="Calibri"/>
                <a:ea typeface="Calibri"/>
                <a:cs typeface="Calibri"/>
                <a:sym typeface="Calibri"/>
              </a:rPr>
              <a:t>Tadcaster Grammar School                                                                                                                                            Be Your Best Self </a:t>
            </a:r>
            <a:endParaRPr b="1" i="0" sz="1400" u="none" cap="none" strike="noStrike">
              <a:solidFill>
                <a:srgbClr val="FFFFFF"/>
              </a:solidFill>
              <a:latin typeface="Calibri"/>
              <a:ea typeface="Calibri"/>
              <a:cs typeface="Calibri"/>
              <a:sym typeface="Calibri"/>
            </a:endParaRPr>
          </a:p>
        </p:txBody>
      </p:sp>
      <p:pic>
        <p:nvPicPr>
          <p:cNvPr id="445" name="Google Shape;445;p78"/>
          <p:cNvPicPr preferRelativeResize="0"/>
          <p:nvPr/>
        </p:nvPicPr>
        <p:blipFill>
          <a:blip r:embed="rId3">
            <a:alphaModFix/>
          </a:blip>
          <a:stretch>
            <a:fillRect/>
          </a:stretch>
        </p:blipFill>
        <p:spPr>
          <a:xfrm>
            <a:off x="8690325" y="53725"/>
            <a:ext cx="364525" cy="615590"/>
          </a:xfrm>
          <a:prstGeom prst="rect">
            <a:avLst/>
          </a:prstGeom>
          <a:noFill/>
          <a:ln>
            <a:noFill/>
          </a:ln>
        </p:spPr>
      </p:pic>
      <p:pic>
        <p:nvPicPr>
          <p:cNvPr id="446" name="Google Shape;446;p78"/>
          <p:cNvPicPr preferRelativeResize="0"/>
          <p:nvPr/>
        </p:nvPicPr>
        <p:blipFill>
          <a:blip r:embed="rId3">
            <a:alphaModFix/>
          </a:blip>
          <a:stretch>
            <a:fillRect/>
          </a:stretch>
        </p:blipFill>
        <p:spPr>
          <a:xfrm>
            <a:off x="97925" y="53725"/>
            <a:ext cx="364531" cy="615600"/>
          </a:xfrm>
          <a:prstGeom prst="rect">
            <a:avLst/>
          </a:prstGeom>
          <a:noFill/>
          <a:ln>
            <a:noFill/>
          </a:ln>
        </p:spPr>
      </p:pic>
      <p:graphicFrame>
        <p:nvGraphicFramePr>
          <p:cNvPr id="447" name="Google Shape;447;p78"/>
          <p:cNvGraphicFramePr/>
          <p:nvPr/>
        </p:nvGraphicFramePr>
        <p:xfrm>
          <a:off x="2650950" y="2709875"/>
          <a:ext cx="3000000" cy="3000000"/>
        </p:xfrm>
        <a:graphic>
          <a:graphicData uri="http://schemas.openxmlformats.org/drawingml/2006/table">
            <a:tbl>
              <a:tblPr>
                <a:noFill/>
                <a:tableStyleId>{A97D27BE-D071-4560-9205-E3AF630827A2}</a:tableStyleId>
              </a:tblPr>
              <a:tblGrid>
                <a:gridCol w="741125"/>
                <a:gridCol w="1820575"/>
              </a:tblGrid>
              <a:tr h="396200">
                <a:tc>
                  <a:txBody>
                    <a:bodyPr/>
                    <a:lstStyle/>
                    <a:p>
                      <a:pPr indent="0" lvl="0" marL="0" rtl="0" algn="ctr">
                        <a:spcBef>
                          <a:spcPts val="0"/>
                        </a:spcBef>
                        <a:spcAft>
                          <a:spcPts val="0"/>
                        </a:spcAft>
                        <a:buNone/>
                      </a:pPr>
                      <a:r>
                        <a:rPr b="1" lang="en-GB" sz="1300"/>
                        <a:t>Grade</a:t>
                      </a:r>
                      <a:endParaRPr b="1" sz="1300"/>
                    </a:p>
                  </a:txBody>
                  <a:tcPr marT="91425" marB="91425" marR="91425" marL="91425">
                    <a:solidFill>
                      <a:schemeClr val="lt1"/>
                    </a:solidFill>
                  </a:tcPr>
                </a:tc>
                <a:tc>
                  <a:txBody>
                    <a:bodyPr/>
                    <a:lstStyle/>
                    <a:p>
                      <a:pPr indent="0" lvl="0" marL="0" rtl="0" algn="ctr">
                        <a:spcBef>
                          <a:spcPts val="0"/>
                        </a:spcBef>
                        <a:spcAft>
                          <a:spcPts val="0"/>
                        </a:spcAft>
                        <a:buNone/>
                      </a:pPr>
                      <a:r>
                        <a:rPr b="1" lang="en-GB" sz="1300"/>
                        <a:t>Equivalence</a:t>
                      </a:r>
                      <a:endParaRPr b="1" sz="1300"/>
                    </a:p>
                  </a:txBody>
                  <a:tcPr marT="91425" marB="91425" marR="91425" marL="91425">
                    <a:solidFill>
                      <a:schemeClr val="lt1"/>
                    </a:solidFill>
                  </a:tcPr>
                </a:tc>
              </a:tr>
              <a:tr h="396200">
                <a:tc>
                  <a:txBody>
                    <a:bodyPr/>
                    <a:lstStyle/>
                    <a:p>
                      <a:pPr indent="0" lvl="0" marL="0" rtl="0" algn="ctr">
                        <a:spcBef>
                          <a:spcPts val="0"/>
                        </a:spcBef>
                        <a:spcAft>
                          <a:spcPts val="0"/>
                        </a:spcAft>
                        <a:buNone/>
                      </a:pPr>
                      <a:r>
                        <a:rPr lang="en-GB" sz="1200"/>
                        <a:t>9 - 7</a:t>
                      </a:r>
                      <a:endParaRPr sz="1200"/>
                    </a:p>
                  </a:txBody>
                  <a:tcPr marT="91425" marB="91425" marR="91425" marL="91425">
                    <a:solidFill>
                      <a:schemeClr val="lt1"/>
                    </a:solidFill>
                  </a:tcPr>
                </a:tc>
                <a:tc>
                  <a:txBody>
                    <a:bodyPr/>
                    <a:lstStyle/>
                    <a:p>
                      <a:pPr indent="0" lvl="0" marL="0" rtl="0" algn="ctr">
                        <a:spcBef>
                          <a:spcPts val="0"/>
                        </a:spcBef>
                        <a:spcAft>
                          <a:spcPts val="0"/>
                        </a:spcAft>
                        <a:buNone/>
                      </a:pPr>
                      <a:r>
                        <a:rPr lang="en-GB" sz="1200"/>
                        <a:t>(A*/A in Old money)</a:t>
                      </a:r>
                      <a:endParaRPr sz="1200"/>
                    </a:p>
                  </a:txBody>
                  <a:tcPr marT="91425" marB="91425" marR="91425" marL="91425">
                    <a:solidFill>
                      <a:schemeClr val="lt1"/>
                    </a:solidFill>
                  </a:tcPr>
                </a:tc>
              </a:tr>
              <a:tr h="396200">
                <a:tc>
                  <a:txBody>
                    <a:bodyPr/>
                    <a:lstStyle/>
                    <a:p>
                      <a:pPr indent="0" lvl="0" marL="0" rtl="0" algn="ctr">
                        <a:spcBef>
                          <a:spcPts val="0"/>
                        </a:spcBef>
                        <a:spcAft>
                          <a:spcPts val="0"/>
                        </a:spcAft>
                        <a:buNone/>
                      </a:pPr>
                      <a:r>
                        <a:rPr lang="en-GB" sz="1200"/>
                        <a:t>6 - 4</a:t>
                      </a:r>
                      <a:endParaRPr sz="1200"/>
                    </a:p>
                  </a:txBody>
                  <a:tcPr marT="91425" marB="91425" marR="91425" marL="91425">
                    <a:solidFill>
                      <a:schemeClr val="lt1"/>
                    </a:solidFill>
                  </a:tcPr>
                </a:tc>
                <a:tc>
                  <a:txBody>
                    <a:bodyPr/>
                    <a:lstStyle/>
                    <a:p>
                      <a:pPr indent="0" lvl="0" marL="0" rtl="0" algn="ctr">
                        <a:spcBef>
                          <a:spcPts val="0"/>
                        </a:spcBef>
                        <a:spcAft>
                          <a:spcPts val="0"/>
                        </a:spcAft>
                        <a:buNone/>
                      </a:pPr>
                      <a:r>
                        <a:rPr lang="en-GB" sz="1200"/>
                        <a:t>(B/C in Old money)</a:t>
                      </a:r>
                      <a:endParaRPr sz="1200"/>
                    </a:p>
                  </a:txBody>
                  <a:tcPr marT="91425" marB="91425" marR="91425" marL="91425">
                    <a:solidFill>
                      <a:schemeClr val="lt1"/>
                    </a:solidFill>
                  </a:tcPr>
                </a:tc>
              </a:tr>
              <a:tr h="396200">
                <a:tc>
                  <a:txBody>
                    <a:bodyPr/>
                    <a:lstStyle/>
                    <a:p>
                      <a:pPr indent="0" lvl="0" marL="0" rtl="0" algn="ctr">
                        <a:spcBef>
                          <a:spcPts val="0"/>
                        </a:spcBef>
                        <a:spcAft>
                          <a:spcPts val="0"/>
                        </a:spcAft>
                        <a:buNone/>
                      </a:pPr>
                      <a:r>
                        <a:rPr lang="en-GB" sz="1200"/>
                        <a:t>3 - 1</a:t>
                      </a:r>
                      <a:endParaRPr sz="1200"/>
                    </a:p>
                  </a:txBody>
                  <a:tcPr marT="91425" marB="91425" marR="91425" marL="91425">
                    <a:solidFill>
                      <a:schemeClr val="lt1"/>
                    </a:solidFill>
                  </a:tcPr>
                </a:tc>
                <a:tc>
                  <a:txBody>
                    <a:bodyPr/>
                    <a:lstStyle/>
                    <a:p>
                      <a:pPr indent="0" lvl="0" marL="0" rtl="0" algn="ctr">
                        <a:spcBef>
                          <a:spcPts val="0"/>
                        </a:spcBef>
                        <a:spcAft>
                          <a:spcPts val="0"/>
                        </a:spcAft>
                        <a:buNone/>
                      </a:pPr>
                      <a:r>
                        <a:rPr lang="en-GB" sz="1200"/>
                        <a:t>(D-G in Old money)</a:t>
                      </a:r>
                      <a:endParaRPr sz="1200"/>
                    </a:p>
                  </a:txBody>
                  <a:tcPr marT="91425" marB="91425" marR="91425" marL="91425">
                    <a:solidFill>
                      <a:schemeClr val="lt1"/>
                    </a:solidFill>
                  </a:tcPr>
                </a:tc>
              </a:tr>
              <a:tr h="396200">
                <a:tc gridSpan="2">
                  <a:txBody>
                    <a:bodyPr/>
                    <a:lstStyle/>
                    <a:p>
                      <a:pPr indent="0" lvl="0" marL="0" rtl="0" algn="ctr">
                        <a:spcBef>
                          <a:spcPts val="0"/>
                        </a:spcBef>
                        <a:spcAft>
                          <a:spcPts val="0"/>
                        </a:spcAft>
                        <a:buNone/>
                      </a:pPr>
                      <a:r>
                        <a:rPr lang="en-GB" sz="1200"/>
                        <a:t>Entry Level of Functional skills qualifications in KS4</a:t>
                      </a:r>
                      <a:endParaRPr sz="1200"/>
                    </a:p>
                  </a:txBody>
                  <a:tcPr marT="91425" marB="91425" marR="91425" marL="91425">
                    <a:solidFill>
                      <a:schemeClr val="lt1"/>
                    </a:solidFill>
                  </a:tcPr>
                </a:tc>
                <a:tc hMerge="1"/>
              </a:tr>
            </a:tbl>
          </a:graphicData>
        </a:graphic>
      </p:graphicFrame>
      <p:sp>
        <p:nvSpPr>
          <p:cNvPr id="448" name="Google Shape;448;p78"/>
          <p:cNvSpPr/>
          <p:nvPr/>
        </p:nvSpPr>
        <p:spPr>
          <a:xfrm rot="5400000">
            <a:off x="2767200" y="2048425"/>
            <a:ext cx="378600" cy="1097400"/>
          </a:xfrm>
          <a:prstGeom prst="bentArrow">
            <a:avLst>
              <a:gd fmla="val 25000" name="adj1"/>
              <a:gd fmla="val 25000" name="adj2"/>
              <a:gd fmla="val 25000" name="adj3"/>
              <a:gd fmla="val 49593"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49" name="Google Shape;449;p78"/>
          <p:cNvGraphicFramePr/>
          <p:nvPr/>
        </p:nvGraphicFramePr>
        <p:xfrm>
          <a:off x="5968100" y="2080475"/>
          <a:ext cx="3000000" cy="3000000"/>
        </p:xfrm>
        <a:graphic>
          <a:graphicData uri="http://schemas.openxmlformats.org/drawingml/2006/table">
            <a:tbl>
              <a:tblPr>
                <a:noFill/>
                <a:tableStyleId>{A97D27BE-D071-4560-9205-E3AF630827A2}</a:tableStyleId>
              </a:tblPr>
              <a:tblGrid>
                <a:gridCol w="1593200"/>
                <a:gridCol w="1339375"/>
              </a:tblGrid>
              <a:tr h="396200">
                <a:tc>
                  <a:txBody>
                    <a:bodyPr/>
                    <a:lstStyle/>
                    <a:p>
                      <a:pPr indent="0" lvl="0" marL="0" rtl="0" algn="ctr">
                        <a:spcBef>
                          <a:spcPts val="0"/>
                        </a:spcBef>
                        <a:spcAft>
                          <a:spcPts val="0"/>
                        </a:spcAft>
                        <a:buNone/>
                      </a:pPr>
                      <a:r>
                        <a:t/>
                      </a:r>
                      <a:endParaRPr b="1" sz="600"/>
                    </a:p>
                    <a:p>
                      <a:pPr indent="0" lvl="0" marL="0" rtl="0" algn="ctr">
                        <a:spcBef>
                          <a:spcPts val="0"/>
                        </a:spcBef>
                        <a:spcAft>
                          <a:spcPts val="0"/>
                        </a:spcAft>
                        <a:buNone/>
                      </a:pPr>
                      <a:r>
                        <a:rPr b="1" lang="en-GB"/>
                        <a:t>Grade</a:t>
                      </a:r>
                      <a:endParaRPr b="1"/>
                    </a:p>
                  </a:txBody>
                  <a:tcPr marT="91425" marB="91425" marR="91425" marL="91425">
                    <a:solidFill>
                      <a:schemeClr val="lt1"/>
                    </a:solidFill>
                  </a:tcPr>
                </a:tc>
                <a:tc>
                  <a:txBody>
                    <a:bodyPr/>
                    <a:lstStyle/>
                    <a:p>
                      <a:pPr indent="0" lvl="0" marL="0" rtl="0" algn="ctr">
                        <a:spcBef>
                          <a:spcPts val="0"/>
                        </a:spcBef>
                        <a:spcAft>
                          <a:spcPts val="0"/>
                        </a:spcAft>
                        <a:buNone/>
                      </a:pPr>
                      <a:r>
                        <a:rPr b="1" lang="en-GB">
                          <a:solidFill>
                            <a:schemeClr val="dk1"/>
                          </a:solidFill>
                        </a:rPr>
                        <a:t>Equivalence</a:t>
                      </a:r>
                      <a:endParaRPr b="1">
                        <a:solidFill>
                          <a:schemeClr val="dk1"/>
                        </a:solidFill>
                      </a:endParaRPr>
                    </a:p>
                    <a:p>
                      <a:pPr indent="0" lvl="0" marL="0" rtl="0" algn="ctr">
                        <a:spcBef>
                          <a:spcPts val="0"/>
                        </a:spcBef>
                        <a:spcAft>
                          <a:spcPts val="0"/>
                        </a:spcAft>
                        <a:buClr>
                          <a:schemeClr val="dk1"/>
                        </a:buClr>
                        <a:buSzPts val="1100"/>
                        <a:buFont typeface="Arial"/>
                        <a:buNone/>
                      </a:pPr>
                      <a:r>
                        <a:rPr b="1" lang="en-GB" sz="1100">
                          <a:solidFill>
                            <a:schemeClr val="dk1"/>
                          </a:solidFill>
                        </a:rPr>
                        <a:t>(GCSE) </a:t>
                      </a:r>
                      <a:endParaRPr b="1">
                        <a:solidFill>
                          <a:schemeClr val="dk1"/>
                        </a:solidFill>
                      </a:endParaRPr>
                    </a:p>
                  </a:txBody>
                  <a:tcPr marT="91425" marB="91425" marR="91425" marL="91425">
                    <a:solidFill>
                      <a:schemeClr val="lt1"/>
                    </a:solidFill>
                  </a:tcPr>
                </a:tc>
              </a:tr>
              <a:tr h="258525">
                <a:tc>
                  <a:txBody>
                    <a:bodyPr/>
                    <a:lstStyle/>
                    <a:p>
                      <a:pPr indent="0" lvl="0" marL="0" rtl="0" algn="ctr">
                        <a:spcBef>
                          <a:spcPts val="0"/>
                        </a:spcBef>
                        <a:spcAft>
                          <a:spcPts val="0"/>
                        </a:spcAft>
                        <a:buNone/>
                      </a:pPr>
                      <a:r>
                        <a:rPr lang="en-GB" sz="900"/>
                        <a:t> Level 2 D* (Distinction*)</a:t>
                      </a:r>
                      <a:endParaRPr sz="900"/>
                    </a:p>
                  </a:txBody>
                  <a:tcPr marT="91425" marB="91425" marR="91425" marL="91425">
                    <a:solidFill>
                      <a:schemeClr val="lt1"/>
                    </a:solidFill>
                  </a:tcPr>
                </a:tc>
                <a:tc>
                  <a:txBody>
                    <a:bodyPr/>
                    <a:lstStyle/>
                    <a:p>
                      <a:pPr indent="0" lvl="0" marL="0" rtl="0" algn="ctr">
                        <a:spcBef>
                          <a:spcPts val="0"/>
                        </a:spcBef>
                        <a:spcAft>
                          <a:spcPts val="0"/>
                        </a:spcAft>
                        <a:buNone/>
                      </a:pPr>
                      <a:r>
                        <a:rPr lang="en-GB" sz="900"/>
                        <a:t>8.5</a:t>
                      </a:r>
                      <a:endParaRPr sz="900"/>
                    </a:p>
                  </a:txBody>
                  <a:tcPr marT="91425" marB="91425" marR="91425" marL="91425">
                    <a:solidFill>
                      <a:schemeClr val="lt1"/>
                    </a:solidFill>
                  </a:tcPr>
                </a:tc>
              </a:tr>
              <a:tr h="186800">
                <a:tc>
                  <a:txBody>
                    <a:bodyPr/>
                    <a:lstStyle/>
                    <a:p>
                      <a:pPr indent="0" lvl="0" marL="0" rtl="0" algn="ctr">
                        <a:spcBef>
                          <a:spcPts val="0"/>
                        </a:spcBef>
                        <a:spcAft>
                          <a:spcPts val="0"/>
                        </a:spcAft>
                        <a:buClr>
                          <a:schemeClr val="dk1"/>
                        </a:buClr>
                        <a:buSzPts val="1100"/>
                        <a:buFont typeface="Arial"/>
                        <a:buNone/>
                      </a:pPr>
                      <a:r>
                        <a:rPr lang="en-GB" sz="900">
                          <a:solidFill>
                            <a:schemeClr val="dk1"/>
                          </a:solidFill>
                        </a:rPr>
                        <a:t> Level 2 D (Distinction)</a:t>
                      </a:r>
                      <a:endParaRPr sz="900"/>
                    </a:p>
                  </a:txBody>
                  <a:tcPr marT="91425" marB="91425" marR="91425" marL="91425">
                    <a:solidFill>
                      <a:schemeClr val="lt1"/>
                    </a:solidFill>
                  </a:tcPr>
                </a:tc>
                <a:tc>
                  <a:txBody>
                    <a:bodyPr/>
                    <a:lstStyle/>
                    <a:p>
                      <a:pPr indent="0" lvl="0" marL="0" rtl="0" algn="ctr">
                        <a:spcBef>
                          <a:spcPts val="0"/>
                        </a:spcBef>
                        <a:spcAft>
                          <a:spcPts val="0"/>
                        </a:spcAft>
                        <a:buNone/>
                      </a:pPr>
                      <a:r>
                        <a:rPr lang="en-GB" sz="900"/>
                        <a:t>7</a:t>
                      </a:r>
                      <a:endParaRPr sz="900"/>
                    </a:p>
                  </a:txBody>
                  <a:tcPr marT="91425" marB="91425" marR="91425" marL="91425">
                    <a:solidFill>
                      <a:schemeClr val="lt1"/>
                    </a:solidFill>
                  </a:tcPr>
                </a:tc>
              </a:tr>
              <a:tr h="191450">
                <a:tc>
                  <a:txBody>
                    <a:bodyPr/>
                    <a:lstStyle/>
                    <a:p>
                      <a:pPr indent="0" lvl="0" marL="0" rtl="0" algn="ctr">
                        <a:spcBef>
                          <a:spcPts val="0"/>
                        </a:spcBef>
                        <a:spcAft>
                          <a:spcPts val="0"/>
                        </a:spcAft>
                        <a:buNone/>
                      </a:pPr>
                      <a:r>
                        <a:rPr lang="en-GB" sz="900">
                          <a:solidFill>
                            <a:schemeClr val="dk1"/>
                          </a:solidFill>
                        </a:rPr>
                        <a:t> Level 2 M (Merit)</a:t>
                      </a:r>
                      <a:endParaRPr sz="900"/>
                    </a:p>
                  </a:txBody>
                  <a:tcPr marT="91425" marB="91425" marR="91425" marL="91425">
                    <a:solidFill>
                      <a:schemeClr val="lt1"/>
                    </a:solidFill>
                  </a:tcPr>
                </a:tc>
                <a:tc>
                  <a:txBody>
                    <a:bodyPr/>
                    <a:lstStyle/>
                    <a:p>
                      <a:pPr indent="0" lvl="0" marL="0" rtl="0" algn="ctr">
                        <a:spcBef>
                          <a:spcPts val="0"/>
                        </a:spcBef>
                        <a:spcAft>
                          <a:spcPts val="0"/>
                        </a:spcAft>
                        <a:buNone/>
                      </a:pPr>
                      <a:r>
                        <a:rPr lang="en-GB" sz="900"/>
                        <a:t>5.5</a:t>
                      </a:r>
                      <a:endParaRPr sz="900"/>
                    </a:p>
                  </a:txBody>
                  <a:tcPr marT="91425" marB="91425" marR="91425" marL="91425">
                    <a:solidFill>
                      <a:schemeClr val="lt1"/>
                    </a:solidFill>
                  </a:tcPr>
                </a:tc>
              </a:tr>
              <a:tr h="229300">
                <a:tc>
                  <a:txBody>
                    <a:bodyPr/>
                    <a:lstStyle/>
                    <a:p>
                      <a:pPr indent="0" lvl="0" marL="0" rtl="0" algn="ctr">
                        <a:spcBef>
                          <a:spcPts val="0"/>
                        </a:spcBef>
                        <a:spcAft>
                          <a:spcPts val="0"/>
                        </a:spcAft>
                        <a:buNone/>
                      </a:pPr>
                      <a:r>
                        <a:rPr lang="en-GB" sz="900">
                          <a:solidFill>
                            <a:schemeClr val="dk1"/>
                          </a:solidFill>
                        </a:rPr>
                        <a:t> Level 2 P (Pass)</a:t>
                      </a:r>
                      <a:endParaRPr sz="900"/>
                    </a:p>
                  </a:txBody>
                  <a:tcPr marT="91425" marB="91425" marR="91425" marL="91425">
                    <a:solidFill>
                      <a:schemeClr val="lt1"/>
                    </a:solidFill>
                  </a:tcPr>
                </a:tc>
                <a:tc>
                  <a:txBody>
                    <a:bodyPr/>
                    <a:lstStyle/>
                    <a:p>
                      <a:pPr indent="0" lvl="0" marL="0" rtl="0" algn="ctr">
                        <a:spcBef>
                          <a:spcPts val="0"/>
                        </a:spcBef>
                        <a:spcAft>
                          <a:spcPts val="0"/>
                        </a:spcAft>
                        <a:buNone/>
                      </a:pPr>
                      <a:r>
                        <a:rPr lang="en-GB" sz="900"/>
                        <a:t>4</a:t>
                      </a:r>
                      <a:endParaRPr sz="900"/>
                    </a:p>
                  </a:txBody>
                  <a:tcPr marT="91425" marB="91425" marR="91425" marL="91425">
                    <a:solidFill>
                      <a:schemeClr val="lt1"/>
                    </a:solidFill>
                  </a:tcPr>
                </a:tc>
              </a:tr>
              <a:tr h="273250">
                <a:tc>
                  <a:txBody>
                    <a:bodyPr/>
                    <a:lstStyle/>
                    <a:p>
                      <a:pPr indent="0" lvl="0" marL="0" rtl="0" algn="ctr">
                        <a:spcBef>
                          <a:spcPts val="0"/>
                        </a:spcBef>
                        <a:spcAft>
                          <a:spcPts val="0"/>
                        </a:spcAft>
                        <a:buNone/>
                      </a:pPr>
                      <a:r>
                        <a:rPr lang="en-GB" sz="900">
                          <a:solidFill>
                            <a:schemeClr val="dk1"/>
                          </a:solidFill>
                        </a:rPr>
                        <a:t> Level 1 D (Distinction)</a:t>
                      </a:r>
                      <a:endParaRPr sz="900"/>
                    </a:p>
                  </a:txBody>
                  <a:tcPr marT="91425" marB="91425" marR="91425" marL="91425">
                    <a:solidFill>
                      <a:schemeClr val="lt1"/>
                    </a:solidFill>
                  </a:tcPr>
                </a:tc>
                <a:tc>
                  <a:txBody>
                    <a:bodyPr/>
                    <a:lstStyle/>
                    <a:p>
                      <a:pPr indent="0" lvl="0" marL="0" rtl="0" algn="ctr">
                        <a:spcBef>
                          <a:spcPts val="0"/>
                        </a:spcBef>
                        <a:spcAft>
                          <a:spcPts val="0"/>
                        </a:spcAft>
                        <a:buNone/>
                      </a:pPr>
                      <a:r>
                        <a:rPr lang="en-GB" sz="900"/>
                        <a:t>3</a:t>
                      </a:r>
                      <a:endParaRPr sz="900"/>
                    </a:p>
                  </a:txBody>
                  <a:tcPr marT="91425" marB="91425" marR="91425" marL="91425">
                    <a:solidFill>
                      <a:schemeClr val="lt1"/>
                    </a:solidFill>
                  </a:tcPr>
                </a:tc>
              </a:tr>
              <a:tr h="283500">
                <a:tc>
                  <a:txBody>
                    <a:bodyPr/>
                    <a:lstStyle/>
                    <a:p>
                      <a:pPr indent="0" lvl="0" marL="0" rtl="0" algn="ctr">
                        <a:spcBef>
                          <a:spcPts val="0"/>
                        </a:spcBef>
                        <a:spcAft>
                          <a:spcPts val="0"/>
                        </a:spcAft>
                        <a:buNone/>
                      </a:pPr>
                      <a:r>
                        <a:rPr lang="en-GB" sz="900">
                          <a:solidFill>
                            <a:schemeClr val="dk1"/>
                          </a:solidFill>
                        </a:rPr>
                        <a:t> Level 1 M (Merit)</a:t>
                      </a:r>
                      <a:endParaRPr sz="900"/>
                    </a:p>
                  </a:txBody>
                  <a:tcPr marT="91425" marB="91425" marR="91425" marL="91425">
                    <a:solidFill>
                      <a:schemeClr val="lt1"/>
                    </a:solidFill>
                  </a:tcPr>
                </a:tc>
                <a:tc>
                  <a:txBody>
                    <a:bodyPr/>
                    <a:lstStyle/>
                    <a:p>
                      <a:pPr indent="0" lvl="0" marL="0" rtl="0" algn="ctr">
                        <a:spcBef>
                          <a:spcPts val="0"/>
                        </a:spcBef>
                        <a:spcAft>
                          <a:spcPts val="0"/>
                        </a:spcAft>
                        <a:buNone/>
                      </a:pPr>
                      <a:r>
                        <a:rPr lang="en-GB" sz="900"/>
                        <a:t>2</a:t>
                      </a:r>
                      <a:endParaRPr sz="900"/>
                    </a:p>
                  </a:txBody>
                  <a:tcPr marT="91425" marB="91425" marR="91425" marL="91425">
                    <a:solidFill>
                      <a:schemeClr val="lt1"/>
                    </a:solidFill>
                  </a:tcPr>
                </a:tc>
              </a:tr>
              <a:tr h="252450">
                <a:tc>
                  <a:txBody>
                    <a:bodyPr/>
                    <a:lstStyle/>
                    <a:p>
                      <a:pPr indent="0" lvl="0" marL="0" rtl="0" algn="ctr">
                        <a:spcBef>
                          <a:spcPts val="0"/>
                        </a:spcBef>
                        <a:spcAft>
                          <a:spcPts val="0"/>
                        </a:spcAft>
                        <a:buNone/>
                      </a:pPr>
                      <a:r>
                        <a:rPr lang="en-GB" sz="900">
                          <a:solidFill>
                            <a:schemeClr val="dk1"/>
                          </a:solidFill>
                        </a:rPr>
                        <a:t> Level 2 P (Pass)</a:t>
                      </a:r>
                      <a:endParaRPr sz="900"/>
                    </a:p>
                  </a:txBody>
                  <a:tcPr marT="91425" marB="91425" marR="91425" marL="91425">
                    <a:solidFill>
                      <a:schemeClr val="lt1"/>
                    </a:solidFill>
                  </a:tcPr>
                </a:tc>
                <a:tc>
                  <a:txBody>
                    <a:bodyPr/>
                    <a:lstStyle/>
                    <a:p>
                      <a:pPr indent="0" lvl="0" marL="0" rtl="0" algn="ctr">
                        <a:spcBef>
                          <a:spcPts val="0"/>
                        </a:spcBef>
                        <a:spcAft>
                          <a:spcPts val="0"/>
                        </a:spcAft>
                        <a:buNone/>
                      </a:pPr>
                      <a:r>
                        <a:rPr lang="en-GB" sz="900"/>
                        <a:t>1.25</a:t>
                      </a:r>
                      <a:endParaRPr sz="900"/>
                    </a:p>
                  </a:txBody>
                  <a:tcPr marT="91425" marB="91425" marR="91425" marL="91425">
                    <a:solidFill>
                      <a:schemeClr val="lt1"/>
                    </a:solidFill>
                  </a:tcPr>
                </a:tc>
              </a:tr>
            </a:tbl>
          </a:graphicData>
        </a:graphic>
      </p:graphicFrame>
      <p:sp>
        <p:nvSpPr>
          <p:cNvPr id="450" name="Google Shape;450;p78"/>
          <p:cNvSpPr/>
          <p:nvPr/>
        </p:nvSpPr>
        <p:spPr>
          <a:xfrm rot="-391021">
            <a:off x="5240148" y="2155965"/>
            <a:ext cx="1051998" cy="615681"/>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a:t>BTEC subjects</a:t>
            </a:r>
            <a:endParaRPr b="1"/>
          </a:p>
        </p:txBody>
      </p:sp>
      <p:sp>
        <p:nvSpPr>
          <p:cNvPr id="451" name="Google Shape;451;p78"/>
          <p:cNvSpPr/>
          <p:nvPr/>
        </p:nvSpPr>
        <p:spPr>
          <a:xfrm rot="-391021">
            <a:off x="1609173" y="3407765"/>
            <a:ext cx="1051998" cy="615681"/>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a:t>GCSE</a:t>
            </a:r>
            <a:r>
              <a:rPr b="1" lang="en-GB"/>
              <a:t> subjects</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79"/>
          <p:cNvSpPr txBox="1"/>
          <p:nvPr/>
        </p:nvSpPr>
        <p:spPr>
          <a:xfrm>
            <a:off x="2784300" y="114050"/>
            <a:ext cx="36996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u="sng">
                <a:solidFill>
                  <a:schemeClr val="dk1"/>
                </a:solidFill>
              </a:rPr>
              <a:t>Attitudinal Information</a:t>
            </a:r>
            <a:endParaRPr b="1" sz="2500" u="sng">
              <a:solidFill>
                <a:schemeClr val="dk1"/>
              </a:solidFill>
            </a:endParaRPr>
          </a:p>
        </p:txBody>
      </p:sp>
      <p:sp>
        <p:nvSpPr>
          <p:cNvPr id="457" name="Google Shape;457;p79"/>
          <p:cNvSpPr txBox="1"/>
          <p:nvPr>
            <p:ph type="title"/>
          </p:nvPr>
        </p:nvSpPr>
        <p:spPr>
          <a:xfrm>
            <a:off x="311700" y="683450"/>
            <a:ext cx="8520600" cy="877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sz="2277">
                <a:solidFill>
                  <a:srgbClr val="0B5AA3"/>
                </a:solidFill>
              </a:rPr>
              <a:t>“We firmly believe that having a fantastic attitude to learning is the key to success at TGS, no matter what your academic starting points are”.</a:t>
            </a:r>
            <a:endParaRPr sz="2277">
              <a:solidFill>
                <a:srgbClr val="0B5AA3"/>
              </a:solidFill>
            </a:endParaRPr>
          </a:p>
          <a:p>
            <a:pPr indent="0" lvl="0" marL="0" rtl="0" algn="l">
              <a:spcBef>
                <a:spcPts val="0"/>
              </a:spcBef>
              <a:spcAft>
                <a:spcPts val="0"/>
              </a:spcAft>
              <a:buNone/>
            </a:pPr>
            <a:r>
              <a:t/>
            </a:r>
            <a:endParaRPr b="1" sz="18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
        <p:nvSpPr>
          <p:cNvPr id="458" name="Google Shape;458;p79"/>
          <p:cNvSpPr txBox="1"/>
          <p:nvPr>
            <p:ph type="title"/>
          </p:nvPr>
        </p:nvSpPr>
        <p:spPr>
          <a:xfrm>
            <a:off x="447625" y="1679100"/>
            <a:ext cx="3110400" cy="1785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1888">
                <a:solidFill>
                  <a:srgbClr val="0B5AA3"/>
                </a:solidFill>
              </a:rPr>
              <a:t>We report on three key areas, using a 5 point scale for each.</a:t>
            </a:r>
            <a:endParaRPr sz="1888">
              <a:solidFill>
                <a:srgbClr val="0B5AA3"/>
              </a:solidFill>
            </a:endParaRPr>
          </a:p>
          <a:p>
            <a:pPr indent="0" lvl="0" marL="0" rtl="0" algn="l">
              <a:spcBef>
                <a:spcPts val="0"/>
              </a:spcBef>
              <a:spcAft>
                <a:spcPts val="0"/>
              </a:spcAft>
              <a:buNone/>
            </a:pPr>
            <a:r>
              <a:t/>
            </a:r>
            <a:endParaRPr sz="1888">
              <a:solidFill>
                <a:srgbClr val="0B5AA3"/>
              </a:solidFill>
            </a:endParaRPr>
          </a:p>
          <a:p>
            <a:pPr indent="-336550" lvl="0" marL="457200" rtl="0" algn="l">
              <a:spcBef>
                <a:spcPts val="0"/>
              </a:spcBef>
              <a:spcAft>
                <a:spcPts val="0"/>
              </a:spcAft>
              <a:buClr>
                <a:srgbClr val="0B5AA3"/>
              </a:buClr>
              <a:buSzPct val="100000"/>
              <a:buChar char="●"/>
            </a:pPr>
            <a:r>
              <a:rPr lang="en-GB" sz="1888">
                <a:solidFill>
                  <a:srgbClr val="0B5AA3"/>
                </a:solidFill>
              </a:rPr>
              <a:t>Behaviour for Learning</a:t>
            </a:r>
            <a:endParaRPr sz="1888">
              <a:solidFill>
                <a:srgbClr val="0B5AA3"/>
              </a:solidFill>
            </a:endParaRPr>
          </a:p>
          <a:p>
            <a:pPr indent="-336550" lvl="0" marL="457200" rtl="0" algn="l">
              <a:spcBef>
                <a:spcPts val="0"/>
              </a:spcBef>
              <a:spcAft>
                <a:spcPts val="0"/>
              </a:spcAft>
              <a:buClr>
                <a:srgbClr val="0B5AA3"/>
              </a:buClr>
              <a:buSzPct val="100000"/>
              <a:buChar char="●"/>
            </a:pPr>
            <a:r>
              <a:rPr lang="en-GB" sz="1888">
                <a:solidFill>
                  <a:srgbClr val="0B5AA3"/>
                </a:solidFill>
              </a:rPr>
              <a:t>Attitude to Learning</a:t>
            </a:r>
            <a:endParaRPr sz="1888">
              <a:solidFill>
                <a:srgbClr val="0B5AA3"/>
              </a:solidFill>
            </a:endParaRPr>
          </a:p>
          <a:p>
            <a:pPr indent="-336550" lvl="0" marL="457200" rtl="0" algn="l">
              <a:spcBef>
                <a:spcPts val="0"/>
              </a:spcBef>
              <a:spcAft>
                <a:spcPts val="0"/>
              </a:spcAft>
              <a:buClr>
                <a:srgbClr val="0B5AA3"/>
              </a:buClr>
              <a:buSzPct val="100000"/>
              <a:buChar char="●"/>
            </a:pPr>
            <a:r>
              <a:rPr lang="en-GB" sz="1888">
                <a:solidFill>
                  <a:srgbClr val="0B5AA3"/>
                </a:solidFill>
              </a:rPr>
              <a:t>Homework </a:t>
            </a:r>
            <a:endParaRPr sz="1888">
              <a:solidFill>
                <a:srgbClr val="0B5AA3"/>
              </a:solidFill>
            </a:endParaRPr>
          </a:p>
          <a:p>
            <a:pPr indent="0" lvl="0" marL="0" rtl="0" algn="l">
              <a:spcBef>
                <a:spcPts val="0"/>
              </a:spcBef>
              <a:spcAft>
                <a:spcPts val="0"/>
              </a:spcAft>
              <a:buNone/>
            </a:pPr>
            <a:r>
              <a:t/>
            </a:r>
            <a:endParaRPr b="1" sz="18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graphicFrame>
        <p:nvGraphicFramePr>
          <p:cNvPr id="459" name="Google Shape;459;p79"/>
          <p:cNvGraphicFramePr/>
          <p:nvPr/>
        </p:nvGraphicFramePr>
        <p:xfrm>
          <a:off x="3785750" y="1793975"/>
          <a:ext cx="3000000" cy="3000000"/>
        </p:xfrm>
        <a:graphic>
          <a:graphicData uri="http://schemas.openxmlformats.org/drawingml/2006/table">
            <a:tbl>
              <a:tblPr>
                <a:noFill/>
                <a:tableStyleId>{A97D27BE-D071-4560-9205-E3AF630827A2}</a:tableStyleId>
              </a:tblPr>
              <a:tblGrid>
                <a:gridCol w="741125"/>
                <a:gridCol w="1820575"/>
              </a:tblGrid>
              <a:tr h="396200">
                <a:tc>
                  <a:txBody>
                    <a:bodyPr/>
                    <a:lstStyle/>
                    <a:p>
                      <a:pPr indent="0" lvl="0" marL="0" rtl="0" algn="ctr">
                        <a:spcBef>
                          <a:spcPts val="0"/>
                        </a:spcBef>
                        <a:spcAft>
                          <a:spcPts val="0"/>
                        </a:spcAft>
                        <a:buNone/>
                      </a:pPr>
                      <a:r>
                        <a:rPr b="1" lang="en-GB" sz="1300"/>
                        <a:t>Grade</a:t>
                      </a:r>
                      <a:endParaRPr b="1" sz="1300"/>
                    </a:p>
                  </a:txBody>
                  <a:tcPr marT="91425" marB="91425" marR="91425" marL="91425"/>
                </a:tc>
                <a:tc>
                  <a:txBody>
                    <a:bodyPr/>
                    <a:lstStyle/>
                    <a:p>
                      <a:pPr indent="0" lvl="0" marL="0" rtl="0" algn="ctr">
                        <a:spcBef>
                          <a:spcPts val="0"/>
                        </a:spcBef>
                        <a:spcAft>
                          <a:spcPts val="0"/>
                        </a:spcAft>
                        <a:buNone/>
                      </a:pPr>
                      <a:r>
                        <a:rPr b="1" lang="en-GB" sz="1300"/>
                        <a:t>Grade Heading</a:t>
                      </a:r>
                      <a:endParaRPr b="1" sz="1300"/>
                    </a:p>
                  </a:txBody>
                  <a:tcPr marT="91425" marB="91425" marR="91425" marL="91425"/>
                </a:tc>
              </a:tr>
              <a:tr h="396200">
                <a:tc>
                  <a:txBody>
                    <a:bodyPr/>
                    <a:lstStyle/>
                    <a:p>
                      <a:pPr indent="0" lvl="0" marL="0" rtl="0" algn="ctr">
                        <a:spcBef>
                          <a:spcPts val="0"/>
                        </a:spcBef>
                        <a:spcAft>
                          <a:spcPts val="0"/>
                        </a:spcAft>
                        <a:buNone/>
                      </a:pPr>
                      <a:r>
                        <a:rPr lang="en-GB" sz="1200"/>
                        <a:t>1</a:t>
                      </a:r>
                      <a:endParaRPr sz="1200"/>
                    </a:p>
                  </a:txBody>
                  <a:tcPr marT="91425" marB="91425" marR="91425" marL="91425"/>
                </a:tc>
                <a:tc>
                  <a:txBody>
                    <a:bodyPr/>
                    <a:lstStyle/>
                    <a:p>
                      <a:pPr indent="0" lvl="0" marL="0" rtl="0" algn="ctr">
                        <a:spcBef>
                          <a:spcPts val="0"/>
                        </a:spcBef>
                        <a:spcAft>
                          <a:spcPts val="0"/>
                        </a:spcAft>
                        <a:buNone/>
                      </a:pPr>
                      <a:r>
                        <a:rPr lang="en-GB" sz="1200"/>
                        <a:t>Outstanding</a:t>
                      </a:r>
                      <a:endParaRPr sz="1200"/>
                    </a:p>
                  </a:txBody>
                  <a:tcPr marT="91425" marB="91425" marR="91425" marL="91425"/>
                </a:tc>
              </a:tr>
              <a:tr h="396200">
                <a:tc>
                  <a:txBody>
                    <a:bodyPr/>
                    <a:lstStyle/>
                    <a:p>
                      <a:pPr indent="0" lvl="0" marL="0" rtl="0" algn="ctr">
                        <a:spcBef>
                          <a:spcPts val="0"/>
                        </a:spcBef>
                        <a:spcAft>
                          <a:spcPts val="0"/>
                        </a:spcAft>
                        <a:buNone/>
                      </a:pPr>
                      <a:r>
                        <a:rPr lang="en-GB" sz="1200"/>
                        <a:t>2</a:t>
                      </a:r>
                      <a:endParaRPr sz="1200"/>
                    </a:p>
                  </a:txBody>
                  <a:tcPr marT="91425" marB="91425" marR="91425" marL="91425"/>
                </a:tc>
                <a:tc>
                  <a:txBody>
                    <a:bodyPr/>
                    <a:lstStyle/>
                    <a:p>
                      <a:pPr indent="0" lvl="0" marL="0" rtl="0" algn="ctr">
                        <a:spcBef>
                          <a:spcPts val="0"/>
                        </a:spcBef>
                        <a:spcAft>
                          <a:spcPts val="0"/>
                        </a:spcAft>
                        <a:buNone/>
                      </a:pPr>
                      <a:r>
                        <a:rPr lang="en-GB" sz="1200"/>
                        <a:t>Good</a:t>
                      </a:r>
                      <a:endParaRPr sz="1200"/>
                    </a:p>
                  </a:txBody>
                  <a:tcPr marT="91425" marB="91425" marR="91425" marL="91425"/>
                </a:tc>
              </a:tr>
              <a:tr h="396200">
                <a:tc>
                  <a:txBody>
                    <a:bodyPr/>
                    <a:lstStyle/>
                    <a:p>
                      <a:pPr indent="0" lvl="0" marL="0" rtl="0" algn="ctr">
                        <a:spcBef>
                          <a:spcPts val="0"/>
                        </a:spcBef>
                        <a:spcAft>
                          <a:spcPts val="0"/>
                        </a:spcAft>
                        <a:buNone/>
                      </a:pPr>
                      <a:r>
                        <a:rPr lang="en-GB" sz="1200"/>
                        <a:t>3</a:t>
                      </a:r>
                      <a:endParaRPr sz="1200"/>
                    </a:p>
                  </a:txBody>
                  <a:tcPr marT="91425" marB="91425" marR="91425" marL="91425"/>
                </a:tc>
                <a:tc>
                  <a:txBody>
                    <a:bodyPr/>
                    <a:lstStyle/>
                    <a:p>
                      <a:pPr indent="0" lvl="0" marL="0" rtl="0" algn="ctr">
                        <a:spcBef>
                          <a:spcPts val="0"/>
                        </a:spcBef>
                        <a:spcAft>
                          <a:spcPts val="0"/>
                        </a:spcAft>
                        <a:buNone/>
                      </a:pPr>
                      <a:r>
                        <a:rPr lang="en-GB" sz="1200"/>
                        <a:t>Need for improvement</a:t>
                      </a:r>
                      <a:endParaRPr sz="1200"/>
                    </a:p>
                  </a:txBody>
                  <a:tcPr marT="91425" marB="91425" marR="91425" marL="91425"/>
                </a:tc>
              </a:tr>
              <a:tr h="396200">
                <a:tc>
                  <a:txBody>
                    <a:bodyPr/>
                    <a:lstStyle/>
                    <a:p>
                      <a:pPr indent="0" lvl="0" marL="0" rtl="0" algn="ctr">
                        <a:spcBef>
                          <a:spcPts val="0"/>
                        </a:spcBef>
                        <a:spcAft>
                          <a:spcPts val="0"/>
                        </a:spcAft>
                        <a:buNone/>
                      </a:pPr>
                      <a:r>
                        <a:rPr lang="en-GB" sz="1200"/>
                        <a:t>4</a:t>
                      </a:r>
                      <a:endParaRPr sz="1200"/>
                    </a:p>
                  </a:txBody>
                  <a:tcPr marT="91425" marB="91425" marR="91425" marL="91425"/>
                </a:tc>
                <a:tc>
                  <a:txBody>
                    <a:bodyPr/>
                    <a:lstStyle/>
                    <a:p>
                      <a:pPr indent="0" lvl="0" marL="0" rtl="0" algn="ctr">
                        <a:spcBef>
                          <a:spcPts val="0"/>
                        </a:spcBef>
                        <a:spcAft>
                          <a:spcPts val="0"/>
                        </a:spcAft>
                        <a:buNone/>
                      </a:pPr>
                      <a:r>
                        <a:rPr lang="en-GB" sz="1200"/>
                        <a:t>Concerns</a:t>
                      </a:r>
                      <a:endParaRPr sz="1200"/>
                    </a:p>
                  </a:txBody>
                  <a:tcPr marT="91425" marB="91425" marR="91425" marL="91425"/>
                </a:tc>
              </a:tr>
              <a:tr h="396200">
                <a:tc>
                  <a:txBody>
                    <a:bodyPr/>
                    <a:lstStyle/>
                    <a:p>
                      <a:pPr indent="0" lvl="0" marL="0" rtl="0" algn="ctr">
                        <a:spcBef>
                          <a:spcPts val="0"/>
                        </a:spcBef>
                        <a:spcAft>
                          <a:spcPts val="0"/>
                        </a:spcAft>
                        <a:buNone/>
                      </a:pPr>
                      <a:r>
                        <a:rPr lang="en-GB" sz="1200"/>
                        <a:t>5</a:t>
                      </a:r>
                      <a:endParaRPr sz="1200"/>
                    </a:p>
                  </a:txBody>
                  <a:tcPr marT="91425" marB="91425" marR="91425" marL="91425"/>
                </a:tc>
                <a:tc>
                  <a:txBody>
                    <a:bodyPr/>
                    <a:lstStyle/>
                    <a:p>
                      <a:pPr indent="0" lvl="0" marL="0" rtl="0" algn="ctr">
                        <a:spcBef>
                          <a:spcPts val="0"/>
                        </a:spcBef>
                        <a:spcAft>
                          <a:spcPts val="0"/>
                        </a:spcAft>
                        <a:buNone/>
                      </a:pPr>
                      <a:r>
                        <a:rPr lang="en-GB" sz="1200"/>
                        <a:t>Serious Concern</a:t>
                      </a:r>
                      <a:endParaRPr sz="1200"/>
                    </a:p>
                  </a:txBody>
                  <a:tcPr marT="91425" marB="91425" marR="91425" marL="91425"/>
                </a:tc>
              </a:tr>
            </a:tbl>
          </a:graphicData>
        </a:graphic>
      </p:graphicFrame>
      <p:sp>
        <p:nvSpPr>
          <p:cNvPr id="460" name="Google Shape;460;p79"/>
          <p:cNvSpPr txBox="1"/>
          <p:nvPr>
            <p:ph type="title"/>
          </p:nvPr>
        </p:nvSpPr>
        <p:spPr>
          <a:xfrm>
            <a:off x="3785750" y="4225925"/>
            <a:ext cx="2561700" cy="43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891"/>
              <a:buNone/>
            </a:pPr>
            <a:r>
              <a:rPr lang="en-GB" sz="1090">
                <a:solidFill>
                  <a:srgbClr val="0B5AA3"/>
                </a:solidFill>
              </a:rPr>
              <a:t>Detailed descriptors for each key area are included within each report.</a:t>
            </a:r>
            <a:endParaRPr sz="694">
              <a:latin typeface="Calibri"/>
              <a:ea typeface="Calibri"/>
              <a:cs typeface="Calibri"/>
              <a:sym typeface="Calibri"/>
            </a:endParaRPr>
          </a:p>
        </p:txBody>
      </p:sp>
      <p:sp>
        <p:nvSpPr>
          <p:cNvPr id="461" name="Google Shape;461;p79"/>
          <p:cNvSpPr/>
          <p:nvPr/>
        </p:nvSpPr>
        <p:spPr>
          <a:xfrm>
            <a:off x="6374950" y="2223550"/>
            <a:ext cx="2686200" cy="724500"/>
          </a:xfrm>
          <a:prstGeom prst="bracePai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79"/>
          <p:cNvSpPr txBox="1"/>
          <p:nvPr>
            <p:ph type="title"/>
          </p:nvPr>
        </p:nvSpPr>
        <p:spPr>
          <a:xfrm>
            <a:off x="6409925" y="2376100"/>
            <a:ext cx="2561700" cy="50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891"/>
              <a:buNone/>
            </a:pPr>
            <a:r>
              <a:rPr lang="en-GB" sz="1290">
                <a:solidFill>
                  <a:srgbClr val="0B5AA3"/>
                </a:solidFill>
              </a:rPr>
              <a:t>≈ 93% of all grades are awarded in these two categories</a:t>
            </a:r>
            <a:endParaRPr sz="893">
              <a:latin typeface="Calibri"/>
              <a:ea typeface="Calibri"/>
              <a:cs typeface="Calibri"/>
              <a:sym typeface="Calibri"/>
            </a:endParaRPr>
          </a:p>
        </p:txBody>
      </p:sp>
      <p:sp>
        <p:nvSpPr>
          <p:cNvPr id="463" name="Google Shape;463;p79"/>
          <p:cNvSpPr/>
          <p:nvPr/>
        </p:nvSpPr>
        <p:spPr>
          <a:xfrm>
            <a:off x="6347450" y="3068075"/>
            <a:ext cx="2768100" cy="1103100"/>
          </a:xfrm>
          <a:prstGeom prst="bracePai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79"/>
          <p:cNvSpPr txBox="1"/>
          <p:nvPr>
            <p:ph type="title"/>
          </p:nvPr>
        </p:nvSpPr>
        <p:spPr>
          <a:xfrm>
            <a:off x="251475" y="3501275"/>
            <a:ext cx="2952300" cy="104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891"/>
              <a:buNone/>
            </a:pPr>
            <a:r>
              <a:rPr lang="en-GB" sz="1590">
                <a:solidFill>
                  <a:srgbClr val="0B5AA3"/>
                </a:solidFill>
              </a:rPr>
              <a:t>The school sets the minimum benchmark at grade 2, with grade 1 awarded to students who go that extra mile</a:t>
            </a:r>
            <a:endParaRPr sz="1194">
              <a:latin typeface="Calibri"/>
              <a:ea typeface="Calibri"/>
              <a:cs typeface="Calibri"/>
              <a:sym typeface="Calibri"/>
            </a:endParaRPr>
          </a:p>
        </p:txBody>
      </p:sp>
      <p:sp>
        <p:nvSpPr>
          <p:cNvPr id="465" name="Google Shape;465;p79"/>
          <p:cNvSpPr txBox="1"/>
          <p:nvPr>
            <p:ph type="title"/>
          </p:nvPr>
        </p:nvSpPr>
        <p:spPr>
          <a:xfrm>
            <a:off x="6450650" y="3068075"/>
            <a:ext cx="2561700" cy="110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891"/>
              <a:buNone/>
            </a:pPr>
            <a:r>
              <a:rPr lang="en-GB" sz="1290">
                <a:solidFill>
                  <a:srgbClr val="0B5AA3"/>
                </a:solidFill>
              </a:rPr>
              <a:t>Any students falling into these categories will be spoken to in school about how to improve.  Please also have these conversations at home.</a:t>
            </a:r>
            <a:endParaRPr sz="893">
              <a:latin typeface="Calibri"/>
              <a:ea typeface="Calibri"/>
              <a:cs typeface="Calibri"/>
              <a:sym typeface="Calibri"/>
            </a:endParaRPr>
          </a:p>
        </p:txBody>
      </p:sp>
      <p:sp>
        <p:nvSpPr>
          <p:cNvPr id="466" name="Google Shape;466;p79"/>
          <p:cNvSpPr/>
          <p:nvPr/>
        </p:nvSpPr>
        <p:spPr>
          <a:xfrm>
            <a:off x="0" y="475965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rgbClr val="FFFFFF"/>
                </a:solidFill>
                <a:latin typeface="Calibri"/>
                <a:ea typeface="Calibri"/>
                <a:cs typeface="Calibri"/>
                <a:sym typeface="Calibri"/>
              </a:rPr>
              <a:t>Tadcaster Grammar School                                                                                                                                            Be Your Best Self </a:t>
            </a:r>
            <a:endParaRPr b="1" i="0" sz="1400" u="none" cap="none" strike="noStrike">
              <a:solidFill>
                <a:srgbClr val="FFFFFF"/>
              </a:solidFill>
              <a:latin typeface="Calibri"/>
              <a:ea typeface="Calibri"/>
              <a:cs typeface="Calibri"/>
              <a:sym typeface="Calibri"/>
            </a:endParaRPr>
          </a:p>
        </p:txBody>
      </p:sp>
      <p:pic>
        <p:nvPicPr>
          <p:cNvPr id="467" name="Google Shape;467;p79"/>
          <p:cNvPicPr preferRelativeResize="0"/>
          <p:nvPr/>
        </p:nvPicPr>
        <p:blipFill>
          <a:blip r:embed="rId3">
            <a:alphaModFix/>
          </a:blip>
          <a:stretch>
            <a:fillRect/>
          </a:stretch>
        </p:blipFill>
        <p:spPr>
          <a:xfrm>
            <a:off x="8690325" y="53725"/>
            <a:ext cx="364525" cy="615590"/>
          </a:xfrm>
          <a:prstGeom prst="rect">
            <a:avLst/>
          </a:prstGeom>
          <a:noFill/>
          <a:ln>
            <a:noFill/>
          </a:ln>
        </p:spPr>
      </p:pic>
      <p:pic>
        <p:nvPicPr>
          <p:cNvPr id="468" name="Google Shape;468;p79"/>
          <p:cNvPicPr preferRelativeResize="0"/>
          <p:nvPr/>
        </p:nvPicPr>
        <p:blipFill>
          <a:blip r:embed="rId3">
            <a:alphaModFix/>
          </a:blip>
          <a:stretch>
            <a:fillRect/>
          </a:stretch>
        </p:blipFill>
        <p:spPr>
          <a:xfrm>
            <a:off x="97925" y="53725"/>
            <a:ext cx="364531" cy="615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80"/>
          <p:cNvSpPr txBox="1"/>
          <p:nvPr/>
        </p:nvSpPr>
        <p:spPr>
          <a:xfrm>
            <a:off x="2551525" y="30275"/>
            <a:ext cx="64176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chemeClr val="dk1"/>
                </a:solidFill>
              </a:rPr>
              <a:t>Support available for Students </a:t>
            </a:r>
            <a:endParaRPr b="1" sz="3000">
              <a:solidFill>
                <a:schemeClr val="dk1"/>
              </a:solidFill>
            </a:endParaRPr>
          </a:p>
          <a:p>
            <a:pPr indent="0" lvl="0" marL="0" rtl="0" algn="ctr">
              <a:spcBef>
                <a:spcPts val="0"/>
              </a:spcBef>
              <a:spcAft>
                <a:spcPts val="0"/>
              </a:spcAft>
              <a:buClr>
                <a:schemeClr val="dk1"/>
              </a:buClr>
              <a:buSzPts val="1100"/>
              <a:buFont typeface="Arial"/>
              <a:buNone/>
            </a:pPr>
            <a:r>
              <a:rPr b="1" lang="en-GB" sz="3000">
                <a:solidFill>
                  <a:schemeClr val="dk1"/>
                </a:solidFill>
              </a:rPr>
              <a:t>at KS4 </a:t>
            </a:r>
            <a:endParaRPr sz="1500">
              <a:solidFill>
                <a:srgbClr val="1F1F1F"/>
              </a:solidFill>
              <a:latin typeface="Oswald"/>
              <a:ea typeface="Oswald"/>
              <a:cs typeface="Oswald"/>
              <a:sym typeface="Oswald"/>
            </a:endParaRPr>
          </a:p>
        </p:txBody>
      </p:sp>
      <p:pic>
        <p:nvPicPr>
          <p:cNvPr id="474" name="Google Shape;474;p80"/>
          <p:cNvPicPr preferRelativeResize="0"/>
          <p:nvPr/>
        </p:nvPicPr>
        <p:blipFill rotWithShape="1">
          <a:blip r:embed="rId3">
            <a:alphaModFix/>
          </a:blip>
          <a:srcRect b="39040" l="24428" r="25317" t="21488"/>
          <a:stretch/>
        </p:blipFill>
        <p:spPr>
          <a:xfrm>
            <a:off x="0" y="0"/>
            <a:ext cx="2627726" cy="1160924"/>
          </a:xfrm>
          <a:prstGeom prst="rect">
            <a:avLst/>
          </a:prstGeom>
          <a:noFill/>
          <a:ln>
            <a:noFill/>
          </a:ln>
        </p:spPr>
      </p:pic>
      <p:sp>
        <p:nvSpPr>
          <p:cNvPr id="475" name="Google Shape;475;p80"/>
          <p:cNvSpPr txBox="1"/>
          <p:nvPr/>
        </p:nvSpPr>
        <p:spPr>
          <a:xfrm>
            <a:off x="-62312" y="10466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u="sng">
                <a:solidFill>
                  <a:srgbClr val="0D5DDF"/>
                </a:solidFill>
                <a:latin typeface="Cabin Sketch"/>
                <a:ea typeface="Cabin Sketch"/>
                <a:cs typeface="Cabin Sketch"/>
                <a:sym typeface="Cabin Sketch"/>
                <a:hlinkClick r:id="rId4">
                  <a:extLst>
                    <a:ext uri="{A12FA001-AC4F-418D-AE19-62706E023703}">
                      <ahyp:hlinkClr val="tx"/>
                    </a:ext>
                  </a:extLst>
                </a:hlinkClick>
              </a:rPr>
              <a:t>One Stop Shop</a:t>
            </a:r>
            <a:endParaRPr sz="1600">
              <a:solidFill>
                <a:srgbClr val="0D5DDF"/>
              </a:solidFill>
              <a:latin typeface="Cabin Sketch"/>
              <a:ea typeface="Cabin Sketch"/>
              <a:cs typeface="Cabin Sketch"/>
              <a:sym typeface="Cabin Sketch"/>
            </a:endParaRPr>
          </a:p>
        </p:txBody>
      </p:sp>
      <p:sp>
        <p:nvSpPr>
          <p:cNvPr id="476" name="Google Shape;476;p80"/>
          <p:cNvSpPr txBox="1"/>
          <p:nvPr/>
        </p:nvSpPr>
        <p:spPr>
          <a:xfrm rot="-323447">
            <a:off x="2027659" y="915494"/>
            <a:ext cx="1529565" cy="666556"/>
          </a:xfrm>
          <a:prstGeom prst="rect">
            <a:avLst/>
          </a:prstGeom>
          <a:solidFill>
            <a:srgbClr val="B7B7B7"/>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23000"/>
              </a:lnSpc>
              <a:spcBef>
                <a:spcPts val="1500"/>
              </a:spcBef>
              <a:spcAft>
                <a:spcPts val="0"/>
              </a:spcAft>
              <a:buNone/>
            </a:pPr>
            <a:r>
              <a:rPr lang="en-GB" sz="1000">
                <a:solidFill>
                  <a:srgbClr val="1F1F1F"/>
                </a:solidFill>
                <a:latin typeface="Oswald"/>
                <a:ea typeface="Oswald"/>
                <a:cs typeface="Oswald"/>
                <a:sym typeface="Oswald"/>
              </a:rPr>
              <a:t> available on the school </a:t>
            </a:r>
            <a:r>
              <a:rPr b="1" lang="en-GB" sz="1900">
                <a:solidFill>
                  <a:srgbClr val="1F1F1F"/>
                </a:solidFill>
                <a:latin typeface="Oswald"/>
                <a:ea typeface="Oswald"/>
                <a:cs typeface="Oswald"/>
                <a:sym typeface="Oswald"/>
              </a:rPr>
              <a:t>website</a:t>
            </a:r>
            <a:endParaRPr b="1" sz="1800">
              <a:latin typeface="Oswald"/>
              <a:ea typeface="Oswald"/>
              <a:cs typeface="Oswald"/>
              <a:sym typeface="Oswald"/>
            </a:endParaRPr>
          </a:p>
        </p:txBody>
      </p:sp>
      <p:sp>
        <p:nvSpPr>
          <p:cNvPr id="477" name="Google Shape;477;p80"/>
          <p:cNvSpPr txBox="1"/>
          <p:nvPr/>
        </p:nvSpPr>
        <p:spPr>
          <a:xfrm>
            <a:off x="651675" y="1896900"/>
            <a:ext cx="3518400" cy="729000"/>
          </a:xfrm>
          <a:prstGeom prst="rect">
            <a:avLst/>
          </a:prstGeom>
          <a:solidFill>
            <a:srgbClr val="B7B7B7"/>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23000"/>
              </a:lnSpc>
              <a:spcBef>
                <a:spcPts val="1500"/>
              </a:spcBef>
              <a:spcAft>
                <a:spcPts val="0"/>
              </a:spcAft>
              <a:buNone/>
            </a:pPr>
            <a:r>
              <a:rPr b="1" lang="en-GB" sz="1900">
                <a:solidFill>
                  <a:srgbClr val="1F1F1F"/>
                </a:solidFill>
                <a:latin typeface="Oswald"/>
                <a:ea typeface="Oswald"/>
                <a:cs typeface="Oswald"/>
                <a:sym typeface="Oswald"/>
              </a:rPr>
              <a:t>TGS SUBJECT SPECIFIC GUIDANCE</a:t>
            </a:r>
            <a:r>
              <a:rPr lang="en-GB" sz="1900">
                <a:solidFill>
                  <a:srgbClr val="1F1F1F"/>
                </a:solidFill>
                <a:latin typeface="Oswald"/>
                <a:ea typeface="Oswald"/>
                <a:cs typeface="Oswald"/>
                <a:sym typeface="Oswald"/>
              </a:rPr>
              <a:t> </a:t>
            </a:r>
            <a:r>
              <a:rPr lang="en-GB" sz="1200">
                <a:solidFill>
                  <a:srgbClr val="1F1F1F"/>
                </a:solidFill>
                <a:latin typeface="Oswald"/>
                <a:ea typeface="Oswald"/>
                <a:cs typeface="Oswald"/>
                <a:sym typeface="Oswald"/>
              </a:rPr>
              <a:t>(INCLUDING HOW PARENTS CAN HELP)</a:t>
            </a:r>
            <a:endParaRPr sz="1100">
              <a:latin typeface="Oswald"/>
              <a:ea typeface="Oswald"/>
              <a:cs typeface="Oswald"/>
              <a:sym typeface="Oswald"/>
            </a:endParaRPr>
          </a:p>
        </p:txBody>
      </p:sp>
      <p:sp>
        <p:nvSpPr>
          <p:cNvPr id="478" name="Google Shape;478;p80"/>
          <p:cNvSpPr/>
          <p:nvPr/>
        </p:nvSpPr>
        <p:spPr>
          <a:xfrm>
            <a:off x="0" y="475950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latin typeface="Calibri"/>
                <a:ea typeface="Calibri"/>
                <a:cs typeface="Calibri"/>
                <a:sym typeface="Calibri"/>
              </a:rPr>
              <a:t>Tadcaster Grammar School                                                                                                                                            Be Your Best Self </a:t>
            </a:r>
            <a:endParaRPr b="1" i="0" sz="1400" u="none" cap="none" strike="noStrike">
              <a:solidFill>
                <a:schemeClr val="lt1"/>
              </a:solidFill>
              <a:latin typeface="Calibri"/>
              <a:ea typeface="Calibri"/>
              <a:cs typeface="Calibri"/>
              <a:sym typeface="Calibri"/>
            </a:endParaRPr>
          </a:p>
        </p:txBody>
      </p:sp>
      <p:sp>
        <p:nvSpPr>
          <p:cNvPr id="479" name="Google Shape;479;p80"/>
          <p:cNvSpPr txBox="1"/>
          <p:nvPr/>
        </p:nvSpPr>
        <p:spPr>
          <a:xfrm>
            <a:off x="6742375" y="4423125"/>
            <a:ext cx="255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rgbClr val="0D5DDF"/>
                </a:solidFill>
                <a:latin typeface="Cabin Sketch"/>
                <a:ea typeface="Cabin Sketch"/>
                <a:cs typeface="Cabin Sketch"/>
                <a:sym typeface="Cabin Sketch"/>
                <a:hlinkClick r:id="rId5">
                  <a:extLst>
                    <a:ext uri="{A12FA001-AC4F-418D-AE19-62706E023703}">
                      <ahyp:hlinkClr val="tx"/>
                    </a:ext>
                  </a:extLst>
                </a:hlinkClick>
              </a:rPr>
              <a:t>Preparing for exams/revision</a:t>
            </a:r>
            <a:endParaRPr>
              <a:solidFill>
                <a:srgbClr val="0D5DDF"/>
              </a:solidFill>
              <a:latin typeface="Cabin Sketch"/>
              <a:ea typeface="Cabin Sketch"/>
              <a:cs typeface="Cabin Sketch"/>
              <a:sym typeface="Cabin Sketch"/>
            </a:endParaRPr>
          </a:p>
        </p:txBody>
      </p:sp>
      <p:pic>
        <p:nvPicPr>
          <p:cNvPr id="480" name="Google Shape;480;p80"/>
          <p:cNvPicPr preferRelativeResize="0"/>
          <p:nvPr/>
        </p:nvPicPr>
        <p:blipFill rotWithShape="1">
          <a:blip r:embed="rId6">
            <a:alphaModFix/>
          </a:blip>
          <a:srcRect b="21944" l="20101" r="26999" t="25075"/>
          <a:stretch/>
        </p:blipFill>
        <p:spPr>
          <a:xfrm>
            <a:off x="6302601" y="3205749"/>
            <a:ext cx="2161027" cy="1217376"/>
          </a:xfrm>
          <a:prstGeom prst="rect">
            <a:avLst/>
          </a:prstGeom>
          <a:noFill/>
          <a:ln>
            <a:noFill/>
          </a:ln>
        </p:spPr>
      </p:pic>
      <p:pic>
        <p:nvPicPr>
          <p:cNvPr descr="Interleaving your teaching" id="481" name="Google Shape;481;p80"/>
          <p:cNvPicPr preferRelativeResize="0"/>
          <p:nvPr/>
        </p:nvPicPr>
        <p:blipFill rotWithShape="1">
          <a:blip r:embed="rId7">
            <a:alphaModFix/>
          </a:blip>
          <a:srcRect b="0" l="0" r="0" t="0"/>
          <a:stretch/>
        </p:blipFill>
        <p:spPr>
          <a:xfrm>
            <a:off x="6403031" y="1902375"/>
            <a:ext cx="2060593" cy="827900"/>
          </a:xfrm>
          <a:prstGeom prst="rect">
            <a:avLst/>
          </a:prstGeom>
          <a:noFill/>
          <a:ln>
            <a:noFill/>
          </a:ln>
        </p:spPr>
      </p:pic>
      <p:pic>
        <p:nvPicPr>
          <p:cNvPr id="482" name="Google Shape;482;p80"/>
          <p:cNvPicPr preferRelativeResize="0"/>
          <p:nvPr/>
        </p:nvPicPr>
        <p:blipFill rotWithShape="1">
          <a:blip r:embed="rId8">
            <a:alphaModFix/>
          </a:blip>
          <a:srcRect b="20545" l="33151" r="22580" t="21267"/>
          <a:stretch/>
        </p:blipFill>
        <p:spPr>
          <a:xfrm rot="-949823">
            <a:off x="4572988" y="2558424"/>
            <a:ext cx="1691532" cy="1250699"/>
          </a:xfrm>
          <a:prstGeom prst="rect">
            <a:avLst/>
          </a:prstGeom>
          <a:noFill/>
          <a:ln>
            <a:noFill/>
          </a:ln>
        </p:spPr>
      </p:pic>
      <p:sp>
        <p:nvSpPr>
          <p:cNvPr id="483" name="Google Shape;483;p80"/>
          <p:cNvSpPr txBox="1"/>
          <p:nvPr/>
        </p:nvSpPr>
        <p:spPr>
          <a:xfrm rot="-344433">
            <a:off x="4985717" y="1016588"/>
            <a:ext cx="3710106" cy="1061954"/>
          </a:xfrm>
          <a:prstGeom prst="rect">
            <a:avLst/>
          </a:prstGeom>
          <a:solidFill>
            <a:srgbClr val="B7B7B7"/>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900">
                <a:latin typeface="Oswald"/>
                <a:ea typeface="Oswald"/>
                <a:cs typeface="Oswald"/>
                <a:sym typeface="Oswald"/>
              </a:rPr>
              <a:t>Period 1</a:t>
            </a:r>
            <a:r>
              <a:rPr b="1" lang="en-GB" sz="1600">
                <a:latin typeface="Oswald"/>
                <a:ea typeface="Oswald"/>
                <a:cs typeface="Oswald"/>
                <a:sym typeface="Oswald"/>
              </a:rPr>
              <a:t>- </a:t>
            </a:r>
            <a:r>
              <a:rPr lang="en-GB" sz="1900">
                <a:latin typeface="Oswald"/>
                <a:ea typeface="Oswald"/>
                <a:cs typeface="Oswald"/>
                <a:sym typeface="Oswald"/>
              </a:rPr>
              <a:t>we are</a:t>
            </a:r>
            <a:r>
              <a:rPr lang="en-GB" sz="1500">
                <a:latin typeface="Oswald"/>
                <a:ea typeface="Oswald"/>
                <a:cs typeface="Oswald"/>
                <a:sym typeface="Oswald"/>
              </a:rPr>
              <a:t> </a:t>
            </a:r>
            <a:r>
              <a:rPr lang="en-GB" sz="1900">
                <a:latin typeface="Oswald"/>
                <a:ea typeface="Oswald"/>
                <a:cs typeface="Oswald"/>
                <a:sym typeface="Oswald"/>
              </a:rPr>
              <a:t>running a programme of support on revision and coping with GCSE studies</a:t>
            </a:r>
            <a:endParaRPr sz="1900">
              <a:latin typeface="Oswald"/>
              <a:ea typeface="Oswald"/>
              <a:cs typeface="Oswald"/>
              <a:sym typeface="Oswald"/>
            </a:endParaRPr>
          </a:p>
        </p:txBody>
      </p:sp>
      <p:pic>
        <p:nvPicPr>
          <p:cNvPr id="484" name="Google Shape;484;p80"/>
          <p:cNvPicPr preferRelativeResize="0"/>
          <p:nvPr/>
        </p:nvPicPr>
        <p:blipFill rotWithShape="1">
          <a:blip r:embed="rId9">
            <a:alphaModFix/>
          </a:blip>
          <a:srcRect b="17442" l="22770" r="26323" t="22471"/>
          <a:stretch/>
        </p:blipFill>
        <p:spPr>
          <a:xfrm rot="-831394">
            <a:off x="7593495" y="3539758"/>
            <a:ext cx="1310433" cy="870060"/>
          </a:xfrm>
          <a:prstGeom prst="rect">
            <a:avLst/>
          </a:prstGeom>
          <a:noFill/>
          <a:ln>
            <a:noFill/>
          </a:ln>
        </p:spPr>
      </p:pic>
      <p:pic>
        <p:nvPicPr>
          <p:cNvPr id="485" name="Google Shape;485;p80"/>
          <p:cNvPicPr preferRelativeResize="0"/>
          <p:nvPr/>
        </p:nvPicPr>
        <p:blipFill rotWithShape="1">
          <a:blip r:embed="rId10">
            <a:alphaModFix/>
          </a:blip>
          <a:srcRect b="21049" l="19014" r="23780" t="21656"/>
          <a:stretch/>
        </p:blipFill>
        <p:spPr>
          <a:xfrm>
            <a:off x="1362650" y="2969444"/>
            <a:ext cx="3000000" cy="1689995"/>
          </a:xfrm>
          <a:prstGeom prst="rect">
            <a:avLst/>
          </a:prstGeom>
          <a:noFill/>
          <a:ln>
            <a:noFill/>
          </a:ln>
        </p:spPr>
      </p:pic>
      <p:sp>
        <p:nvSpPr>
          <p:cNvPr id="486" name="Google Shape;486;p80"/>
          <p:cNvSpPr txBox="1"/>
          <p:nvPr/>
        </p:nvSpPr>
        <p:spPr>
          <a:xfrm rot="-380100">
            <a:off x="181564" y="2874053"/>
            <a:ext cx="2555706" cy="477197"/>
          </a:xfrm>
          <a:prstGeom prst="rect">
            <a:avLst/>
          </a:prstGeom>
          <a:solidFill>
            <a:srgbClr val="B7B7B7"/>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900">
                <a:latin typeface="Oswald"/>
                <a:ea typeface="Oswald"/>
                <a:cs typeface="Oswald"/>
                <a:sym typeface="Oswald"/>
              </a:rPr>
              <a:t>Weekly student bulletin</a:t>
            </a:r>
            <a:endParaRPr b="1" sz="1900">
              <a:latin typeface="Oswald"/>
              <a:ea typeface="Oswald"/>
              <a:cs typeface="Oswald"/>
              <a:sym typeface="Oswald"/>
            </a:endParaRPr>
          </a:p>
        </p:txBody>
      </p:sp>
      <p:pic>
        <p:nvPicPr>
          <p:cNvPr id="487" name="Google Shape;487;p80"/>
          <p:cNvPicPr preferRelativeResize="0"/>
          <p:nvPr/>
        </p:nvPicPr>
        <p:blipFill>
          <a:blip r:embed="rId11">
            <a:alphaModFix/>
          </a:blip>
          <a:stretch>
            <a:fillRect/>
          </a:stretch>
        </p:blipFill>
        <p:spPr>
          <a:xfrm>
            <a:off x="8774925" y="-7"/>
            <a:ext cx="369075" cy="623256"/>
          </a:xfrm>
          <a:prstGeom prst="rect">
            <a:avLst/>
          </a:prstGeom>
          <a:noFill/>
          <a:ln>
            <a:noFill/>
          </a:ln>
        </p:spPr>
      </p:pic>
      <p:sp>
        <p:nvSpPr>
          <p:cNvPr id="488" name="Google Shape;488;p80"/>
          <p:cNvSpPr txBox="1"/>
          <p:nvPr/>
        </p:nvSpPr>
        <p:spPr>
          <a:xfrm>
            <a:off x="513025" y="3741150"/>
            <a:ext cx="1126200" cy="615600"/>
          </a:xfrm>
          <a:prstGeom prst="rect">
            <a:avLst/>
          </a:prstGeom>
          <a:solidFill>
            <a:srgbClr val="CCCCCC"/>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a:latin typeface="Oswald"/>
                <a:ea typeface="Oswald"/>
                <a:cs typeface="Oswald"/>
                <a:sym typeface="Oswald"/>
              </a:rPr>
              <a:t>Form Google Classroom</a:t>
            </a:r>
            <a:endParaRPr b="1">
              <a:latin typeface="Oswald"/>
              <a:ea typeface="Oswald"/>
              <a:cs typeface="Oswald"/>
              <a:sym typeface="Oswald"/>
            </a:endParaRPr>
          </a:p>
        </p:txBody>
      </p:sp>
      <p:sp>
        <p:nvSpPr>
          <p:cNvPr id="489" name="Google Shape;489;p80"/>
          <p:cNvSpPr txBox="1"/>
          <p:nvPr/>
        </p:nvSpPr>
        <p:spPr>
          <a:xfrm rot="-380041">
            <a:off x="2885142" y="4278197"/>
            <a:ext cx="3377316" cy="477197"/>
          </a:xfrm>
          <a:prstGeom prst="rect">
            <a:avLst/>
          </a:prstGeom>
          <a:solidFill>
            <a:srgbClr val="B7B7B7"/>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900">
                <a:latin typeface="Oswald"/>
                <a:ea typeface="Oswald"/>
                <a:cs typeface="Oswald"/>
                <a:sym typeface="Oswald"/>
              </a:rPr>
              <a:t>Timetable of revision sessions</a:t>
            </a:r>
            <a:endParaRPr b="1" sz="1900">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8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95" name="Google Shape;495;p81"/>
          <p:cNvPicPr preferRelativeResize="0"/>
          <p:nvPr/>
        </p:nvPicPr>
        <p:blipFill rotWithShape="1">
          <a:blip r:embed="rId3">
            <a:alphaModFix/>
          </a:blip>
          <a:srcRect b="8304" l="23630" r="23646" t="15989"/>
          <a:stretch/>
        </p:blipFill>
        <p:spPr>
          <a:xfrm>
            <a:off x="0" y="943250"/>
            <a:ext cx="5107123" cy="4124976"/>
          </a:xfrm>
          <a:prstGeom prst="rect">
            <a:avLst/>
          </a:prstGeom>
          <a:noFill/>
          <a:ln>
            <a:noFill/>
          </a:ln>
        </p:spPr>
      </p:pic>
      <p:pic>
        <p:nvPicPr>
          <p:cNvPr id="496" name="Google Shape;496;p81"/>
          <p:cNvPicPr preferRelativeResize="0"/>
          <p:nvPr/>
        </p:nvPicPr>
        <p:blipFill rotWithShape="1">
          <a:blip r:embed="rId4">
            <a:alphaModFix/>
          </a:blip>
          <a:srcRect b="33215" l="58549" r="3450" t="25249"/>
          <a:stretch/>
        </p:blipFill>
        <p:spPr>
          <a:xfrm>
            <a:off x="5107137" y="950"/>
            <a:ext cx="4282224" cy="2632900"/>
          </a:xfrm>
          <a:prstGeom prst="rect">
            <a:avLst/>
          </a:prstGeom>
          <a:noFill/>
          <a:ln>
            <a:noFill/>
          </a:ln>
        </p:spPr>
      </p:pic>
      <p:graphicFrame>
        <p:nvGraphicFramePr>
          <p:cNvPr id="497" name="Google Shape;497;p81"/>
          <p:cNvGraphicFramePr/>
          <p:nvPr/>
        </p:nvGraphicFramePr>
        <p:xfrm>
          <a:off x="6437950" y="1810425"/>
          <a:ext cx="3000000" cy="3000000"/>
        </p:xfrm>
        <a:graphic>
          <a:graphicData uri="http://schemas.openxmlformats.org/drawingml/2006/table">
            <a:tbl>
              <a:tblPr>
                <a:noFill/>
                <a:tableStyleId>{04E23F9E-4166-4D3C-8D8A-1E6207E9FB49}</a:tableStyleId>
              </a:tblPr>
              <a:tblGrid>
                <a:gridCol w="1111500"/>
                <a:gridCol w="330650"/>
                <a:gridCol w="1111500"/>
              </a:tblGrid>
              <a:tr h="320575">
                <a:tc>
                  <a:txBody>
                    <a:bodyPr/>
                    <a:lstStyle/>
                    <a:p>
                      <a:pPr indent="0" lvl="0" marL="0" rtl="0" algn="ctr">
                        <a:spcBef>
                          <a:spcPts val="0"/>
                        </a:spcBef>
                        <a:spcAft>
                          <a:spcPts val="0"/>
                        </a:spcAft>
                        <a:buNone/>
                      </a:pPr>
                      <a:r>
                        <a:rPr lang="en-GB" sz="1100"/>
                        <a:t>Foundation</a:t>
                      </a:r>
                      <a:endParaRPr sz="1100"/>
                    </a:p>
                  </a:txBody>
                  <a:tcPr marT="63500" marB="63500" marR="63500" marL="63500">
                    <a:solidFill>
                      <a:srgbClr val="C9DAF8"/>
                    </a:solidFill>
                  </a:tcPr>
                </a:tc>
                <a:tc>
                  <a:txBody>
                    <a:bodyPr/>
                    <a:lstStyle/>
                    <a:p>
                      <a:pPr indent="0" lvl="0" marL="0" rtl="0" algn="ctr">
                        <a:spcBef>
                          <a:spcPts val="0"/>
                        </a:spcBef>
                        <a:spcAft>
                          <a:spcPts val="0"/>
                        </a:spcAft>
                        <a:buNone/>
                      </a:pPr>
                      <a:r>
                        <a:t/>
                      </a:r>
                      <a:endParaRPr sz="1100"/>
                    </a:p>
                  </a:txBody>
                  <a:tcPr marT="63500" marB="63500" marR="63500" marL="63500"/>
                </a:tc>
                <a:tc>
                  <a:txBody>
                    <a:bodyPr/>
                    <a:lstStyle/>
                    <a:p>
                      <a:pPr indent="0" lvl="0" marL="0" rtl="0" algn="ctr">
                        <a:spcBef>
                          <a:spcPts val="0"/>
                        </a:spcBef>
                        <a:spcAft>
                          <a:spcPts val="0"/>
                        </a:spcAft>
                        <a:buNone/>
                      </a:pPr>
                      <a:r>
                        <a:rPr lang="en-GB" sz="1100"/>
                        <a:t>Higher</a:t>
                      </a:r>
                      <a:endParaRPr sz="1100"/>
                    </a:p>
                  </a:txBody>
                  <a:tcPr marT="63500" marB="63500" marR="63500" marL="63500">
                    <a:solidFill>
                      <a:srgbClr val="EAD1DC"/>
                    </a:solidFill>
                  </a:tcPr>
                </a:tc>
              </a:tr>
              <a:tr h="168800">
                <a:tc>
                  <a:txBody>
                    <a:bodyPr/>
                    <a:lstStyle/>
                    <a:p>
                      <a:pPr indent="0" lvl="0" marL="0" rtl="0" algn="ctr">
                        <a:spcBef>
                          <a:spcPts val="0"/>
                        </a:spcBef>
                        <a:spcAft>
                          <a:spcPts val="0"/>
                        </a:spcAft>
                        <a:buNone/>
                      </a:pPr>
                      <a:r>
                        <a:rPr lang="en-GB" sz="1100" u="sng">
                          <a:solidFill>
                            <a:srgbClr val="1155CC"/>
                          </a:solidFill>
                          <a:hlinkClick r:id="rId5">
                            <a:extLst>
                              <a:ext uri="{A12FA001-AC4F-418D-AE19-62706E023703}">
                                <ahyp:hlinkClr val="tx"/>
                              </a:ext>
                            </a:extLst>
                          </a:hlinkClick>
                        </a:rPr>
                        <a:t>Paper 1</a:t>
                      </a:r>
                      <a:endParaRPr sz="1100"/>
                    </a:p>
                  </a:txBody>
                  <a:tcPr marT="63500" marB="63500" marR="63500" marL="63500">
                    <a:solidFill>
                      <a:srgbClr val="C9DAF8"/>
                    </a:solidFill>
                  </a:tcPr>
                </a:tc>
                <a:tc>
                  <a:txBody>
                    <a:bodyPr/>
                    <a:lstStyle/>
                    <a:p>
                      <a:pPr indent="0" lvl="0" marL="0" rtl="0" algn="ctr">
                        <a:spcBef>
                          <a:spcPts val="0"/>
                        </a:spcBef>
                        <a:spcAft>
                          <a:spcPts val="0"/>
                        </a:spcAft>
                        <a:buNone/>
                      </a:pPr>
                      <a:r>
                        <a:t/>
                      </a:r>
                      <a:endParaRPr sz="1100"/>
                    </a:p>
                  </a:txBody>
                  <a:tcPr marT="63500" marB="63500" marR="63500" marL="63500"/>
                </a:tc>
                <a:tc>
                  <a:txBody>
                    <a:bodyPr/>
                    <a:lstStyle/>
                    <a:p>
                      <a:pPr indent="0" lvl="0" marL="0" rtl="0" algn="ctr">
                        <a:spcBef>
                          <a:spcPts val="0"/>
                        </a:spcBef>
                        <a:spcAft>
                          <a:spcPts val="0"/>
                        </a:spcAft>
                        <a:buNone/>
                      </a:pPr>
                      <a:r>
                        <a:rPr lang="en-GB" sz="1100" u="sng">
                          <a:solidFill>
                            <a:srgbClr val="1155CC"/>
                          </a:solidFill>
                          <a:hlinkClick r:id="rId6">
                            <a:extLst>
                              <a:ext uri="{A12FA001-AC4F-418D-AE19-62706E023703}">
                                <ahyp:hlinkClr val="tx"/>
                              </a:ext>
                            </a:extLst>
                          </a:hlinkClick>
                        </a:rPr>
                        <a:t>Paper 1</a:t>
                      </a:r>
                      <a:endParaRPr sz="1100"/>
                    </a:p>
                  </a:txBody>
                  <a:tcPr marT="63500" marB="63500" marR="63500" marL="63500">
                    <a:solidFill>
                      <a:srgbClr val="EAD1DC"/>
                    </a:solidFill>
                  </a:tcPr>
                </a:tc>
              </a:tr>
              <a:tr h="168800">
                <a:tc>
                  <a:txBody>
                    <a:bodyPr/>
                    <a:lstStyle/>
                    <a:p>
                      <a:pPr indent="0" lvl="0" marL="0" rtl="0" algn="ctr">
                        <a:spcBef>
                          <a:spcPts val="0"/>
                        </a:spcBef>
                        <a:spcAft>
                          <a:spcPts val="0"/>
                        </a:spcAft>
                        <a:buNone/>
                      </a:pPr>
                      <a:r>
                        <a:rPr lang="en-GB" sz="1100" u="sng">
                          <a:solidFill>
                            <a:srgbClr val="1155CC"/>
                          </a:solidFill>
                          <a:hlinkClick r:id="rId7">
                            <a:extLst>
                              <a:ext uri="{A12FA001-AC4F-418D-AE19-62706E023703}">
                                <ahyp:hlinkClr val="tx"/>
                              </a:ext>
                            </a:extLst>
                          </a:hlinkClick>
                        </a:rPr>
                        <a:t>Paper 2</a:t>
                      </a:r>
                      <a:endParaRPr sz="1100"/>
                    </a:p>
                  </a:txBody>
                  <a:tcPr marT="63500" marB="63500" marR="63500" marL="63500">
                    <a:solidFill>
                      <a:srgbClr val="C9DAF8"/>
                    </a:solidFill>
                  </a:tcPr>
                </a:tc>
                <a:tc>
                  <a:txBody>
                    <a:bodyPr/>
                    <a:lstStyle/>
                    <a:p>
                      <a:pPr indent="0" lvl="0" marL="0" rtl="0" algn="ctr">
                        <a:spcBef>
                          <a:spcPts val="0"/>
                        </a:spcBef>
                        <a:spcAft>
                          <a:spcPts val="0"/>
                        </a:spcAft>
                        <a:buNone/>
                      </a:pPr>
                      <a:r>
                        <a:t/>
                      </a:r>
                      <a:endParaRPr sz="1100"/>
                    </a:p>
                  </a:txBody>
                  <a:tcPr marT="63500" marB="63500" marR="63500" marL="63500"/>
                </a:tc>
                <a:tc>
                  <a:txBody>
                    <a:bodyPr/>
                    <a:lstStyle/>
                    <a:p>
                      <a:pPr indent="0" lvl="0" marL="0" rtl="0" algn="ctr">
                        <a:spcBef>
                          <a:spcPts val="0"/>
                        </a:spcBef>
                        <a:spcAft>
                          <a:spcPts val="0"/>
                        </a:spcAft>
                        <a:buNone/>
                      </a:pPr>
                      <a:r>
                        <a:rPr lang="en-GB" sz="1100" u="sng">
                          <a:solidFill>
                            <a:srgbClr val="1155CC"/>
                          </a:solidFill>
                          <a:hlinkClick r:id="rId8">
                            <a:extLst>
                              <a:ext uri="{A12FA001-AC4F-418D-AE19-62706E023703}">
                                <ahyp:hlinkClr val="tx"/>
                              </a:ext>
                            </a:extLst>
                          </a:hlinkClick>
                        </a:rPr>
                        <a:t>Paper 2</a:t>
                      </a:r>
                      <a:endParaRPr sz="1100"/>
                    </a:p>
                  </a:txBody>
                  <a:tcPr marT="63500" marB="63500" marR="63500" marL="63500">
                    <a:solidFill>
                      <a:srgbClr val="EAD1DC"/>
                    </a:solidFill>
                  </a:tcPr>
                </a:tc>
              </a:tr>
              <a:tr h="168800">
                <a:tc>
                  <a:txBody>
                    <a:bodyPr/>
                    <a:lstStyle/>
                    <a:p>
                      <a:pPr indent="0" lvl="0" marL="0" rtl="0" algn="ctr">
                        <a:spcBef>
                          <a:spcPts val="0"/>
                        </a:spcBef>
                        <a:spcAft>
                          <a:spcPts val="0"/>
                        </a:spcAft>
                        <a:buNone/>
                      </a:pPr>
                      <a:r>
                        <a:rPr lang="en-GB" sz="1100" u="sng">
                          <a:solidFill>
                            <a:srgbClr val="1155CC"/>
                          </a:solidFill>
                          <a:hlinkClick r:id="rId9">
                            <a:extLst>
                              <a:ext uri="{A12FA001-AC4F-418D-AE19-62706E023703}">
                                <ahyp:hlinkClr val="tx"/>
                              </a:ext>
                            </a:extLst>
                          </a:hlinkClick>
                        </a:rPr>
                        <a:t>Paper 3</a:t>
                      </a:r>
                      <a:endParaRPr sz="1100"/>
                    </a:p>
                  </a:txBody>
                  <a:tcPr marT="63500" marB="63500" marR="63500" marL="63500">
                    <a:solidFill>
                      <a:srgbClr val="C9DAF8"/>
                    </a:solidFill>
                  </a:tcPr>
                </a:tc>
                <a:tc>
                  <a:txBody>
                    <a:bodyPr/>
                    <a:lstStyle/>
                    <a:p>
                      <a:pPr indent="0" lvl="0" marL="0" rtl="0" algn="ctr">
                        <a:spcBef>
                          <a:spcPts val="0"/>
                        </a:spcBef>
                        <a:spcAft>
                          <a:spcPts val="0"/>
                        </a:spcAft>
                        <a:buNone/>
                      </a:pPr>
                      <a:r>
                        <a:t/>
                      </a:r>
                      <a:endParaRPr sz="1100"/>
                    </a:p>
                  </a:txBody>
                  <a:tcPr marT="63500" marB="63500" marR="63500" marL="63500"/>
                </a:tc>
                <a:tc>
                  <a:txBody>
                    <a:bodyPr/>
                    <a:lstStyle/>
                    <a:p>
                      <a:pPr indent="0" lvl="0" marL="0" rtl="0" algn="ctr">
                        <a:spcBef>
                          <a:spcPts val="0"/>
                        </a:spcBef>
                        <a:spcAft>
                          <a:spcPts val="0"/>
                        </a:spcAft>
                        <a:buNone/>
                      </a:pPr>
                      <a:r>
                        <a:rPr lang="en-GB" sz="1100" u="sng">
                          <a:solidFill>
                            <a:srgbClr val="1155CC"/>
                          </a:solidFill>
                          <a:hlinkClick r:id="rId10">
                            <a:extLst>
                              <a:ext uri="{A12FA001-AC4F-418D-AE19-62706E023703}">
                                <ahyp:hlinkClr val="tx"/>
                              </a:ext>
                            </a:extLst>
                          </a:hlinkClick>
                        </a:rPr>
                        <a:t>Paper 3</a:t>
                      </a:r>
                      <a:endParaRPr sz="1100"/>
                    </a:p>
                  </a:txBody>
                  <a:tcPr marT="63500" marB="63500" marR="63500" marL="63500">
                    <a:solidFill>
                      <a:srgbClr val="EAD1DC"/>
                    </a:solidFill>
                  </a:tcPr>
                </a:tc>
              </a:tr>
            </a:tbl>
          </a:graphicData>
        </a:graphic>
      </p:graphicFrame>
      <p:sp>
        <p:nvSpPr>
          <p:cNvPr id="498" name="Google Shape;498;p81"/>
          <p:cNvSpPr txBox="1"/>
          <p:nvPr/>
        </p:nvSpPr>
        <p:spPr>
          <a:xfrm>
            <a:off x="36675" y="-123800"/>
            <a:ext cx="5046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000">
                <a:solidFill>
                  <a:srgbClr val="0944A1"/>
                </a:solidFill>
                <a:latin typeface="Cabin Sketch"/>
                <a:ea typeface="Cabin Sketch"/>
                <a:cs typeface="Cabin Sketch"/>
                <a:sym typeface="Cabin Sketch"/>
              </a:rPr>
              <a:t>There are lots of resources and supportive material</a:t>
            </a:r>
            <a:endParaRPr sz="3000">
              <a:solidFill>
                <a:srgbClr val="0944A1"/>
              </a:solidFill>
              <a:latin typeface="Cabin Sketch"/>
              <a:ea typeface="Cabin Sketch"/>
              <a:cs typeface="Cabin Sketch"/>
              <a:sym typeface="Cabin Sketch"/>
            </a:endParaRPr>
          </a:p>
        </p:txBody>
      </p:sp>
      <p:sp>
        <p:nvSpPr>
          <p:cNvPr id="499" name="Google Shape;499;p81"/>
          <p:cNvSpPr/>
          <p:nvPr/>
        </p:nvSpPr>
        <p:spPr>
          <a:xfrm>
            <a:off x="0" y="475950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latin typeface="Calibri"/>
                <a:ea typeface="Calibri"/>
                <a:cs typeface="Calibri"/>
                <a:sym typeface="Calibri"/>
              </a:rPr>
              <a:t>Tadcaster Grammar School                                                                                                                                            Be Your Best Self </a:t>
            </a:r>
            <a:endParaRPr b="1" i="0" sz="1400" u="none" cap="none" strike="noStrike">
              <a:solidFill>
                <a:schemeClr val="lt1"/>
              </a:solidFill>
              <a:latin typeface="Calibri"/>
              <a:ea typeface="Calibri"/>
              <a:cs typeface="Calibri"/>
              <a:sym typeface="Calibri"/>
            </a:endParaRPr>
          </a:p>
        </p:txBody>
      </p:sp>
      <p:pic>
        <p:nvPicPr>
          <p:cNvPr id="500" name="Google Shape;500;p81"/>
          <p:cNvPicPr preferRelativeResize="0"/>
          <p:nvPr/>
        </p:nvPicPr>
        <p:blipFill>
          <a:blip r:embed="rId11">
            <a:alphaModFix/>
          </a:blip>
          <a:stretch>
            <a:fillRect/>
          </a:stretch>
        </p:blipFill>
        <p:spPr>
          <a:xfrm>
            <a:off x="8535625" y="62075"/>
            <a:ext cx="451400" cy="762300"/>
          </a:xfrm>
          <a:prstGeom prst="rect">
            <a:avLst/>
          </a:prstGeom>
          <a:noFill/>
          <a:ln>
            <a:noFill/>
          </a:ln>
        </p:spPr>
      </p:pic>
      <p:sp>
        <p:nvSpPr>
          <p:cNvPr id="501" name="Google Shape;501;p81"/>
          <p:cNvSpPr txBox="1"/>
          <p:nvPr/>
        </p:nvSpPr>
        <p:spPr>
          <a:xfrm>
            <a:off x="4773875" y="3776475"/>
            <a:ext cx="4282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p>
        </p:txBody>
      </p:sp>
      <p:sp>
        <p:nvSpPr>
          <p:cNvPr id="502" name="Google Shape;502;p81"/>
          <p:cNvSpPr txBox="1"/>
          <p:nvPr/>
        </p:nvSpPr>
        <p:spPr>
          <a:xfrm>
            <a:off x="6572650" y="4244888"/>
            <a:ext cx="296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u="sng">
                <a:solidFill>
                  <a:srgbClr val="0D5DDF"/>
                </a:solidFill>
                <a:hlinkClick r:id="rId12">
                  <a:extLst>
                    <a:ext uri="{A12FA001-AC4F-418D-AE19-62706E023703}">
                      <ahyp:hlinkClr val="tx"/>
                    </a:ext>
                  </a:extLst>
                </a:hlinkClick>
              </a:rPr>
              <a:t>Science </a:t>
            </a:r>
            <a:r>
              <a:rPr lang="en-GB" sz="1200">
                <a:solidFill>
                  <a:srgbClr val="0D5DDF"/>
                </a:solidFill>
              </a:rPr>
              <a:t>Revision Support</a:t>
            </a:r>
            <a:endParaRPr sz="1200">
              <a:solidFill>
                <a:srgbClr val="0D5DDF"/>
              </a:solidFill>
            </a:endParaRPr>
          </a:p>
        </p:txBody>
      </p:sp>
      <p:sp>
        <p:nvSpPr>
          <p:cNvPr id="503" name="Google Shape;503;p81"/>
          <p:cNvSpPr txBox="1"/>
          <p:nvPr/>
        </p:nvSpPr>
        <p:spPr>
          <a:xfrm>
            <a:off x="5595850" y="3431225"/>
            <a:ext cx="2877300" cy="1108200"/>
          </a:xfrm>
          <a:prstGeom prst="rect">
            <a:avLst/>
          </a:prstGeom>
          <a:noFill/>
          <a:ln cap="flat" cmpd="sng" w="9525">
            <a:solidFill>
              <a:srgbClr val="0D5DD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600" u="sng">
              <a:solidFill>
                <a:srgbClr val="1155CC"/>
              </a:solidFill>
              <a:highlight>
                <a:srgbClr val="FFFFFF"/>
              </a:highlight>
            </a:endParaRPr>
          </a:p>
          <a:p>
            <a:pPr indent="0" lvl="0" marL="0" rtl="0" algn="l">
              <a:spcBef>
                <a:spcPts val="0"/>
              </a:spcBef>
              <a:spcAft>
                <a:spcPts val="0"/>
              </a:spcAft>
              <a:buNone/>
            </a:pPr>
            <a:r>
              <a:t/>
            </a:r>
            <a:endParaRPr sz="600">
              <a:solidFill>
                <a:srgbClr val="222222"/>
              </a:solidFill>
              <a:highlight>
                <a:srgbClr val="FFFFFF"/>
              </a:highlight>
            </a:endParaRPr>
          </a:p>
          <a:p>
            <a:pPr indent="0" lvl="0" marL="0" rtl="0" algn="l">
              <a:spcBef>
                <a:spcPts val="0"/>
              </a:spcBef>
              <a:spcAft>
                <a:spcPts val="0"/>
              </a:spcAft>
              <a:buNone/>
            </a:pPr>
            <a:r>
              <a:rPr lang="en-GB" sz="600">
                <a:solidFill>
                  <a:srgbClr val="222222"/>
                </a:solidFill>
                <a:highlight>
                  <a:srgbClr val="FFFFFF"/>
                </a:highlight>
              </a:rPr>
              <a:t>1) Read and review the topics eg B1 and B2 - about cells, microscopes, specialised cells etc</a:t>
            </a:r>
            <a:endParaRPr sz="600">
              <a:solidFill>
                <a:srgbClr val="222222"/>
              </a:solidFill>
              <a:highlight>
                <a:srgbClr val="FFFFFF"/>
              </a:highlight>
            </a:endParaRPr>
          </a:p>
          <a:p>
            <a:pPr indent="0" lvl="0" marL="0" rtl="0" algn="l">
              <a:spcBef>
                <a:spcPts val="0"/>
              </a:spcBef>
              <a:spcAft>
                <a:spcPts val="0"/>
              </a:spcAft>
              <a:buNone/>
            </a:pPr>
            <a:r>
              <a:rPr lang="en-GB" sz="600">
                <a:solidFill>
                  <a:srgbClr val="222222"/>
                </a:solidFill>
                <a:highlight>
                  <a:srgbClr val="FFFFFF"/>
                </a:highlight>
              </a:rPr>
              <a:t>2) Make something - a concept map, a set of revision cards, a PowerPoint slide, linked key words sheet etc</a:t>
            </a:r>
            <a:endParaRPr sz="600">
              <a:solidFill>
                <a:srgbClr val="222222"/>
              </a:solidFill>
              <a:highlight>
                <a:srgbClr val="FFFFFF"/>
              </a:highlight>
            </a:endParaRPr>
          </a:p>
          <a:p>
            <a:pPr indent="0" lvl="0" marL="0" rtl="0" algn="l">
              <a:spcBef>
                <a:spcPts val="0"/>
              </a:spcBef>
              <a:spcAft>
                <a:spcPts val="0"/>
              </a:spcAft>
              <a:buNone/>
            </a:pPr>
            <a:r>
              <a:rPr lang="en-GB" sz="600">
                <a:solidFill>
                  <a:srgbClr val="222222"/>
                </a:solidFill>
                <a:highlight>
                  <a:srgbClr val="FFFFFF"/>
                </a:highlight>
              </a:rPr>
              <a:t>3) Past Papers/Questions - use their revision materials and the open mark scheme to work through past paper materials</a:t>
            </a:r>
            <a:endParaRPr sz="600">
              <a:solidFill>
                <a:srgbClr val="222222"/>
              </a:solidFill>
              <a:highlight>
                <a:srgbClr val="FFFFFF"/>
              </a:highlight>
            </a:endParaRPr>
          </a:p>
          <a:p>
            <a:pPr indent="0" lvl="0" marL="0" rtl="0" algn="l">
              <a:spcBef>
                <a:spcPts val="0"/>
              </a:spcBef>
              <a:spcAft>
                <a:spcPts val="0"/>
              </a:spcAft>
              <a:buNone/>
            </a:pPr>
            <a:r>
              <a:t/>
            </a:r>
            <a:endParaRPr sz="600">
              <a:solidFill>
                <a:srgbClr val="222222"/>
              </a:solidFill>
              <a:highlight>
                <a:srgbClr val="FFFFFF"/>
              </a:highlight>
            </a:endParaRPr>
          </a:p>
          <a:p>
            <a:pPr indent="0" lvl="0" marL="0" rtl="0" algn="l">
              <a:spcBef>
                <a:spcPts val="0"/>
              </a:spcBef>
              <a:spcAft>
                <a:spcPts val="0"/>
              </a:spcAft>
              <a:buNone/>
            </a:pPr>
            <a:r>
              <a:t/>
            </a:r>
            <a:endParaRPr sz="600">
              <a:solidFill>
                <a:srgbClr val="222222"/>
              </a:solidFill>
              <a:highlight>
                <a:srgbClr val="FFFFFF"/>
              </a:highlight>
            </a:endParaRPr>
          </a:p>
        </p:txBody>
      </p:sp>
      <p:sp>
        <p:nvSpPr>
          <p:cNvPr id="504" name="Google Shape;504;p81"/>
          <p:cNvSpPr/>
          <p:nvPr/>
        </p:nvSpPr>
        <p:spPr>
          <a:xfrm>
            <a:off x="7773150" y="896175"/>
            <a:ext cx="2411400" cy="184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700">
                <a:latin typeface="Calibri"/>
                <a:ea typeface="Calibri"/>
                <a:cs typeface="Calibri"/>
                <a:sym typeface="Calibri"/>
              </a:rPr>
              <a:t>with t</a:t>
            </a:r>
            <a:r>
              <a:rPr lang="en-GB" sz="700">
                <a:latin typeface="Calibri"/>
                <a:ea typeface="Calibri"/>
                <a:cs typeface="Calibri"/>
                <a:sym typeface="Calibri"/>
              </a:rPr>
              <a:t>he help of SPARX topics 		</a:t>
            </a:r>
            <a:endParaRPr sz="700">
              <a:latin typeface="Calibri"/>
              <a:ea typeface="Calibri"/>
              <a:cs typeface="Calibri"/>
              <a:sym typeface="Calibri"/>
            </a:endParaRPr>
          </a:p>
        </p:txBody>
      </p:sp>
      <p:sp>
        <p:nvSpPr>
          <p:cNvPr id="505" name="Google Shape;505;p81"/>
          <p:cNvSpPr/>
          <p:nvPr/>
        </p:nvSpPr>
        <p:spPr>
          <a:xfrm>
            <a:off x="5075675" y="1080675"/>
            <a:ext cx="1403700" cy="184500"/>
          </a:xfrm>
          <a:prstGeom prst="rect">
            <a:avLst/>
          </a:prstGeom>
          <a:solidFill>
            <a:schemeClr val="lt1"/>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6" name="Google Shape;506;p81"/>
          <p:cNvSpPr/>
          <p:nvPr/>
        </p:nvSpPr>
        <p:spPr>
          <a:xfrm>
            <a:off x="5301900" y="1225150"/>
            <a:ext cx="3454200" cy="184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700">
                <a:latin typeface="Calibri"/>
                <a:ea typeface="Calibri"/>
                <a:cs typeface="Calibri"/>
                <a:sym typeface="Calibri"/>
              </a:rPr>
              <a:t> As </a:t>
            </a:r>
            <a:r>
              <a:rPr lang="en-GB" sz="700">
                <a:latin typeface="Calibri"/>
                <a:ea typeface="Calibri"/>
                <a:cs typeface="Calibri"/>
                <a:sym typeface="Calibri"/>
              </a:rPr>
              <a:t>Mr Punt said on the Bulletin </a:t>
            </a:r>
            <a:r>
              <a:rPr lang="en-GB" sz="700">
                <a:latin typeface="Calibri"/>
                <a:ea typeface="Calibri"/>
                <a:cs typeface="Calibri"/>
                <a:sym typeface="Calibri"/>
              </a:rPr>
              <a:t>this</a:t>
            </a:r>
            <a:r>
              <a:rPr lang="en-GB" sz="700">
                <a:latin typeface="Calibri"/>
                <a:ea typeface="Calibri"/>
                <a:cs typeface="Calibri"/>
                <a:sym typeface="Calibri"/>
              </a:rPr>
              <a:t> morning, little and often			        </a:t>
            </a:r>
            <a:endParaRPr sz="7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82"/>
          <p:cNvPicPr preferRelativeResize="0"/>
          <p:nvPr/>
        </p:nvPicPr>
        <p:blipFill rotWithShape="1">
          <a:blip r:embed="rId3">
            <a:alphaModFix/>
          </a:blip>
          <a:srcRect b="5654" l="0" r="1146" t="13790"/>
          <a:stretch/>
        </p:blipFill>
        <p:spPr>
          <a:xfrm>
            <a:off x="2433434" y="62075"/>
            <a:ext cx="4493280" cy="2059450"/>
          </a:xfrm>
          <a:prstGeom prst="rect">
            <a:avLst/>
          </a:prstGeom>
          <a:noFill/>
          <a:ln>
            <a:noFill/>
          </a:ln>
        </p:spPr>
      </p:pic>
      <p:sp>
        <p:nvSpPr>
          <p:cNvPr id="512" name="Google Shape;512;p82"/>
          <p:cNvSpPr/>
          <p:nvPr/>
        </p:nvSpPr>
        <p:spPr>
          <a:xfrm>
            <a:off x="0" y="475950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latin typeface="Calibri"/>
                <a:ea typeface="Calibri"/>
                <a:cs typeface="Calibri"/>
                <a:sym typeface="Calibri"/>
              </a:rPr>
              <a:t>Tadcaster Grammar School                                                                                                                                            Be Your Best Self </a:t>
            </a:r>
            <a:endParaRPr b="1" i="0" sz="1400" u="none" cap="none" strike="noStrike">
              <a:solidFill>
                <a:schemeClr val="lt1"/>
              </a:solidFill>
              <a:latin typeface="Calibri"/>
              <a:ea typeface="Calibri"/>
              <a:cs typeface="Calibri"/>
              <a:sym typeface="Calibri"/>
            </a:endParaRPr>
          </a:p>
        </p:txBody>
      </p:sp>
      <p:pic>
        <p:nvPicPr>
          <p:cNvPr id="513" name="Google Shape;513;p82"/>
          <p:cNvPicPr preferRelativeResize="0"/>
          <p:nvPr/>
        </p:nvPicPr>
        <p:blipFill>
          <a:blip r:embed="rId4">
            <a:alphaModFix/>
          </a:blip>
          <a:stretch>
            <a:fillRect/>
          </a:stretch>
        </p:blipFill>
        <p:spPr>
          <a:xfrm>
            <a:off x="8535625" y="62075"/>
            <a:ext cx="451400" cy="762300"/>
          </a:xfrm>
          <a:prstGeom prst="rect">
            <a:avLst/>
          </a:prstGeom>
          <a:noFill/>
          <a:ln>
            <a:noFill/>
          </a:ln>
        </p:spPr>
      </p:pic>
      <p:pic>
        <p:nvPicPr>
          <p:cNvPr id="514" name="Google Shape;514;p82"/>
          <p:cNvPicPr preferRelativeResize="0"/>
          <p:nvPr/>
        </p:nvPicPr>
        <p:blipFill rotWithShape="1">
          <a:blip r:embed="rId5">
            <a:alphaModFix/>
          </a:blip>
          <a:srcRect b="4673" l="0" r="1409" t="12764"/>
          <a:stretch/>
        </p:blipFill>
        <p:spPr>
          <a:xfrm>
            <a:off x="162650" y="2477388"/>
            <a:ext cx="4089452" cy="1926250"/>
          </a:xfrm>
          <a:prstGeom prst="rect">
            <a:avLst/>
          </a:prstGeom>
          <a:noFill/>
          <a:ln>
            <a:noFill/>
          </a:ln>
        </p:spPr>
      </p:pic>
      <p:pic>
        <p:nvPicPr>
          <p:cNvPr id="515" name="Google Shape;515;p82"/>
          <p:cNvPicPr preferRelativeResize="0"/>
          <p:nvPr/>
        </p:nvPicPr>
        <p:blipFill rotWithShape="1">
          <a:blip r:embed="rId6">
            <a:alphaModFix/>
          </a:blip>
          <a:srcRect b="4673" l="0" r="1409" t="12764"/>
          <a:stretch/>
        </p:blipFill>
        <p:spPr>
          <a:xfrm>
            <a:off x="4742625" y="2571750"/>
            <a:ext cx="4089452" cy="1926225"/>
          </a:xfrm>
          <a:prstGeom prst="rect">
            <a:avLst/>
          </a:prstGeom>
          <a:noFill/>
          <a:ln>
            <a:noFill/>
          </a:ln>
        </p:spPr>
      </p:pic>
      <p:sp>
        <p:nvSpPr>
          <p:cNvPr id="516" name="Google Shape;516;p82"/>
          <p:cNvSpPr/>
          <p:nvPr/>
        </p:nvSpPr>
        <p:spPr>
          <a:xfrm rot="7829504">
            <a:off x="1578090" y="1875072"/>
            <a:ext cx="1003945" cy="461542"/>
          </a:xfrm>
          <a:prstGeom prst="strip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7" name="Google Shape;517;p82"/>
          <p:cNvSpPr/>
          <p:nvPr/>
        </p:nvSpPr>
        <p:spPr>
          <a:xfrm rot="3150206">
            <a:off x="6692114" y="1874982"/>
            <a:ext cx="1003920" cy="461546"/>
          </a:xfrm>
          <a:prstGeom prst="strip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8" name="Google Shape;518;p82"/>
          <p:cNvSpPr/>
          <p:nvPr/>
        </p:nvSpPr>
        <p:spPr>
          <a:xfrm>
            <a:off x="4334075" y="294575"/>
            <a:ext cx="336900" cy="258600"/>
          </a:xfrm>
          <a:prstGeom prst="ellipse">
            <a:avLst/>
          </a:prstGeom>
          <a:noFill/>
          <a:ln cap="flat" cmpd="sng" w="28575">
            <a:solidFill>
              <a:srgbClr val="F74D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9" name="Google Shape;519;p82"/>
          <p:cNvSpPr/>
          <p:nvPr/>
        </p:nvSpPr>
        <p:spPr>
          <a:xfrm>
            <a:off x="3021300" y="1105250"/>
            <a:ext cx="2409000" cy="856500"/>
          </a:xfrm>
          <a:prstGeom prst="ellipse">
            <a:avLst/>
          </a:prstGeom>
          <a:noFill/>
          <a:ln cap="flat" cmpd="sng" w="28575">
            <a:solidFill>
              <a:srgbClr val="F74D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0" name="Google Shape;520;p82"/>
          <p:cNvSpPr/>
          <p:nvPr/>
        </p:nvSpPr>
        <p:spPr>
          <a:xfrm rot="-8747706">
            <a:off x="3993238" y="3984528"/>
            <a:ext cx="1157512" cy="856464"/>
          </a:xfrm>
          <a:prstGeom prst="bentArrow">
            <a:avLst>
              <a:gd fmla="val 25000" name="adj1"/>
              <a:gd fmla="val 25000" name="adj2"/>
              <a:gd fmla="val 25000" name="adj3"/>
              <a:gd fmla="val 80724" name="adj4"/>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1" name="Google Shape;521;p82"/>
          <p:cNvSpPr txBox="1"/>
          <p:nvPr/>
        </p:nvSpPr>
        <p:spPr>
          <a:xfrm>
            <a:off x="7233675" y="1014350"/>
            <a:ext cx="1598400" cy="85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300">
                <a:solidFill>
                  <a:schemeClr val="dk2"/>
                </a:solidFill>
                <a:latin typeface="Calibri"/>
                <a:ea typeface="Calibri"/>
                <a:cs typeface="Calibri"/>
                <a:sym typeface="Calibri"/>
              </a:rPr>
              <a:t>Click on the </a:t>
            </a:r>
            <a:r>
              <a:rPr b="1" lang="en-GB" sz="1300">
                <a:solidFill>
                  <a:schemeClr val="dk2"/>
                </a:solidFill>
                <a:latin typeface="Calibri"/>
                <a:ea typeface="Calibri"/>
                <a:cs typeface="Calibri"/>
                <a:sym typeface="Calibri"/>
              </a:rPr>
              <a:t>Parents</a:t>
            </a:r>
            <a:r>
              <a:rPr lang="en-GB" sz="1300">
                <a:solidFill>
                  <a:schemeClr val="dk2"/>
                </a:solidFill>
                <a:latin typeface="Calibri"/>
                <a:ea typeface="Calibri"/>
                <a:cs typeface="Calibri"/>
                <a:sym typeface="Calibri"/>
              </a:rPr>
              <a:t> link and select </a:t>
            </a:r>
            <a:r>
              <a:rPr b="1" lang="en-GB" sz="1300">
                <a:solidFill>
                  <a:schemeClr val="dk2"/>
                </a:solidFill>
                <a:latin typeface="Calibri"/>
                <a:ea typeface="Calibri"/>
                <a:cs typeface="Calibri"/>
                <a:sym typeface="Calibri"/>
              </a:rPr>
              <a:t>Year group information</a:t>
            </a:r>
            <a:endParaRPr b="1" sz="1300">
              <a:solidFill>
                <a:schemeClr val="dk2"/>
              </a:solidFill>
              <a:latin typeface="Calibri"/>
              <a:ea typeface="Calibri"/>
              <a:cs typeface="Calibri"/>
              <a:sym typeface="Calibri"/>
            </a:endParaRPr>
          </a:p>
        </p:txBody>
      </p:sp>
      <p:sp>
        <p:nvSpPr>
          <p:cNvPr id="522" name="Google Shape;522;p82"/>
          <p:cNvSpPr txBox="1"/>
          <p:nvPr/>
        </p:nvSpPr>
        <p:spPr>
          <a:xfrm>
            <a:off x="375675" y="1014350"/>
            <a:ext cx="1598400" cy="85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300">
                <a:solidFill>
                  <a:schemeClr val="dk2"/>
                </a:solidFill>
                <a:latin typeface="Calibri"/>
                <a:ea typeface="Calibri"/>
                <a:cs typeface="Calibri"/>
                <a:sym typeface="Calibri"/>
              </a:rPr>
              <a:t>Click on the </a:t>
            </a:r>
            <a:r>
              <a:rPr b="1" lang="en-GB" sz="1300">
                <a:solidFill>
                  <a:schemeClr val="dk2"/>
                </a:solidFill>
                <a:latin typeface="Calibri"/>
                <a:ea typeface="Calibri"/>
                <a:cs typeface="Calibri"/>
                <a:sym typeface="Calibri"/>
              </a:rPr>
              <a:t>One Stop Shop</a:t>
            </a:r>
            <a:r>
              <a:rPr lang="en-GB" sz="1300">
                <a:solidFill>
                  <a:schemeClr val="dk2"/>
                </a:solidFill>
                <a:latin typeface="Calibri"/>
                <a:ea typeface="Calibri"/>
                <a:cs typeface="Calibri"/>
                <a:sym typeface="Calibri"/>
              </a:rPr>
              <a:t> banner on the home page or on the </a:t>
            </a:r>
            <a:r>
              <a:rPr b="1" lang="en-GB" sz="1300">
                <a:solidFill>
                  <a:schemeClr val="dk2"/>
                </a:solidFill>
                <a:latin typeface="Calibri"/>
                <a:ea typeface="Calibri"/>
                <a:cs typeface="Calibri"/>
                <a:sym typeface="Calibri"/>
              </a:rPr>
              <a:t>Year group information </a:t>
            </a:r>
            <a:r>
              <a:rPr lang="en-GB" sz="1300">
                <a:solidFill>
                  <a:schemeClr val="dk2"/>
                </a:solidFill>
                <a:latin typeface="Calibri"/>
                <a:ea typeface="Calibri"/>
                <a:cs typeface="Calibri"/>
                <a:sym typeface="Calibri"/>
              </a:rPr>
              <a:t>page</a:t>
            </a:r>
            <a:endParaRPr sz="1300">
              <a:solidFill>
                <a:schemeClr val="dk2"/>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83"/>
          <p:cNvPicPr preferRelativeResize="0"/>
          <p:nvPr/>
        </p:nvPicPr>
        <p:blipFill rotWithShape="1">
          <a:blip r:embed="rId3">
            <a:alphaModFix/>
          </a:blip>
          <a:srcRect b="21338" l="5851" r="55806" t="33992"/>
          <a:stretch/>
        </p:blipFill>
        <p:spPr>
          <a:xfrm>
            <a:off x="0" y="-8025"/>
            <a:ext cx="9144000" cy="5143500"/>
          </a:xfrm>
          <a:prstGeom prst="rect">
            <a:avLst/>
          </a:prstGeom>
          <a:noFill/>
          <a:ln>
            <a:noFill/>
          </a:ln>
        </p:spPr>
      </p:pic>
      <p:sp>
        <p:nvSpPr>
          <p:cNvPr id="528" name="Google Shape;528;p83"/>
          <p:cNvSpPr txBox="1"/>
          <p:nvPr/>
        </p:nvSpPr>
        <p:spPr>
          <a:xfrm>
            <a:off x="135850" y="124675"/>
            <a:ext cx="3954000" cy="8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29" name="Google Shape;529;p83"/>
          <p:cNvPicPr preferRelativeResize="0"/>
          <p:nvPr/>
        </p:nvPicPr>
        <p:blipFill rotWithShape="1">
          <a:blip r:embed="rId4">
            <a:alphaModFix amt="96000"/>
          </a:blip>
          <a:srcRect b="30234" l="25658" r="45733" t="3360"/>
          <a:stretch/>
        </p:blipFill>
        <p:spPr>
          <a:xfrm rot="129893">
            <a:off x="3688679" y="394872"/>
            <a:ext cx="5174065" cy="4493555"/>
          </a:xfrm>
          <a:prstGeom prst="rect">
            <a:avLst/>
          </a:prstGeom>
          <a:noFill/>
          <a:ln>
            <a:noFill/>
          </a:ln>
          <a:effectLst>
            <a:outerShdw blurRad="128588" rotWithShape="0" algn="bl" dir="2940000" dist="133350">
              <a:srgbClr val="000000">
                <a:alpha val="50000"/>
              </a:srgbClr>
            </a:outerShdw>
          </a:effectLst>
        </p:spPr>
      </p:pic>
      <p:sp>
        <p:nvSpPr>
          <p:cNvPr id="530" name="Google Shape;530;p83"/>
          <p:cNvSpPr txBox="1"/>
          <p:nvPr/>
        </p:nvSpPr>
        <p:spPr>
          <a:xfrm rot="145956">
            <a:off x="3728636" y="436919"/>
            <a:ext cx="5138531" cy="3909611"/>
          </a:xfrm>
          <a:prstGeom prst="rect">
            <a:avLst/>
          </a:prstGeom>
          <a:solidFill>
            <a:srgbClr val="FFFFFF">
              <a:alpha val="6034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t/>
            </a:r>
            <a:endParaRPr sz="1800">
              <a:latin typeface="Caveat"/>
              <a:ea typeface="Caveat"/>
              <a:cs typeface="Caveat"/>
              <a:sym typeface="Caveat"/>
            </a:endParaRPr>
          </a:p>
        </p:txBody>
      </p:sp>
      <p:sp>
        <p:nvSpPr>
          <p:cNvPr id="531" name="Google Shape;531;p83"/>
          <p:cNvSpPr/>
          <p:nvPr/>
        </p:nvSpPr>
        <p:spPr>
          <a:xfrm rot="167024">
            <a:off x="375940" y="993628"/>
            <a:ext cx="3032979" cy="3449593"/>
          </a:xfrm>
          <a:prstGeom prst="rect">
            <a:avLst/>
          </a:prstGeom>
          <a:solidFill>
            <a:srgbClr val="434343"/>
          </a:solidFill>
          <a:ln>
            <a:noFill/>
          </a:ln>
          <a:effectLst>
            <a:outerShdw blurRad="128588" rotWithShape="0" algn="bl" dir="2940000" dist="1333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83"/>
          <p:cNvSpPr txBox="1"/>
          <p:nvPr/>
        </p:nvSpPr>
        <p:spPr>
          <a:xfrm rot="199323">
            <a:off x="591302" y="1111223"/>
            <a:ext cx="2976802" cy="36360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Rock Salt"/>
                <a:ea typeface="Rock Salt"/>
                <a:cs typeface="Rock Salt"/>
                <a:sym typeface="Rock Salt"/>
              </a:rPr>
              <a:t>Key messages.</a:t>
            </a:r>
            <a:endParaRPr b="1">
              <a:solidFill>
                <a:srgbClr val="EFEFEF"/>
              </a:solidFill>
              <a:latin typeface="Rock Salt"/>
              <a:ea typeface="Rock Salt"/>
              <a:cs typeface="Rock Salt"/>
              <a:sym typeface="Rock Salt"/>
            </a:endParaRPr>
          </a:p>
        </p:txBody>
      </p:sp>
      <p:sp>
        <p:nvSpPr>
          <p:cNvPr id="533" name="Google Shape;533;p83"/>
          <p:cNvSpPr txBox="1"/>
          <p:nvPr/>
        </p:nvSpPr>
        <p:spPr>
          <a:xfrm rot="133753">
            <a:off x="529397" y="1500842"/>
            <a:ext cx="2730266" cy="2770668"/>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p:txBody>
      </p:sp>
      <p:grpSp>
        <p:nvGrpSpPr>
          <p:cNvPr id="534" name="Google Shape;534;p83"/>
          <p:cNvGrpSpPr/>
          <p:nvPr/>
        </p:nvGrpSpPr>
        <p:grpSpPr>
          <a:xfrm>
            <a:off x="336576" y="25815"/>
            <a:ext cx="2899200" cy="1019100"/>
            <a:chOff x="336576" y="25815"/>
            <a:chExt cx="2899200" cy="1019100"/>
          </a:xfrm>
        </p:grpSpPr>
        <p:sp>
          <p:nvSpPr>
            <p:cNvPr id="535" name="Google Shape;535;p83"/>
            <p:cNvSpPr/>
            <p:nvPr/>
          </p:nvSpPr>
          <p:spPr>
            <a:xfrm rot="-533982">
              <a:off x="364763" y="242194"/>
              <a:ext cx="2842826" cy="586342"/>
            </a:xfrm>
            <a:prstGeom prst="rect">
              <a:avLst/>
            </a:prstGeom>
            <a:solidFill>
              <a:srgbClr val="FFFFFF"/>
            </a:solidFill>
            <a:ln>
              <a:noFill/>
            </a:ln>
            <a:effectLst>
              <a:outerShdw blurRad="114300" rotWithShape="0" algn="bl" dir="4920000" dist="114300">
                <a:srgbClr val="000000">
                  <a:alpha val="5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GB" sz="1800">
                  <a:latin typeface="Lobster"/>
                  <a:ea typeface="Lobster"/>
                  <a:cs typeface="Lobster"/>
                  <a:sym typeface="Lobster"/>
                </a:rPr>
                <a:t>Year 11 Team</a:t>
              </a:r>
              <a:endParaRPr sz="1800">
                <a:latin typeface="Lobster"/>
                <a:ea typeface="Lobster"/>
                <a:cs typeface="Lobster"/>
                <a:sym typeface="Lobster"/>
              </a:endParaRPr>
            </a:p>
            <a:p>
              <a:pPr indent="0" lvl="0" marL="0" rtl="0" algn="l">
                <a:spcBef>
                  <a:spcPts val="0"/>
                </a:spcBef>
                <a:spcAft>
                  <a:spcPts val="0"/>
                </a:spcAft>
                <a:buNone/>
              </a:pPr>
              <a:r>
                <a:rPr lang="en-GB" sz="1800">
                  <a:latin typeface="Lobster"/>
                  <a:ea typeface="Lobster"/>
                  <a:cs typeface="Lobster"/>
                  <a:sym typeface="Lobster"/>
                </a:rPr>
                <a:t>Messages continued….</a:t>
              </a:r>
              <a:endParaRPr sz="1800">
                <a:latin typeface="Lobster"/>
                <a:ea typeface="Lobster"/>
                <a:cs typeface="Lobster"/>
                <a:sym typeface="Lobster"/>
              </a:endParaRPr>
            </a:p>
          </p:txBody>
        </p:sp>
        <p:pic>
          <p:nvPicPr>
            <p:cNvPr id="536" name="Google Shape;536;p83"/>
            <p:cNvPicPr preferRelativeResize="0"/>
            <p:nvPr/>
          </p:nvPicPr>
          <p:blipFill rotWithShape="1">
            <a:blip r:embed="rId5">
              <a:alphaModFix/>
            </a:blip>
            <a:srcRect b="0" l="0" r="59921" t="0"/>
            <a:stretch/>
          </p:blipFill>
          <p:spPr>
            <a:xfrm rot="-534015">
              <a:off x="2748193" y="137398"/>
              <a:ext cx="407178" cy="493877"/>
            </a:xfrm>
            <a:prstGeom prst="rect">
              <a:avLst/>
            </a:prstGeom>
            <a:noFill/>
            <a:ln>
              <a:noFill/>
            </a:ln>
          </p:spPr>
        </p:pic>
      </p:grpSp>
      <p:pic>
        <p:nvPicPr>
          <p:cNvPr id="537" name="Google Shape;537;p83"/>
          <p:cNvPicPr preferRelativeResize="0"/>
          <p:nvPr/>
        </p:nvPicPr>
        <p:blipFill>
          <a:blip r:embed="rId6">
            <a:alphaModFix/>
          </a:blip>
          <a:stretch>
            <a:fillRect/>
          </a:stretch>
        </p:blipFill>
        <p:spPr>
          <a:xfrm>
            <a:off x="1564848" y="246549"/>
            <a:ext cx="284650" cy="216825"/>
          </a:xfrm>
          <a:prstGeom prst="rect">
            <a:avLst/>
          </a:prstGeom>
          <a:noFill/>
          <a:ln>
            <a:noFill/>
          </a:ln>
        </p:spPr>
      </p:pic>
      <p:pic>
        <p:nvPicPr>
          <p:cNvPr id="538" name="Google Shape;538;p83"/>
          <p:cNvPicPr preferRelativeResize="0"/>
          <p:nvPr/>
        </p:nvPicPr>
        <p:blipFill>
          <a:blip r:embed="rId6">
            <a:alphaModFix/>
          </a:blip>
          <a:stretch>
            <a:fillRect/>
          </a:stretch>
        </p:blipFill>
        <p:spPr>
          <a:xfrm>
            <a:off x="3708752" y="322588"/>
            <a:ext cx="558700" cy="425576"/>
          </a:xfrm>
          <a:prstGeom prst="rect">
            <a:avLst/>
          </a:prstGeom>
          <a:noFill/>
          <a:ln>
            <a:noFill/>
          </a:ln>
        </p:spPr>
      </p:pic>
      <p:sp>
        <p:nvSpPr>
          <p:cNvPr id="539" name="Google Shape;539;p83"/>
          <p:cNvSpPr txBox="1"/>
          <p:nvPr/>
        </p:nvSpPr>
        <p:spPr>
          <a:xfrm>
            <a:off x="672100" y="1344925"/>
            <a:ext cx="8339400" cy="29787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chemeClr val="dk1"/>
              </a:buClr>
              <a:buSzPts val="2500"/>
              <a:buChar char="●"/>
            </a:pPr>
            <a:r>
              <a:rPr b="1" lang="en-GB" sz="2500">
                <a:solidFill>
                  <a:schemeClr val="dk1"/>
                </a:solidFill>
                <a:highlight>
                  <a:schemeClr val="lt2"/>
                </a:highlight>
              </a:rPr>
              <a:t>Arrange a space at home that you can call your own for your studies.</a:t>
            </a:r>
            <a:endParaRPr b="1" sz="2500">
              <a:solidFill>
                <a:schemeClr val="dk1"/>
              </a:solidFill>
              <a:highlight>
                <a:schemeClr val="lt2"/>
              </a:highlight>
            </a:endParaRPr>
          </a:p>
          <a:p>
            <a:pPr indent="0" lvl="0" marL="457200" rtl="0" algn="l">
              <a:spcBef>
                <a:spcPts val="0"/>
              </a:spcBef>
              <a:spcAft>
                <a:spcPts val="0"/>
              </a:spcAft>
              <a:buNone/>
            </a:pPr>
            <a:r>
              <a:t/>
            </a:r>
            <a:endParaRPr b="1" sz="1600">
              <a:solidFill>
                <a:schemeClr val="dk1"/>
              </a:solidFill>
              <a:highlight>
                <a:schemeClr val="lt2"/>
              </a:highlight>
            </a:endParaRPr>
          </a:p>
          <a:p>
            <a:pPr indent="-387350" lvl="0" marL="457200" rtl="0" algn="l">
              <a:spcBef>
                <a:spcPts val="0"/>
              </a:spcBef>
              <a:spcAft>
                <a:spcPts val="0"/>
              </a:spcAft>
              <a:buClr>
                <a:schemeClr val="dk1"/>
              </a:buClr>
              <a:buSzPts val="2500"/>
              <a:buChar char="●"/>
            </a:pPr>
            <a:r>
              <a:rPr b="1" lang="en-GB" sz="2500">
                <a:solidFill>
                  <a:schemeClr val="dk1"/>
                </a:solidFill>
                <a:highlight>
                  <a:schemeClr val="lt2"/>
                </a:highlight>
              </a:rPr>
              <a:t>Collect some materials to help you organise your work - folders, wallets, binders etc.</a:t>
            </a:r>
            <a:endParaRPr b="1" sz="2500">
              <a:solidFill>
                <a:schemeClr val="dk1"/>
              </a:solidFill>
              <a:highlight>
                <a:schemeClr val="lt2"/>
              </a:highlight>
            </a:endParaRPr>
          </a:p>
          <a:p>
            <a:pPr indent="0" lvl="0" marL="457200" rtl="0" algn="l">
              <a:spcBef>
                <a:spcPts val="0"/>
              </a:spcBef>
              <a:spcAft>
                <a:spcPts val="0"/>
              </a:spcAft>
              <a:buNone/>
            </a:pPr>
            <a:r>
              <a:t/>
            </a:r>
            <a:endParaRPr b="1" sz="1600">
              <a:solidFill>
                <a:schemeClr val="dk1"/>
              </a:solidFill>
              <a:highlight>
                <a:schemeClr val="lt2"/>
              </a:highlight>
            </a:endParaRPr>
          </a:p>
          <a:p>
            <a:pPr indent="-387350" lvl="0" marL="457200" rtl="0" algn="l">
              <a:spcBef>
                <a:spcPts val="0"/>
              </a:spcBef>
              <a:spcAft>
                <a:spcPts val="0"/>
              </a:spcAft>
              <a:buClr>
                <a:schemeClr val="dk1"/>
              </a:buClr>
              <a:buSzPts val="2500"/>
              <a:buChar char="●"/>
            </a:pPr>
            <a:r>
              <a:rPr b="1" lang="en-GB" sz="2500">
                <a:solidFill>
                  <a:schemeClr val="dk1"/>
                </a:solidFill>
                <a:highlight>
                  <a:schemeClr val="lt2"/>
                </a:highlight>
              </a:rPr>
              <a:t>Sort your personal calendar - arrange your subjects so you know on which days you’ll complete your work i.e. Monday = Maths and Graphics, Tuesday = French, etc</a:t>
            </a:r>
            <a:endParaRPr b="1" sz="2500">
              <a:solidFill>
                <a:schemeClr val="dk1"/>
              </a:solidFill>
              <a:highlight>
                <a:schemeClr val="lt2"/>
              </a:highlight>
            </a:endParaRPr>
          </a:p>
        </p:txBody>
      </p:sp>
      <p:sp>
        <p:nvSpPr>
          <p:cNvPr id="540" name="Google Shape;540;p83"/>
          <p:cNvSpPr txBox="1"/>
          <p:nvPr/>
        </p:nvSpPr>
        <p:spPr>
          <a:xfrm>
            <a:off x="3963925" y="630925"/>
            <a:ext cx="48273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100"/>
              <a:t>The 3 Step Challenge (1)</a:t>
            </a:r>
            <a:endParaRPr b="1" sz="3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84"/>
          <p:cNvPicPr preferRelativeResize="0"/>
          <p:nvPr/>
        </p:nvPicPr>
        <p:blipFill rotWithShape="1">
          <a:blip r:embed="rId3">
            <a:alphaModFix/>
          </a:blip>
          <a:srcRect b="21338" l="5851" r="55806" t="33992"/>
          <a:stretch/>
        </p:blipFill>
        <p:spPr>
          <a:xfrm>
            <a:off x="0" y="-8025"/>
            <a:ext cx="9144000" cy="5143500"/>
          </a:xfrm>
          <a:prstGeom prst="rect">
            <a:avLst/>
          </a:prstGeom>
          <a:noFill/>
          <a:ln>
            <a:noFill/>
          </a:ln>
        </p:spPr>
      </p:pic>
      <p:sp>
        <p:nvSpPr>
          <p:cNvPr id="546" name="Google Shape;546;p84"/>
          <p:cNvSpPr txBox="1"/>
          <p:nvPr/>
        </p:nvSpPr>
        <p:spPr>
          <a:xfrm>
            <a:off x="135850" y="124675"/>
            <a:ext cx="3954000" cy="8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47" name="Google Shape;547;p84"/>
          <p:cNvPicPr preferRelativeResize="0"/>
          <p:nvPr/>
        </p:nvPicPr>
        <p:blipFill rotWithShape="1">
          <a:blip r:embed="rId4">
            <a:alphaModFix amt="96000"/>
          </a:blip>
          <a:srcRect b="30234" l="25658" r="45733" t="3360"/>
          <a:stretch/>
        </p:blipFill>
        <p:spPr>
          <a:xfrm rot="129893">
            <a:off x="3688679" y="394872"/>
            <a:ext cx="5174065" cy="4493555"/>
          </a:xfrm>
          <a:prstGeom prst="rect">
            <a:avLst/>
          </a:prstGeom>
          <a:noFill/>
          <a:ln>
            <a:noFill/>
          </a:ln>
          <a:effectLst>
            <a:outerShdw blurRad="128588" rotWithShape="0" algn="bl" dir="2940000" dist="133350">
              <a:srgbClr val="000000">
                <a:alpha val="50000"/>
              </a:srgbClr>
            </a:outerShdw>
          </a:effectLst>
        </p:spPr>
      </p:pic>
      <p:sp>
        <p:nvSpPr>
          <p:cNvPr id="548" name="Google Shape;548;p84"/>
          <p:cNvSpPr txBox="1"/>
          <p:nvPr/>
        </p:nvSpPr>
        <p:spPr>
          <a:xfrm rot="145956">
            <a:off x="3728636" y="436919"/>
            <a:ext cx="5138531" cy="3909611"/>
          </a:xfrm>
          <a:prstGeom prst="rect">
            <a:avLst/>
          </a:prstGeom>
          <a:solidFill>
            <a:srgbClr val="FFFFFF">
              <a:alpha val="6034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t/>
            </a:r>
            <a:endParaRPr sz="1800">
              <a:latin typeface="Caveat"/>
              <a:ea typeface="Caveat"/>
              <a:cs typeface="Caveat"/>
              <a:sym typeface="Caveat"/>
            </a:endParaRPr>
          </a:p>
        </p:txBody>
      </p:sp>
      <p:sp>
        <p:nvSpPr>
          <p:cNvPr id="549" name="Google Shape;549;p84"/>
          <p:cNvSpPr/>
          <p:nvPr/>
        </p:nvSpPr>
        <p:spPr>
          <a:xfrm rot="167024">
            <a:off x="375940" y="993628"/>
            <a:ext cx="3032979" cy="3449593"/>
          </a:xfrm>
          <a:prstGeom prst="rect">
            <a:avLst/>
          </a:prstGeom>
          <a:solidFill>
            <a:srgbClr val="434343"/>
          </a:solidFill>
          <a:ln>
            <a:noFill/>
          </a:ln>
          <a:effectLst>
            <a:outerShdw blurRad="128588" rotWithShape="0" algn="bl" dir="2940000" dist="1333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84"/>
          <p:cNvSpPr txBox="1"/>
          <p:nvPr/>
        </p:nvSpPr>
        <p:spPr>
          <a:xfrm rot="199323">
            <a:off x="591302" y="1111223"/>
            <a:ext cx="2976802" cy="36360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Rock Salt"/>
                <a:ea typeface="Rock Salt"/>
                <a:cs typeface="Rock Salt"/>
                <a:sym typeface="Rock Salt"/>
              </a:rPr>
              <a:t>Key messages</a:t>
            </a:r>
            <a:endParaRPr b="1">
              <a:solidFill>
                <a:srgbClr val="EFEFEF"/>
              </a:solidFill>
              <a:latin typeface="Rock Salt"/>
              <a:ea typeface="Rock Salt"/>
              <a:cs typeface="Rock Salt"/>
              <a:sym typeface="Rock Salt"/>
            </a:endParaRPr>
          </a:p>
        </p:txBody>
      </p:sp>
      <p:sp>
        <p:nvSpPr>
          <p:cNvPr id="551" name="Google Shape;551;p84"/>
          <p:cNvSpPr txBox="1"/>
          <p:nvPr/>
        </p:nvSpPr>
        <p:spPr>
          <a:xfrm rot="133753">
            <a:off x="529397" y="1500842"/>
            <a:ext cx="2730266" cy="2770668"/>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p:txBody>
      </p:sp>
      <p:grpSp>
        <p:nvGrpSpPr>
          <p:cNvPr id="552" name="Google Shape;552;p84"/>
          <p:cNvGrpSpPr/>
          <p:nvPr/>
        </p:nvGrpSpPr>
        <p:grpSpPr>
          <a:xfrm>
            <a:off x="336576" y="25815"/>
            <a:ext cx="2899200" cy="1019100"/>
            <a:chOff x="336576" y="25815"/>
            <a:chExt cx="2899200" cy="1019100"/>
          </a:xfrm>
        </p:grpSpPr>
        <p:sp>
          <p:nvSpPr>
            <p:cNvPr id="553" name="Google Shape;553;p84"/>
            <p:cNvSpPr/>
            <p:nvPr/>
          </p:nvSpPr>
          <p:spPr>
            <a:xfrm rot="-533982">
              <a:off x="364763" y="242194"/>
              <a:ext cx="2842826" cy="586342"/>
            </a:xfrm>
            <a:prstGeom prst="rect">
              <a:avLst/>
            </a:prstGeom>
            <a:solidFill>
              <a:srgbClr val="FFFFFF"/>
            </a:solidFill>
            <a:ln>
              <a:noFill/>
            </a:ln>
            <a:effectLst>
              <a:outerShdw blurRad="114300" rotWithShape="0" algn="bl" dir="4920000" dist="114300">
                <a:srgbClr val="000000">
                  <a:alpha val="5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GB" sz="1800">
                  <a:latin typeface="Lobster"/>
                  <a:ea typeface="Lobster"/>
                  <a:cs typeface="Lobster"/>
                  <a:sym typeface="Lobster"/>
                </a:rPr>
                <a:t>Year 11 Team</a:t>
              </a:r>
              <a:endParaRPr sz="1800">
                <a:latin typeface="Lobster"/>
                <a:ea typeface="Lobster"/>
                <a:cs typeface="Lobster"/>
                <a:sym typeface="Lobster"/>
              </a:endParaRPr>
            </a:p>
            <a:p>
              <a:pPr indent="0" lvl="0" marL="0" rtl="0" algn="l">
                <a:spcBef>
                  <a:spcPts val="0"/>
                </a:spcBef>
                <a:spcAft>
                  <a:spcPts val="0"/>
                </a:spcAft>
                <a:buNone/>
              </a:pPr>
              <a:r>
                <a:rPr lang="en-GB" sz="1800">
                  <a:latin typeface="Lobster"/>
                  <a:ea typeface="Lobster"/>
                  <a:cs typeface="Lobster"/>
                  <a:sym typeface="Lobster"/>
                </a:rPr>
                <a:t>Messages continued….</a:t>
              </a:r>
              <a:endParaRPr sz="1800">
                <a:latin typeface="Lobster"/>
                <a:ea typeface="Lobster"/>
                <a:cs typeface="Lobster"/>
                <a:sym typeface="Lobster"/>
              </a:endParaRPr>
            </a:p>
          </p:txBody>
        </p:sp>
        <p:pic>
          <p:nvPicPr>
            <p:cNvPr id="554" name="Google Shape;554;p84"/>
            <p:cNvPicPr preferRelativeResize="0"/>
            <p:nvPr/>
          </p:nvPicPr>
          <p:blipFill rotWithShape="1">
            <a:blip r:embed="rId5">
              <a:alphaModFix/>
            </a:blip>
            <a:srcRect b="0" l="0" r="59921" t="0"/>
            <a:stretch/>
          </p:blipFill>
          <p:spPr>
            <a:xfrm rot="-534015">
              <a:off x="2748193" y="137398"/>
              <a:ext cx="407178" cy="493877"/>
            </a:xfrm>
            <a:prstGeom prst="rect">
              <a:avLst/>
            </a:prstGeom>
            <a:noFill/>
            <a:ln>
              <a:noFill/>
            </a:ln>
          </p:spPr>
        </p:pic>
      </p:grpSp>
      <p:pic>
        <p:nvPicPr>
          <p:cNvPr id="555" name="Google Shape;555;p84"/>
          <p:cNvPicPr preferRelativeResize="0"/>
          <p:nvPr/>
        </p:nvPicPr>
        <p:blipFill>
          <a:blip r:embed="rId6">
            <a:alphaModFix/>
          </a:blip>
          <a:stretch>
            <a:fillRect/>
          </a:stretch>
        </p:blipFill>
        <p:spPr>
          <a:xfrm>
            <a:off x="1564848" y="246549"/>
            <a:ext cx="284650" cy="216825"/>
          </a:xfrm>
          <a:prstGeom prst="rect">
            <a:avLst/>
          </a:prstGeom>
          <a:noFill/>
          <a:ln>
            <a:noFill/>
          </a:ln>
        </p:spPr>
      </p:pic>
      <p:pic>
        <p:nvPicPr>
          <p:cNvPr id="556" name="Google Shape;556;p84"/>
          <p:cNvPicPr preferRelativeResize="0"/>
          <p:nvPr/>
        </p:nvPicPr>
        <p:blipFill>
          <a:blip r:embed="rId6">
            <a:alphaModFix/>
          </a:blip>
          <a:stretch>
            <a:fillRect/>
          </a:stretch>
        </p:blipFill>
        <p:spPr>
          <a:xfrm>
            <a:off x="3708752" y="322588"/>
            <a:ext cx="558700" cy="425576"/>
          </a:xfrm>
          <a:prstGeom prst="rect">
            <a:avLst/>
          </a:prstGeom>
          <a:noFill/>
          <a:ln>
            <a:noFill/>
          </a:ln>
        </p:spPr>
      </p:pic>
      <p:sp>
        <p:nvSpPr>
          <p:cNvPr id="557" name="Google Shape;557;p84"/>
          <p:cNvSpPr txBox="1"/>
          <p:nvPr/>
        </p:nvSpPr>
        <p:spPr>
          <a:xfrm>
            <a:off x="672100" y="1344925"/>
            <a:ext cx="8339400" cy="29787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rgbClr val="F74D4D"/>
              </a:buClr>
              <a:buSzPts val="2500"/>
              <a:buChar char="●"/>
            </a:pPr>
            <a:r>
              <a:rPr b="1" lang="en-GB" sz="2500">
                <a:solidFill>
                  <a:srgbClr val="F74D4D"/>
                </a:solidFill>
                <a:highlight>
                  <a:schemeClr val="lt2"/>
                </a:highlight>
              </a:rPr>
              <a:t>Sort your personal calendar - arrange your subjects so you know on which days you’ll complete your work i.e. Monday = Maths and Graphics, Tuesday = French, etc</a:t>
            </a:r>
            <a:endParaRPr b="1" sz="2500">
              <a:solidFill>
                <a:srgbClr val="F74D4D"/>
              </a:solidFill>
              <a:highlight>
                <a:schemeClr val="lt2"/>
              </a:highlight>
            </a:endParaRPr>
          </a:p>
          <a:p>
            <a:pPr indent="0" lvl="0" marL="457200" rtl="0" algn="l">
              <a:spcBef>
                <a:spcPts val="0"/>
              </a:spcBef>
              <a:spcAft>
                <a:spcPts val="0"/>
              </a:spcAft>
              <a:buNone/>
            </a:pPr>
            <a:r>
              <a:t/>
            </a:r>
            <a:endParaRPr b="1" sz="1900">
              <a:solidFill>
                <a:srgbClr val="F74D4D"/>
              </a:solidFill>
              <a:highlight>
                <a:schemeClr val="lt2"/>
              </a:highlight>
            </a:endParaRPr>
          </a:p>
          <a:p>
            <a:pPr indent="-387350" lvl="0" marL="457200" rtl="0" algn="l">
              <a:spcBef>
                <a:spcPts val="0"/>
              </a:spcBef>
              <a:spcAft>
                <a:spcPts val="0"/>
              </a:spcAft>
              <a:buClr>
                <a:srgbClr val="F74D4D"/>
              </a:buClr>
              <a:buSzPts val="2500"/>
              <a:buChar char="●"/>
            </a:pPr>
            <a:r>
              <a:rPr b="1" lang="en-GB" sz="2500">
                <a:solidFill>
                  <a:srgbClr val="F74D4D"/>
                </a:solidFill>
                <a:highlight>
                  <a:schemeClr val="lt2"/>
                </a:highlight>
              </a:rPr>
              <a:t>Complete 1 hour every day Monday to Thursday</a:t>
            </a:r>
            <a:endParaRPr b="1" sz="1900">
              <a:solidFill>
                <a:srgbClr val="F74D4D"/>
              </a:solidFill>
              <a:highlight>
                <a:schemeClr val="lt2"/>
              </a:highlight>
            </a:endParaRPr>
          </a:p>
          <a:p>
            <a:pPr indent="0" lvl="0" marL="457200" rtl="0" algn="l">
              <a:spcBef>
                <a:spcPts val="0"/>
              </a:spcBef>
              <a:spcAft>
                <a:spcPts val="0"/>
              </a:spcAft>
              <a:buNone/>
            </a:pPr>
            <a:r>
              <a:rPr b="1" lang="en-GB" sz="1900">
                <a:solidFill>
                  <a:srgbClr val="F74D4D"/>
                </a:solidFill>
                <a:highlight>
                  <a:schemeClr val="lt2"/>
                </a:highlight>
              </a:rPr>
              <a:t> </a:t>
            </a:r>
            <a:endParaRPr b="1" sz="1900">
              <a:solidFill>
                <a:srgbClr val="F74D4D"/>
              </a:solidFill>
              <a:highlight>
                <a:schemeClr val="lt2"/>
              </a:highlight>
            </a:endParaRPr>
          </a:p>
          <a:p>
            <a:pPr indent="-387350" lvl="0" marL="457200" rtl="0" algn="l">
              <a:spcBef>
                <a:spcPts val="0"/>
              </a:spcBef>
              <a:spcAft>
                <a:spcPts val="0"/>
              </a:spcAft>
              <a:buClr>
                <a:srgbClr val="F74D4D"/>
              </a:buClr>
              <a:buSzPts val="2500"/>
              <a:buChar char="●"/>
            </a:pPr>
            <a:r>
              <a:rPr b="1" lang="en-GB" sz="2500">
                <a:solidFill>
                  <a:srgbClr val="F74D4D"/>
                </a:solidFill>
                <a:highlight>
                  <a:schemeClr val="lt2"/>
                </a:highlight>
              </a:rPr>
              <a:t>Plan ahead and start to consider building in extra sessions available in school- look at the TT of extra support </a:t>
            </a:r>
            <a:endParaRPr b="1" sz="2500">
              <a:solidFill>
                <a:srgbClr val="F74D4D"/>
              </a:solidFill>
              <a:highlight>
                <a:schemeClr val="lt2"/>
              </a:highlight>
            </a:endParaRPr>
          </a:p>
        </p:txBody>
      </p:sp>
      <p:sp>
        <p:nvSpPr>
          <p:cNvPr id="558" name="Google Shape;558;p84"/>
          <p:cNvSpPr txBox="1"/>
          <p:nvPr/>
        </p:nvSpPr>
        <p:spPr>
          <a:xfrm>
            <a:off x="3963925" y="630925"/>
            <a:ext cx="48273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100"/>
              <a:t>The 3 Step Challenge (2)</a:t>
            </a:r>
            <a:endParaRPr b="1" sz="3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562" name="Shape 562"/>
        <p:cNvGrpSpPr/>
        <p:nvPr/>
      </p:nvGrpSpPr>
      <p:grpSpPr>
        <a:xfrm>
          <a:off x="0" y="0"/>
          <a:ext cx="0" cy="0"/>
          <a:chOff x="0" y="0"/>
          <a:chExt cx="0" cy="0"/>
        </a:xfrm>
      </p:grpSpPr>
      <p:sp>
        <p:nvSpPr>
          <p:cNvPr id="563" name="Google Shape;563;p85"/>
          <p:cNvSpPr txBox="1"/>
          <p:nvPr/>
        </p:nvSpPr>
        <p:spPr>
          <a:xfrm>
            <a:off x="1388925" y="-32025"/>
            <a:ext cx="6342300" cy="43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u="sng"/>
              <a:t>Year 11 Revision Sessions - WEEK 1 (LUNCHTIME)</a:t>
            </a:r>
            <a:endParaRPr b="1" sz="1800" u="sng"/>
          </a:p>
        </p:txBody>
      </p:sp>
      <p:graphicFrame>
        <p:nvGraphicFramePr>
          <p:cNvPr id="564" name="Google Shape;564;p85"/>
          <p:cNvGraphicFramePr/>
          <p:nvPr/>
        </p:nvGraphicFramePr>
        <p:xfrm>
          <a:off x="66766" y="378896"/>
          <a:ext cx="3000000" cy="3000000"/>
        </p:xfrm>
        <a:graphic>
          <a:graphicData uri="http://schemas.openxmlformats.org/drawingml/2006/table">
            <a:tbl>
              <a:tblPr>
                <a:noFill/>
                <a:tableStyleId>{A97D27BE-D071-4560-9205-E3AF630827A2}</a:tableStyleId>
              </a:tblPr>
              <a:tblGrid>
                <a:gridCol w="805825"/>
                <a:gridCol w="1637725"/>
                <a:gridCol w="1589425"/>
                <a:gridCol w="1608825"/>
                <a:gridCol w="1675300"/>
                <a:gridCol w="1669500"/>
              </a:tblGrid>
              <a:tr h="330925">
                <a:tc>
                  <a:txBody>
                    <a:bodyPr/>
                    <a:lstStyle/>
                    <a:p>
                      <a:pPr indent="0" lvl="0" marL="0" rtl="0" algn="l">
                        <a:spcBef>
                          <a:spcPts val="0"/>
                        </a:spcBef>
                        <a:spcAft>
                          <a:spcPts val="0"/>
                        </a:spcAft>
                        <a:buNone/>
                      </a:pPr>
                      <a:r>
                        <a:t/>
                      </a:r>
                      <a:endParaRPr/>
                    </a:p>
                  </a:txBody>
                  <a:tcPr marT="91425" marB="91425" marR="91425" marL="91425">
                    <a:solidFill>
                      <a:schemeClr val="lt1"/>
                    </a:solidFill>
                  </a:tcPr>
                </a:tc>
                <a:tc>
                  <a:txBody>
                    <a:bodyPr/>
                    <a:lstStyle/>
                    <a:p>
                      <a:pPr indent="0" lvl="0" marL="0" rtl="0" algn="ctr">
                        <a:spcBef>
                          <a:spcPts val="0"/>
                        </a:spcBef>
                        <a:spcAft>
                          <a:spcPts val="0"/>
                        </a:spcAft>
                        <a:buNone/>
                      </a:pPr>
                      <a:r>
                        <a:rPr b="1" lang="en-GB"/>
                        <a:t>Monday</a:t>
                      </a:r>
                      <a:endParaRPr b="1"/>
                    </a:p>
                  </a:txBody>
                  <a:tcPr marT="91425" marB="91425" marR="91425" marL="91425">
                    <a:solidFill>
                      <a:srgbClr val="CCCCCC"/>
                    </a:solidFill>
                  </a:tcPr>
                </a:tc>
                <a:tc>
                  <a:txBody>
                    <a:bodyPr/>
                    <a:lstStyle/>
                    <a:p>
                      <a:pPr indent="0" lvl="0" marL="0" rtl="0" algn="ctr">
                        <a:spcBef>
                          <a:spcPts val="0"/>
                        </a:spcBef>
                        <a:spcAft>
                          <a:spcPts val="0"/>
                        </a:spcAft>
                        <a:buNone/>
                      </a:pPr>
                      <a:r>
                        <a:rPr b="1" lang="en-GB"/>
                        <a:t>Tuesday</a:t>
                      </a:r>
                      <a:endParaRPr b="1"/>
                    </a:p>
                  </a:txBody>
                  <a:tcPr marT="91425" marB="91425" marR="91425" marL="91425">
                    <a:solidFill>
                      <a:srgbClr val="CCCCCC"/>
                    </a:solidFill>
                  </a:tcPr>
                </a:tc>
                <a:tc>
                  <a:txBody>
                    <a:bodyPr/>
                    <a:lstStyle/>
                    <a:p>
                      <a:pPr indent="0" lvl="0" marL="0" rtl="0" algn="ctr">
                        <a:spcBef>
                          <a:spcPts val="0"/>
                        </a:spcBef>
                        <a:spcAft>
                          <a:spcPts val="0"/>
                        </a:spcAft>
                        <a:buNone/>
                      </a:pPr>
                      <a:r>
                        <a:rPr b="1" lang="en-GB"/>
                        <a:t>Wednesday</a:t>
                      </a:r>
                      <a:endParaRPr b="1"/>
                    </a:p>
                  </a:txBody>
                  <a:tcPr marT="91425" marB="91425" marR="91425" marL="91425">
                    <a:solidFill>
                      <a:srgbClr val="CCCCCC"/>
                    </a:solidFill>
                  </a:tcPr>
                </a:tc>
                <a:tc>
                  <a:txBody>
                    <a:bodyPr/>
                    <a:lstStyle/>
                    <a:p>
                      <a:pPr indent="0" lvl="0" marL="0" rtl="0" algn="ctr">
                        <a:spcBef>
                          <a:spcPts val="0"/>
                        </a:spcBef>
                        <a:spcAft>
                          <a:spcPts val="0"/>
                        </a:spcAft>
                        <a:buNone/>
                      </a:pPr>
                      <a:r>
                        <a:rPr b="1" lang="en-GB"/>
                        <a:t>Thursday</a:t>
                      </a:r>
                      <a:endParaRPr b="1"/>
                    </a:p>
                  </a:txBody>
                  <a:tcPr marT="91425" marB="91425" marR="91425" marL="91425">
                    <a:lnB cap="flat" cmpd="sng" w="9525">
                      <a:solidFill>
                        <a:srgbClr val="9E9E9E"/>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GB"/>
                        <a:t>Friday</a:t>
                      </a:r>
                      <a:endParaRPr b="1"/>
                    </a:p>
                  </a:txBody>
                  <a:tcPr marT="91425" marB="91425" marR="91425" marL="91425">
                    <a:solidFill>
                      <a:srgbClr val="CCCCCC"/>
                    </a:solidFill>
                  </a:tcPr>
                </a:tc>
              </a:tr>
              <a:tr h="3001800">
                <a:tc>
                  <a:txBody>
                    <a:bodyPr/>
                    <a:lstStyle/>
                    <a:p>
                      <a:pPr indent="0" lvl="0" marL="0" rtl="0" algn="ctr">
                        <a:spcBef>
                          <a:spcPts val="0"/>
                        </a:spcBef>
                        <a:spcAft>
                          <a:spcPts val="0"/>
                        </a:spcAft>
                        <a:buNone/>
                      </a:pPr>
                      <a:r>
                        <a:rPr b="1" lang="en-GB"/>
                        <a:t>Lunch time</a:t>
                      </a:r>
                      <a:endParaRPr b="1"/>
                    </a:p>
                  </a:txBody>
                  <a:tcPr marT="91425" marB="91425" marR="91425" marL="91425">
                    <a:solidFill>
                      <a:srgbClr val="CCCCCC"/>
                    </a:solidFill>
                  </a:tcPr>
                </a:tc>
                <a:tc>
                  <a:txBody>
                    <a:bodyPr/>
                    <a:lstStyle/>
                    <a:p>
                      <a:pPr indent="0" lvl="0" marL="0" rtl="0" algn="l">
                        <a:spcBef>
                          <a:spcPts val="0"/>
                        </a:spcBef>
                        <a:spcAft>
                          <a:spcPts val="0"/>
                        </a:spcAft>
                        <a:buNone/>
                      </a:pPr>
                      <a:r>
                        <a:rPr b="1" lang="en-GB" sz="1100"/>
                        <a:t>3D Design</a:t>
                      </a:r>
                      <a:endParaRPr b="1" sz="1100"/>
                    </a:p>
                    <a:p>
                      <a:pPr indent="0" lvl="0" marL="0" rtl="0" algn="l">
                        <a:spcBef>
                          <a:spcPts val="0"/>
                        </a:spcBef>
                        <a:spcAft>
                          <a:spcPts val="0"/>
                        </a:spcAft>
                        <a:buNone/>
                      </a:pPr>
                      <a:r>
                        <a:rPr lang="en-GB" sz="1100"/>
                        <a:t>KS4 dro</a:t>
                      </a:r>
                      <a:r>
                        <a:rPr lang="en-GB" sz="1100"/>
                        <a:t>p in P19</a:t>
                      </a:r>
                      <a:endParaRPr sz="1100"/>
                    </a:p>
                    <a:p>
                      <a:pPr indent="0" lvl="0" marL="0" rtl="0" algn="l">
                        <a:spcBef>
                          <a:spcPts val="0"/>
                        </a:spcBef>
                        <a:spcAft>
                          <a:spcPts val="0"/>
                        </a:spcAft>
                        <a:buNone/>
                      </a:pPr>
                      <a:r>
                        <a:t/>
                      </a:r>
                      <a:endParaRPr sz="1100"/>
                    </a:p>
                    <a:p>
                      <a:pPr indent="0" lvl="0" marL="0" rtl="0" algn="l">
                        <a:spcBef>
                          <a:spcPts val="0"/>
                        </a:spcBef>
                        <a:spcAft>
                          <a:spcPts val="0"/>
                        </a:spcAft>
                        <a:buClr>
                          <a:schemeClr val="dk1"/>
                        </a:buClr>
                        <a:buSzPts val="1100"/>
                        <a:buFont typeface="Arial"/>
                        <a:buNone/>
                      </a:pPr>
                      <a:r>
                        <a:rPr b="1" lang="en-GB" sz="1100">
                          <a:solidFill>
                            <a:schemeClr val="dk1"/>
                          </a:solidFill>
                        </a:rPr>
                        <a:t>German</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drop-in lunchtimes in L3</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RPE</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S12 (lead up to exams)</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Graphics WK1&amp;2 </a:t>
                      </a:r>
                      <a:r>
                        <a:rPr lang="en-GB" sz="1100">
                          <a:solidFill>
                            <a:schemeClr val="dk1"/>
                          </a:solidFill>
                        </a:rPr>
                        <a:t>12.35-1.05 P18</a:t>
                      </a:r>
                      <a:endParaRPr sz="1100">
                        <a:solidFill>
                          <a:schemeClr val="dk1"/>
                        </a:solidFill>
                      </a:endParaRPr>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rPr b="1" lang="en-GB" sz="1100">
                          <a:solidFill>
                            <a:schemeClr val="dk1"/>
                          </a:solidFill>
                        </a:rPr>
                        <a:t>3D Design</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drop in P19</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Art</a:t>
                      </a:r>
                      <a:r>
                        <a:rPr lang="en-GB"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lunchtime drop in</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Photography</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lunchtime drop in</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Graphics WK1&amp;2 </a:t>
                      </a:r>
                      <a:r>
                        <a:rPr lang="en-GB" sz="1100">
                          <a:solidFill>
                            <a:schemeClr val="dk1"/>
                          </a:solidFill>
                        </a:rPr>
                        <a:t>12.35-1.05 P18</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Drama </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Intervention/ Drop in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English</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Poetry revision (up until the mocks only)</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Computer Science </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P22</a:t>
                      </a:r>
                      <a:endParaRPr sz="1100">
                        <a:solidFill>
                          <a:schemeClr val="dk1"/>
                        </a:solidFill>
                      </a:endParaRPr>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rPr b="1" lang="en-GB" sz="1000">
                          <a:solidFill>
                            <a:schemeClr val="dk1"/>
                          </a:solidFill>
                        </a:rPr>
                        <a:t>History</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KS4 drop-in lunchtimes in L11</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3D Design</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KS4 drop in P19</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8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Geography</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Year 11 Drop-In</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M28</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Art</a:t>
                      </a:r>
                      <a:r>
                        <a:rPr lang="en-GB" sz="1000">
                          <a:solidFill>
                            <a:schemeClr val="dk1"/>
                          </a:solidFill>
                        </a:rPr>
                        <a:t> </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KS4 lunchtime drop in</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Photography</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KS4 lunchtime drop in</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b="1"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Drama </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Intervention/ Drop in </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Economics</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KS4 Lunchtime Intervention/Drop In</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S13  12.35-1.05</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Chemistry</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KS4 Lunchtime Intervention/Drop In</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P8  12.35-1.05</a:t>
                      </a:r>
                      <a:endParaRPr sz="1000">
                        <a:solidFill>
                          <a:schemeClr val="dk1"/>
                        </a:solidFill>
                      </a:endParaRPr>
                    </a:p>
                  </a:txBody>
                  <a:tcPr marT="91425" marB="91425"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rtl="0" algn="l">
                        <a:spcBef>
                          <a:spcPts val="0"/>
                        </a:spcBef>
                        <a:spcAft>
                          <a:spcPts val="0"/>
                        </a:spcAft>
                        <a:buClr>
                          <a:schemeClr val="dk1"/>
                        </a:buClr>
                        <a:buSzPts val="1100"/>
                        <a:buFont typeface="Arial"/>
                        <a:buNone/>
                      </a:pPr>
                      <a:r>
                        <a:rPr b="1" lang="en-GB" sz="1000">
                          <a:solidFill>
                            <a:schemeClr val="dk1"/>
                          </a:solidFill>
                        </a:rPr>
                        <a:t>GCSE PE </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KS4 drop-in L6</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b="1" sz="6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French</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KS4 drop-in lunchtimes in L7</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German</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KS4 drop-in lunchtimes in L3</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Art</a:t>
                      </a:r>
                      <a:r>
                        <a:rPr lang="en-GB" sz="1000">
                          <a:solidFill>
                            <a:schemeClr val="dk1"/>
                          </a:solidFill>
                        </a:rPr>
                        <a:t> </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KS4 lunchtime - </a:t>
                      </a:r>
                      <a:r>
                        <a:rPr lang="en-GB" sz="1000" u="sng">
                          <a:solidFill>
                            <a:schemeClr val="dk1"/>
                          </a:solidFill>
                        </a:rPr>
                        <a:t>appointments</a:t>
                      </a:r>
                      <a:r>
                        <a:rPr lang="en-GB" sz="1000">
                          <a:solidFill>
                            <a:schemeClr val="dk1"/>
                          </a:solidFill>
                        </a:rPr>
                        <a:t> only</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Photography</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KS4 lunchtime - </a:t>
                      </a:r>
                      <a:r>
                        <a:rPr lang="en-GB" sz="1000" u="sng">
                          <a:solidFill>
                            <a:schemeClr val="dk1"/>
                          </a:solidFill>
                        </a:rPr>
                        <a:t>appointments</a:t>
                      </a:r>
                      <a:r>
                        <a:rPr lang="en-GB" sz="1000">
                          <a:solidFill>
                            <a:schemeClr val="dk1"/>
                          </a:solidFill>
                        </a:rPr>
                        <a:t> only</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Graphics WK1&amp;2 </a:t>
                      </a:r>
                      <a:r>
                        <a:rPr lang="en-GB" sz="1000">
                          <a:solidFill>
                            <a:schemeClr val="dk1"/>
                          </a:solidFill>
                        </a:rPr>
                        <a:t>12.35-1.05 P18</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Food Prep &amp; Nutrition</a:t>
                      </a:r>
                      <a:r>
                        <a:rPr lang="en-GB" sz="1000">
                          <a:solidFill>
                            <a:schemeClr val="dk1"/>
                          </a:solidFill>
                        </a:rPr>
                        <a:t> </a:t>
                      </a:r>
                      <a:r>
                        <a:rPr b="1" lang="en-GB" sz="1000">
                          <a:solidFill>
                            <a:schemeClr val="dk1"/>
                          </a:solidFill>
                        </a:rPr>
                        <a:t>GCSE</a:t>
                      </a:r>
                      <a:r>
                        <a:rPr lang="en-GB" sz="1000">
                          <a:solidFill>
                            <a:schemeClr val="dk1"/>
                          </a:solidFill>
                        </a:rPr>
                        <a:t> P15 lunchtime</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Business Studies</a:t>
                      </a:r>
                      <a:r>
                        <a:rPr lang="en-GB" sz="1000">
                          <a:solidFill>
                            <a:schemeClr val="dk1"/>
                          </a:solidFill>
                        </a:rPr>
                        <a:t> KS4 Lunchtime Intervention /Drop In S13  12.35-1.05</a:t>
                      </a:r>
                      <a:endParaRPr sz="10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GB" sz="1100">
                          <a:solidFill>
                            <a:schemeClr val="dk1"/>
                          </a:solidFill>
                        </a:rPr>
                        <a:t>3D Design</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drop in P19</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Art</a:t>
                      </a:r>
                      <a:r>
                        <a:rPr lang="en-GB"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lunchtime - </a:t>
                      </a:r>
                      <a:r>
                        <a:rPr lang="en-GB" sz="1100" u="sng">
                          <a:solidFill>
                            <a:schemeClr val="dk1"/>
                          </a:solidFill>
                        </a:rPr>
                        <a:t>appointments</a:t>
                      </a:r>
                      <a:r>
                        <a:rPr lang="en-GB" sz="1100">
                          <a:solidFill>
                            <a:schemeClr val="dk1"/>
                          </a:solidFill>
                        </a:rPr>
                        <a:t> only</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Photography</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lunchtime - </a:t>
                      </a:r>
                      <a:r>
                        <a:rPr lang="en-GB" sz="1100" u="sng">
                          <a:solidFill>
                            <a:schemeClr val="dk1"/>
                          </a:solidFill>
                        </a:rPr>
                        <a:t>appointments</a:t>
                      </a:r>
                      <a:r>
                        <a:rPr lang="en-GB" sz="1100">
                          <a:solidFill>
                            <a:schemeClr val="dk1"/>
                          </a:solidFill>
                        </a:rPr>
                        <a:t> only</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Graphics WK1&amp;2 </a:t>
                      </a:r>
                      <a:r>
                        <a:rPr lang="en-GB" sz="1100">
                          <a:solidFill>
                            <a:schemeClr val="dk1"/>
                          </a:solidFill>
                        </a:rPr>
                        <a:t>12.35-1.05 P18</a:t>
                      </a:r>
                      <a:endParaRPr sz="1100">
                        <a:solidFill>
                          <a:schemeClr val="dk1"/>
                        </a:solidFill>
                      </a:endParaRPr>
                    </a:p>
                  </a:txBody>
                  <a:tcPr marT="91425" marB="91425" marR="91425" marL="91425">
                    <a:lnL cap="flat" cmpd="sng" w="9525">
                      <a:solidFill>
                        <a:srgbClr val="9E9E9E"/>
                      </a:solidFill>
                      <a:prstDash val="solid"/>
                      <a:round/>
                      <a:headEnd len="sm" w="sm" type="none"/>
                      <a:tailEnd len="sm" w="sm" type="none"/>
                    </a:lnL>
                    <a:solidFill>
                      <a:schemeClr val="lt1"/>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568" name="Shape 568"/>
        <p:cNvGrpSpPr/>
        <p:nvPr/>
      </p:nvGrpSpPr>
      <p:grpSpPr>
        <a:xfrm>
          <a:off x="0" y="0"/>
          <a:ext cx="0" cy="0"/>
          <a:chOff x="0" y="0"/>
          <a:chExt cx="0" cy="0"/>
        </a:xfrm>
      </p:grpSpPr>
      <p:graphicFrame>
        <p:nvGraphicFramePr>
          <p:cNvPr id="569" name="Google Shape;569;p86"/>
          <p:cNvGraphicFramePr/>
          <p:nvPr/>
        </p:nvGraphicFramePr>
        <p:xfrm>
          <a:off x="66766" y="378896"/>
          <a:ext cx="3000000" cy="3000000"/>
        </p:xfrm>
        <a:graphic>
          <a:graphicData uri="http://schemas.openxmlformats.org/drawingml/2006/table">
            <a:tbl>
              <a:tblPr>
                <a:noFill/>
                <a:tableStyleId>{A97D27BE-D071-4560-9205-E3AF630827A2}</a:tableStyleId>
              </a:tblPr>
              <a:tblGrid>
                <a:gridCol w="805825"/>
                <a:gridCol w="1637725"/>
                <a:gridCol w="1589425"/>
                <a:gridCol w="1608825"/>
                <a:gridCol w="1675300"/>
                <a:gridCol w="1669500"/>
              </a:tblGrid>
              <a:tr h="408925">
                <a:tc>
                  <a:txBody>
                    <a:bodyPr/>
                    <a:lstStyle/>
                    <a:p>
                      <a:pPr indent="0" lvl="0" marL="0" rtl="0" algn="l">
                        <a:spcBef>
                          <a:spcPts val="0"/>
                        </a:spcBef>
                        <a:spcAft>
                          <a:spcPts val="0"/>
                        </a:spcAft>
                        <a:buNone/>
                      </a:pPr>
                      <a:r>
                        <a:t/>
                      </a:r>
                      <a:endParaRPr/>
                    </a:p>
                  </a:txBody>
                  <a:tcPr marT="91425" marB="91425" marR="91425" marL="91425">
                    <a:solidFill>
                      <a:schemeClr val="lt1"/>
                    </a:solidFill>
                  </a:tcPr>
                </a:tc>
                <a:tc>
                  <a:txBody>
                    <a:bodyPr/>
                    <a:lstStyle/>
                    <a:p>
                      <a:pPr indent="0" lvl="0" marL="0" rtl="0" algn="ctr">
                        <a:spcBef>
                          <a:spcPts val="0"/>
                        </a:spcBef>
                        <a:spcAft>
                          <a:spcPts val="0"/>
                        </a:spcAft>
                        <a:buNone/>
                      </a:pPr>
                      <a:r>
                        <a:rPr b="1" lang="en-GB"/>
                        <a:t>Monday</a:t>
                      </a:r>
                      <a:endParaRPr b="1"/>
                    </a:p>
                  </a:txBody>
                  <a:tcPr marT="91425" marB="91425" marR="91425" marL="91425">
                    <a:solidFill>
                      <a:srgbClr val="CCCCCC"/>
                    </a:solidFill>
                  </a:tcPr>
                </a:tc>
                <a:tc>
                  <a:txBody>
                    <a:bodyPr/>
                    <a:lstStyle/>
                    <a:p>
                      <a:pPr indent="0" lvl="0" marL="0" rtl="0" algn="ctr">
                        <a:spcBef>
                          <a:spcPts val="0"/>
                        </a:spcBef>
                        <a:spcAft>
                          <a:spcPts val="0"/>
                        </a:spcAft>
                        <a:buNone/>
                      </a:pPr>
                      <a:r>
                        <a:rPr b="1" lang="en-GB"/>
                        <a:t>Tuesday</a:t>
                      </a:r>
                      <a:endParaRPr b="1"/>
                    </a:p>
                  </a:txBody>
                  <a:tcPr marT="91425" marB="91425" marR="91425" marL="91425">
                    <a:solidFill>
                      <a:srgbClr val="CCCCCC"/>
                    </a:solidFill>
                  </a:tcPr>
                </a:tc>
                <a:tc>
                  <a:txBody>
                    <a:bodyPr/>
                    <a:lstStyle/>
                    <a:p>
                      <a:pPr indent="0" lvl="0" marL="0" rtl="0" algn="ctr">
                        <a:spcBef>
                          <a:spcPts val="0"/>
                        </a:spcBef>
                        <a:spcAft>
                          <a:spcPts val="0"/>
                        </a:spcAft>
                        <a:buNone/>
                      </a:pPr>
                      <a:r>
                        <a:rPr b="1" lang="en-GB"/>
                        <a:t>Wednesday</a:t>
                      </a:r>
                      <a:endParaRPr b="1"/>
                    </a:p>
                  </a:txBody>
                  <a:tcPr marT="91425" marB="91425" marR="91425" marL="91425">
                    <a:solidFill>
                      <a:srgbClr val="CCCCCC"/>
                    </a:solidFill>
                  </a:tcPr>
                </a:tc>
                <a:tc>
                  <a:txBody>
                    <a:bodyPr/>
                    <a:lstStyle/>
                    <a:p>
                      <a:pPr indent="0" lvl="0" marL="0" rtl="0" algn="ctr">
                        <a:spcBef>
                          <a:spcPts val="0"/>
                        </a:spcBef>
                        <a:spcAft>
                          <a:spcPts val="0"/>
                        </a:spcAft>
                        <a:buNone/>
                      </a:pPr>
                      <a:r>
                        <a:rPr b="1" lang="en-GB"/>
                        <a:t>Thursday</a:t>
                      </a:r>
                      <a:endParaRPr b="1"/>
                    </a:p>
                  </a:txBody>
                  <a:tcPr marT="91425" marB="91425" marR="91425" marL="91425">
                    <a:lnB cap="flat" cmpd="sng" w="9525">
                      <a:solidFill>
                        <a:srgbClr val="9E9E9E"/>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GB"/>
                        <a:t>Friday</a:t>
                      </a:r>
                      <a:endParaRPr b="1"/>
                    </a:p>
                  </a:txBody>
                  <a:tcPr marT="91425" marB="91425" marR="91425" marL="91425">
                    <a:solidFill>
                      <a:srgbClr val="CCCCCC"/>
                    </a:solidFill>
                  </a:tcPr>
                </a:tc>
              </a:tr>
              <a:tr h="1285375">
                <a:tc>
                  <a:txBody>
                    <a:bodyPr/>
                    <a:lstStyle/>
                    <a:p>
                      <a:pPr indent="0" lvl="0" marL="0" rtl="0" algn="ctr">
                        <a:spcBef>
                          <a:spcPts val="0"/>
                        </a:spcBef>
                        <a:spcAft>
                          <a:spcPts val="0"/>
                        </a:spcAft>
                        <a:buNone/>
                      </a:pPr>
                      <a:r>
                        <a:rPr b="1" lang="en-GB"/>
                        <a:t>After School</a:t>
                      </a:r>
                      <a:endParaRPr b="1"/>
                    </a:p>
                  </a:txBody>
                  <a:tcPr marT="91425" marB="91425" marR="91425" marL="91425">
                    <a:solidFill>
                      <a:srgbClr val="CCCCCC"/>
                    </a:solidFill>
                  </a:tcPr>
                </a:tc>
                <a:tc>
                  <a:txBody>
                    <a:bodyPr/>
                    <a:lstStyle/>
                    <a:p>
                      <a:pPr indent="0" lvl="0" marL="0" rtl="0" algn="l">
                        <a:spcBef>
                          <a:spcPts val="0"/>
                        </a:spcBef>
                        <a:spcAft>
                          <a:spcPts val="0"/>
                        </a:spcAft>
                        <a:buClr>
                          <a:schemeClr val="dk1"/>
                        </a:buClr>
                        <a:buSzPts val="1100"/>
                        <a:buFont typeface="Arial"/>
                        <a:buNone/>
                      </a:pPr>
                      <a:r>
                        <a:rPr b="1" lang="en-GB" sz="1100">
                          <a:solidFill>
                            <a:schemeClr val="dk1"/>
                          </a:solidFill>
                        </a:rPr>
                        <a:t>Art</a:t>
                      </a:r>
                      <a:r>
                        <a:rPr lang="en-GB"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Yr 11  3.10-4.30pm</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Photography</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Yr 11 3.10–4.30pm</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(Due to  meetings,  this day will alter or be cancelled via GC- student must provide prior notice if they intend to use the session</a:t>
                      </a:r>
                      <a:endParaRPr b="1" sz="1100"/>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t/>
                      </a:r>
                      <a:endParaRPr sz="1100"/>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rPr b="1" lang="en-GB" sz="1100">
                          <a:solidFill>
                            <a:schemeClr val="dk1"/>
                          </a:solidFill>
                        </a:rPr>
                        <a:t>Graphics WK1&amp;2 </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drop in P18 - by appointment.</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WHOLE YEAR REVISION SUPPORT</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ILC 3.10-5.00pm</a:t>
                      </a:r>
                      <a:endParaRPr sz="1100">
                        <a:solidFill>
                          <a:schemeClr val="dk1"/>
                        </a:solidFill>
                      </a:endParaRPr>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rPr b="1" lang="en-GB" sz="1100">
                          <a:solidFill>
                            <a:schemeClr val="dk1"/>
                          </a:solidFill>
                        </a:rPr>
                        <a:t>3D Design</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drop in P19 - by appointment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Graphics WK1&amp;2 </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drop in P18 - by appointment</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WHOLE YEAR REVISION SUPPORT</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ILC 3.10-5.00pm</a:t>
                      </a:r>
                      <a:endParaRPr sz="1100">
                        <a:solidFill>
                          <a:schemeClr val="dk1"/>
                        </a:solidFill>
                      </a:endParaRPr>
                    </a:p>
                  </a:txBody>
                  <a:tcPr marT="91425" marB="91425" marR="91425" marL="91425">
                    <a:lnT cap="flat" cmpd="sng" w="9525">
                      <a:solidFill>
                        <a:srgbClr val="9E9E9E"/>
                      </a:solidFill>
                      <a:prstDash val="solid"/>
                      <a:round/>
                      <a:headEnd len="sm" w="sm" type="none"/>
                      <a:tailEnd len="sm" w="sm" type="none"/>
                    </a:lnT>
                    <a:solidFill>
                      <a:schemeClr val="lt1"/>
                    </a:solidFill>
                  </a:tcPr>
                </a:tc>
                <a:tc>
                  <a:txBody>
                    <a:bodyPr/>
                    <a:lstStyle/>
                    <a:p>
                      <a:pPr indent="0" lvl="0" marL="0" rtl="0" algn="l">
                        <a:spcBef>
                          <a:spcPts val="0"/>
                        </a:spcBef>
                        <a:spcAft>
                          <a:spcPts val="0"/>
                        </a:spcAft>
                        <a:buNone/>
                      </a:pPr>
                      <a:r>
                        <a:t/>
                      </a:r>
                      <a:endParaRPr sz="1100"/>
                    </a:p>
                  </a:txBody>
                  <a:tcPr marT="91425" marB="91425" marR="91425" marL="91425">
                    <a:solidFill>
                      <a:schemeClr val="lt1"/>
                    </a:solidFill>
                  </a:tcPr>
                </a:tc>
              </a:tr>
            </a:tbl>
          </a:graphicData>
        </a:graphic>
      </p:graphicFrame>
      <p:sp>
        <p:nvSpPr>
          <p:cNvPr id="570" name="Google Shape;570;p86"/>
          <p:cNvSpPr txBox="1"/>
          <p:nvPr/>
        </p:nvSpPr>
        <p:spPr>
          <a:xfrm>
            <a:off x="1388925" y="-32025"/>
            <a:ext cx="6342300" cy="43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u="sng"/>
              <a:t>Year 11 Revision Sessions - WEEK 1 (AFTER SCHOOL)</a:t>
            </a:r>
            <a:endParaRPr b="1" sz="1800" u="sng"/>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574" name="Shape 574"/>
        <p:cNvGrpSpPr/>
        <p:nvPr/>
      </p:nvGrpSpPr>
      <p:grpSpPr>
        <a:xfrm>
          <a:off x="0" y="0"/>
          <a:ext cx="0" cy="0"/>
          <a:chOff x="0" y="0"/>
          <a:chExt cx="0" cy="0"/>
        </a:xfrm>
      </p:grpSpPr>
      <p:graphicFrame>
        <p:nvGraphicFramePr>
          <p:cNvPr id="575" name="Google Shape;575;p87"/>
          <p:cNvGraphicFramePr/>
          <p:nvPr/>
        </p:nvGraphicFramePr>
        <p:xfrm>
          <a:off x="66766" y="378896"/>
          <a:ext cx="3000000" cy="3000000"/>
        </p:xfrm>
        <a:graphic>
          <a:graphicData uri="http://schemas.openxmlformats.org/drawingml/2006/table">
            <a:tbl>
              <a:tblPr>
                <a:noFill/>
                <a:tableStyleId>{A97D27BE-D071-4560-9205-E3AF630827A2}</a:tableStyleId>
              </a:tblPr>
              <a:tblGrid>
                <a:gridCol w="805825"/>
                <a:gridCol w="1637725"/>
                <a:gridCol w="1589425"/>
                <a:gridCol w="1608825"/>
                <a:gridCol w="1675300"/>
                <a:gridCol w="1669500"/>
              </a:tblGrid>
              <a:tr h="367950">
                <a:tc>
                  <a:txBody>
                    <a:bodyPr/>
                    <a:lstStyle/>
                    <a:p>
                      <a:pPr indent="0" lvl="0" marL="0" rtl="0" algn="l">
                        <a:spcBef>
                          <a:spcPts val="0"/>
                        </a:spcBef>
                        <a:spcAft>
                          <a:spcPts val="0"/>
                        </a:spcAft>
                        <a:buNone/>
                      </a:pPr>
                      <a:r>
                        <a:t/>
                      </a:r>
                      <a:endParaRPr/>
                    </a:p>
                  </a:txBody>
                  <a:tcPr marT="91425" marB="91425" marR="91425" marL="91425">
                    <a:solidFill>
                      <a:schemeClr val="lt1"/>
                    </a:solidFill>
                  </a:tcPr>
                </a:tc>
                <a:tc>
                  <a:txBody>
                    <a:bodyPr/>
                    <a:lstStyle/>
                    <a:p>
                      <a:pPr indent="0" lvl="0" marL="0" rtl="0" algn="ctr">
                        <a:spcBef>
                          <a:spcPts val="0"/>
                        </a:spcBef>
                        <a:spcAft>
                          <a:spcPts val="0"/>
                        </a:spcAft>
                        <a:buNone/>
                      </a:pPr>
                      <a:r>
                        <a:rPr b="1" lang="en-GB"/>
                        <a:t>Monday</a:t>
                      </a:r>
                      <a:endParaRPr b="1"/>
                    </a:p>
                  </a:txBody>
                  <a:tcPr marT="91425" marB="91425" marR="91425" marL="91425">
                    <a:solidFill>
                      <a:srgbClr val="CCCCCC"/>
                    </a:solidFill>
                  </a:tcPr>
                </a:tc>
                <a:tc>
                  <a:txBody>
                    <a:bodyPr/>
                    <a:lstStyle/>
                    <a:p>
                      <a:pPr indent="0" lvl="0" marL="0" rtl="0" algn="ctr">
                        <a:spcBef>
                          <a:spcPts val="0"/>
                        </a:spcBef>
                        <a:spcAft>
                          <a:spcPts val="0"/>
                        </a:spcAft>
                        <a:buNone/>
                      </a:pPr>
                      <a:r>
                        <a:rPr b="1" lang="en-GB"/>
                        <a:t>Tuesday</a:t>
                      </a:r>
                      <a:endParaRPr b="1"/>
                    </a:p>
                  </a:txBody>
                  <a:tcPr marT="91425" marB="91425" marR="91425" marL="91425">
                    <a:solidFill>
                      <a:srgbClr val="CCCCCC"/>
                    </a:solidFill>
                  </a:tcPr>
                </a:tc>
                <a:tc>
                  <a:txBody>
                    <a:bodyPr/>
                    <a:lstStyle/>
                    <a:p>
                      <a:pPr indent="0" lvl="0" marL="0" rtl="0" algn="ctr">
                        <a:spcBef>
                          <a:spcPts val="0"/>
                        </a:spcBef>
                        <a:spcAft>
                          <a:spcPts val="0"/>
                        </a:spcAft>
                        <a:buNone/>
                      </a:pPr>
                      <a:r>
                        <a:rPr b="1" lang="en-GB"/>
                        <a:t>Wednesday</a:t>
                      </a:r>
                      <a:endParaRPr b="1"/>
                    </a:p>
                  </a:txBody>
                  <a:tcPr marT="91425" marB="91425" marR="91425" marL="91425">
                    <a:solidFill>
                      <a:srgbClr val="CCCCCC"/>
                    </a:solidFill>
                  </a:tcPr>
                </a:tc>
                <a:tc>
                  <a:txBody>
                    <a:bodyPr/>
                    <a:lstStyle/>
                    <a:p>
                      <a:pPr indent="0" lvl="0" marL="0" rtl="0" algn="ctr">
                        <a:spcBef>
                          <a:spcPts val="0"/>
                        </a:spcBef>
                        <a:spcAft>
                          <a:spcPts val="0"/>
                        </a:spcAft>
                        <a:buNone/>
                      </a:pPr>
                      <a:r>
                        <a:rPr b="1" lang="en-GB"/>
                        <a:t>Thursday</a:t>
                      </a:r>
                      <a:endParaRPr b="1"/>
                    </a:p>
                  </a:txBody>
                  <a:tcPr marT="91425" marB="91425" marR="91425" marL="91425">
                    <a:lnB cap="flat" cmpd="sng" w="9525">
                      <a:solidFill>
                        <a:srgbClr val="9E9E9E"/>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GB"/>
                        <a:t>Friday</a:t>
                      </a:r>
                      <a:endParaRPr b="1"/>
                    </a:p>
                  </a:txBody>
                  <a:tcPr marT="91425" marB="91425" marR="91425" marL="91425">
                    <a:solidFill>
                      <a:srgbClr val="CCCCCC"/>
                    </a:solidFill>
                  </a:tcPr>
                </a:tc>
              </a:tr>
              <a:tr h="3001800">
                <a:tc>
                  <a:txBody>
                    <a:bodyPr/>
                    <a:lstStyle/>
                    <a:p>
                      <a:pPr indent="0" lvl="0" marL="0" rtl="0" algn="ctr">
                        <a:spcBef>
                          <a:spcPts val="0"/>
                        </a:spcBef>
                        <a:spcAft>
                          <a:spcPts val="0"/>
                        </a:spcAft>
                        <a:buNone/>
                      </a:pPr>
                      <a:r>
                        <a:rPr b="1" lang="en-GB"/>
                        <a:t>Lunch time</a:t>
                      </a:r>
                      <a:endParaRPr b="1"/>
                    </a:p>
                  </a:txBody>
                  <a:tcPr marT="91425" marB="91425" marR="91425" marL="91425">
                    <a:solidFill>
                      <a:srgbClr val="CCCCCC"/>
                    </a:solidFill>
                  </a:tcPr>
                </a:tc>
                <a:tc>
                  <a:txBody>
                    <a:bodyPr/>
                    <a:lstStyle/>
                    <a:p>
                      <a:pPr indent="0" lvl="0" marL="0" rtl="0" algn="l">
                        <a:spcBef>
                          <a:spcPts val="0"/>
                        </a:spcBef>
                        <a:spcAft>
                          <a:spcPts val="0"/>
                        </a:spcAft>
                        <a:buClr>
                          <a:schemeClr val="dk1"/>
                        </a:buClr>
                        <a:buSzPts val="1100"/>
                        <a:buFont typeface="Arial"/>
                        <a:buNone/>
                      </a:pPr>
                      <a:r>
                        <a:rPr b="1" lang="en-GB" sz="1100">
                          <a:solidFill>
                            <a:schemeClr val="dk1"/>
                          </a:solidFill>
                        </a:rPr>
                        <a:t>3D Design</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drop in p19</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Graphics WK1&amp;2 </a:t>
                      </a:r>
                      <a:r>
                        <a:rPr lang="en-GB" sz="1100">
                          <a:solidFill>
                            <a:schemeClr val="dk1"/>
                          </a:solidFill>
                        </a:rPr>
                        <a:t>12.35-1.05 P18</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rPr b="1" lang="en-GB" sz="1100">
                          <a:solidFill>
                            <a:schemeClr val="dk1"/>
                          </a:solidFill>
                        </a:rPr>
                        <a:t>3D Design</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drop in p19</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Art</a:t>
                      </a:r>
                      <a:r>
                        <a:rPr lang="en-GB"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lunchtime drop in</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Photography</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lunchtime drop in</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Graphics WK1&amp;2 </a:t>
                      </a:r>
                      <a:r>
                        <a:rPr lang="en-GB" sz="1100">
                          <a:solidFill>
                            <a:schemeClr val="dk1"/>
                          </a:solidFill>
                        </a:rPr>
                        <a:t>12.35-1.05 P18</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Drama </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Intervention/ Drop in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English</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Poetry revision (up until the mocks only)</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Computer Science </a:t>
                      </a:r>
                      <a:r>
                        <a:rPr lang="en-GB" sz="1100">
                          <a:solidFill>
                            <a:schemeClr val="dk1"/>
                          </a:solidFill>
                        </a:rPr>
                        <a:t>P22</a:t>
                      </a:r>
                      <a:endParaRPr sz="1100">
                        <a:solidFill>
                          <a:schemeClr val="dk1"/>
                        </a:solidFill>
                      </a:endParaRPr>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rPr b="1" lang="en-GB" sz="1000">
                          <a:solidFill>
                            <a:schemeClr val="dk1"/>
                          </a:solidFill>
                        </a:rPr>
                        <a:t>History</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KS4 drop-in lunchtimes in L11</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6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3D Design</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KS4 drop in P19</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Geography</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Year 11 Drop-In</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M28</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Art</a:t>
                      </a:r>
                      <a:r>
                        <a:rPr lang="en-GB" sz="1000">
                          <a:solidFill>
                            <a:schemeClr val="dk1"/>
                          </a:solidFill>
                        </a:rPr>
                        <a:t> </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KS4 lunchtime drop in</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Photography</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KS4 lunchtime drop in</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Drama </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Intervention/ Drop in </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Economics  </a:t>
                      </a:r>
                      <a:r>
                        <a:rPr lang="en-GB" sz="1000">
                          <a:solidFill>
                            <a:schemeClr val="dk1"/>
                          </a:solidFill>
                        </a:rPr>
                        <a:t>KS4 Lunchtime Intervention /Drop In S13   </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12.35 to 1.05</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Clr>
                          <a:schemeClr val="dk1"/>
                        </a:buClr>
                        <a:buSzPts val="1100"/>
                        <a:buFont typeface="Arial"/>
                        <a:buNone/>
                      </a:pPr>
                      <a:r>
                        <a:rPr b="1" lang="en-GB" sz="1000">
                          <a:solidFill>
                            <a:schemeClr val="dk1"/>
                          </a:solidFill>
                        </a:rPr>
                        <a:t>Chemistry</a:t>
                      </a:r>
                      <a:endParaRPr b="1"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KS4 Lunchtime Intervention/Drop In</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P8  12.35-1.05</a:t>
                      </a:r>
                      <a:endParaRPr sz="1000">
                        <a:solidFill>
                          <a:schemeClr val="dk1"/>
                        </a:solidFill>
                      </a:endParaRPr>
                    </a:p>
                  </a:txBody>
                  <a:tcPr marT="91425" marB="91425"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rtl="0" algn="l">
                        <a:spcBef>
                          <a:spcPts val="0"/>
                        </a:spcBef>
                        <a:spcAft>
                          <a:spcPts val="0"/>
                        </a:spcAft>
                        <a:buClr>
                          <a:schemeClr val="dk1"/>
                        </a:buClr>
                        <a:buSzPts val="1100"/>
                        <a:buFont typeface="Arial"/>
                        <a:buNone/>
                      </a:pPr>
                      <a:r>
                        <a:rPr b="1" lang="en-GB" sz="1100">
                          <a:solidFill>
                            <a:schemeClr val="dk1"/>
                          </a:solidFill>
                        </a:rPr>
                        <a:t>French</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drop-in lunchtimes in L7</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Art</a:t>
                      </a:r>
                      <a:r>
                        <a:rPr lang="en-GB"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lunchtime - </a:t>
                      </a:r>
                      <a:r>
                        <a:rPr lang="en-GB" sz="1100" u="sng">
                          <a:solidFill>
                            <a:schemeClr val="dk1"/>
                          </a:solidFill>
                        </a:rPr>
                        <a:t>appointments</a:t>
                      </a:r>
                      <a:r>
                        <a:rPr lang="en-GB" sz="1100">
                          <a:solidFill>
                            <a:schemeClr val="dk1"/>
                          </a:solidFill>
                        </a:rPr>
                        <a:t> only</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Photography</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lunchtime - </a:t>
                      </a:r>
                      <a:r>
                        <a:rPr lang="en-GB" sz="1100" u="sng">
                          <a:solidFill>
                            <a:schemeClr val="dk1"/>
                          </a:solidFill>
                        </a:rPr>
                        <a:t>appointments</a:t>
                      </a:r>
                      <a:r>
                        <a:rPr lang="en-GB" sz="1100">
                          <a:solidFill>
                            <a:schemeClr val="dk1"/>
                          </a:solidFill>
                        </a:rPr>
                        <a:t> only</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Food Prep &amp; Nutrition</a:t>
                      </a:r>
                      <a:endParaRPr b="1"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GCSE</a:t>
                      </a:r>
                      <a:r>
                        <a:rPr lang="en-GB" sz="1100">
                          <a:solidFill>
                            <a:schemeClr val="dk1"/>
                          </a:solidFill>
                        </a:rPr>
                        <a:t>  P15</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Lunchtime</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Graphics WK1&amp;2 </a:t>
                      </a:r>
                      <a:r>
                        <a:rPr lang="en-GB" sz="1100">
                          <a:solidFill>
                            <a:schemeClr val="dk1"/>
                          </a:solidFill>
                        </a:rPr>
                        <a:t>12.35-1.05 P18</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Business Studies</a:t>
                      </a:r>
                      <a:r>
                        <a:rPr lang="en-GB" sz="1100">
                          <a:solidFill>
                            <a:schemeClr val="dk1"/>
                          </a:solidFill>
                        </a:rPr>
                        <a:t> KS4 Lunchtime Intervention /Drop In S13  12.35-1.05</a:t>
                      </a:r>
                      <a:endParaRPr sz="11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GB" sz="1100">
                          <a:solidFill>
                            <a:schemeClr val="dk1"/>
                          </a:solidFill>
                        </a:rPr>
                        <a:t>3D Design</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drop in P19</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German</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drop-in lunchtimes in L3</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Art</a:t>
                      </a:r>
                      <a:r>
                        <a:rPr lang="en-GB"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lunchtime - </a:t>
                      </a:r>
                      <a:r>
                        <a:rPr lang="en-GB" sz="1100" u="sng">
                          <a:solidFill>
                            <a:schemeClr val="dk1"/>
                          </a:solidFill>
                        </a:rPr>
                        <a:t>appointments</a:t>
                      </a:r>
                      <a:r>
                        <a:rPr lang="en-GB" sz="1100">
                          <a:solidFill>
                            <a:schemeClr val="dk1"/>
                          </a:solidFill>
                        </a:rPr>
                        <a:t> only</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Photography</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lunchtime - </a:t>
                      </a:r>
                      <a:r>
                        <a:rPr lang="en-GB" sz="1100" u="sng">
                          <a:solidFill>
                            <a:schemeClr val="dk1"/>
                          </a:solidFill>
                        </a:rPr>
                        <a:t>appointments</a:t>
                      </a:r>
                      <a:r>
                        <a:rPr lang="en-GB" sz="1100">
                          <a:solidFill>
                            <a:schemeClr val="dk1"/>
                          </a:solidFill>
                        </a:rPr>
                        <a:t> only</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Graphics WK1&amp;2 </a:t>
                      </a:r>
                      <a:r>
                        <a:rPr lang="en-GB" sz="1100">
                          <a:solidFill>
                            <a:schemeClr val="dk1"/>
                          </a:solidFill>
                        </a:rPr>
                        <a:t>12.35-1.05 P18</a:t>
                      </a:r>
                      <a:endParaRPr sz="1100">
                        <a:solidFill>
                          <a:schemeClr val="dk1"/>
                        </a:solidFill>
                      </a:endParaRPr>
                    </a:p>
                  </a:txBody>
                  <a:tcPr marT="91425" marB="91425" marR="91425" marL="91425">
                    <a:lnL cap="flat" cmpd="sng" w="9525">
                      <a:solidFill>
                        <a:srgbClr val="9E9E9E"/>
                      </a:solidFill>
                      <a:prstDash val="solid"/>
                      <a:round/>
                      <a:headEnd len="sm" w="sm" type="none"/>
                      <a:tailEnd len="sm" w="sm" type="none"/>
                    </a:lnL>
                    <a:solidFill>
                      <a:schemeClr val="lt1"/>
                    </a:solidFill>
                  </a:tcPr>
                </a:tc>
              </a:tr>
            </a:tbl>
          </a:graphicData>
        </a:graphic>
      </p:graphicFrame>
      <p:sp>
        <p:nvSpPr>
          <p:cNvPr id="576" name="Google Shape;576;p87"/>
          <p:cNvSpPr txBox="1"/>
          <p:nvPr/>
        </p:nvSpPr>
        <p:spPr>
          <a:xfrm>
            <a:off x="1388925" y="-32025"/>
            <a:ext cx="6342300" cy="43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u="sng"/>
              <a:t>Year 11 Revision Sessions - WEEK 2 (LUNCHTIME)</a:t>
            </a:r>
            <a:endParaRPr b="1" sz="1800" u="sng"/>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alpha val="80000"/>
              </a:srgbClr>
            </a:gs>
            <a:gs pos="100000">
              <a:srgbClr val="093153"/>
            </a:gs>
          </a:gsLst>
          <a:lin ang="5400012" scaled="0"/>
        </a:gradFill>
      </p:bgPr>
    </p:bg>
    <p:spTree>
      <p:nvGrpSpPr>
        <p:cNvPr id="286" name="Shape 286"/>
        <p:cNvGrpSpPr/>
        <p:nvPr/>
      </p:nvGrpSpPr>
      <p:grpSpPr>
        <a:xfrm>
          <a:off x="0" y="0"/>
          <a:ext cx="0" cy="0"/>
          <a:chOff x="0" y="0"/>
          <a:chExt cx="0" cy="0"/>
        </a:xfrm>
      </p:grpSpPr>
      <p:sp>
        <p:nvSpPr>
          <p:cNvPr id="287" name="Google Shape;287;p70"/>
          <p:cNvSpPr txBox="1"/>
          <p:nvPr>
            <p:ph type="title"/>
          </p:nvPr>
        </p:nvSpPr>
        <p:spPr>
          <a:xfrm>
            <a:off x="-170175" y="61938"/>
            <a:ext cx="9144000" cy="680400"/>
          </a:xfrm>
          <a:prstGeom prst="rect">
            <a:avLst/>
          </a:prstGeom>
          <a:noFill/>
          <a:ln>
            <a:noFill/>
          </a:ln>
          <a:effectLst>
            <a:outerShdw blurRad="185738" rotWithShape="0" algn="bl" dir="21540000" dist="57150">
              <a:srgbClr val="000000">
                <a:alpha val="90000"/>
              </a:srgbClr>
            </a:outerShdw>
          </a:effectLst>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GB" sz="4800">
                <a:solidFill>
                  <a:srgbClr val="D9D9D9"/>
                </a:solidFill>
                <a:latin typeface="Calibri"/>
                <a:ea typeface="Calibri"/>
                <a:cs typeface="Calibri"/>
                <a:sym typeface="Calibri"/>
              </a:rPr>
              <a:t>Welcome to our </a:t>
            </a:r>
            <a:r>
              <a:rPr b="1" lang="en-GB" sz="4800">
                <a:solidFill>
                  <a:srgbClr val="D9D9D9"/>
                </a:solidFill>
                <a:latin typeface="Calibri"/>
                <a:ea typeface="Calibri"/>
                <a:cs typeface="Calibri"/>
                <a:sym typeface="Calibri"/>
              </a:rPr>
              <a:t>Year 11 Information Evening</a:t>
            </a:r>
            <a:endParaRPr b="1" sz="4800">
              <a:solidFill>
                <a:srgbClr val="D9D9D9"/>
              </a:solidFill>
              <a:latin typeface="Calibri"/>
              <a:ea typeface="Calibri"/>
              <a:cs typeface="Calibri"/>
              <a:sym typeface="Calibri"/>
            </a:endParaRPr>
          </a:p>
        </p:txBody>
      </p:sp>
      <p:pic>
        <p:nvPicPr>
          <p:cNvPr descr="Uniform – Tadcaster Grammar School" id="288" name="Google Shape;288;p70"/>
          <p:cNvPicPr preferRelativeResize="0"/>
          <p:nvPr/>
        </p:nvPicPr>
        <p:blipFill rotWithShape="1">
          <a:blip r:embed="rId3">
            <a:alphaModFix/>
          </a:blip>
          <a:srcRect b="0" l="0" r="0" t="0"/>
          <a:stretch/>
        </p:blipFill>
        <p:spPr>
          <a:xfrm>
            <a:off x="2361250" y="1660300"/>
            <a:ext cx="3789100" cy="2219075"/>
          </a:xfrm>
          <a:prstGeom prst="rect">
            <a:avLst/>
          </a:prstGeom>
          <a:noFill/>
          <a:ln>
            <a:noFill/>
          </a:ln>
          <a:effectLst>
            <a:outerShdw blurRad="128588" rotWithShape="0" algn="bl" dir="5400000" dist="85725">
              <a:srgbClr val="000000">
                <a:alpha val="50000"/>
              </a:srgbClr>
            </a:outerShdw>
          </a:effectLst>
        </p:spPr>
      </p:pic>
      <p:sp>
        <p:nvSpPr>
          <p:cNvPr id="289" name="Google Shape;289;p70"/>
          <p:cNvSpPr txBox="1"/>
          <p:nvPr/>
        </p:nvSpPr>
        <p:spPr>
          <a:xfrm>
            <a:off x="0" y="4154050"/>
            <a:ext cx="9144000" cy="980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ial"/>
              <a:buNone/>
            </a:pPr>
            <a:r>
              <a:rPr b="1" lang="en-GB" sz="4200">
                <a:solidFill>
                  <a:srgbClr val="CCCCCC"/>
                </a:solidFill>
                <a:latin typeface="Calibri"/>
                <a:ea typeface="Calibri"/>
                <a:cs typeface="Calibri"/>
                <a:sym typeface="Calibri"/>
              </a:rPr>
              <a:t>Thursday 3rd October </a:t>
            </a:r>
            <a:r>
              <a:rPr b="1" lang="en-GB" sz="4200">
                <a:solidFill>
                  <a:srgbClr val="CCCCCC"/>
                </a:solidFill>
                <a:latin typeface="Calibri"/>
                <a:ea typeface="Calibri"/>
                <a:cs typeface="Calibri"/>
                <a:sym typeface="Calibri"/>
              </a:rPr>
              <a:t>2024</a:t>
            </a:r>
            <a:endParaRPr b="1" i="0" sz="4200" u="none" cap="none" strike="noStrike">
              <a:solidFill>
                <a:srgbClr val="CCCCCC"/>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580" name="Shape 580"/>
        <p:cNvGrpSpPr/>
        <p:nvPr/>
      </p:nvGrpSpPr>
      <p:grpSpPr>
        <a:xfrm>
          <a:off x="0" y="0"/>
          <a:ext cx="0" cy="0"/>
          <a:chOff x="0" y="0"/>
          <a:chExt cx="0" cy="0"/>
        </a:xfrm>
      </p:grpSpPr>
      <p:graphicFrame>
        <p:nvGraphicFramePr>
          <p:cNvPr id="581" name="Google Shape;581;p88"/>
          <p:cNvGraphicFramePr/>
          <p:nvPr/>
        </p:nvGraphicFramePr>
        <p:xfrm>
          <a:off x="66766" y="378896"/>
          <a:ext cx="3000000" cy="3000000"/>
        </p:xfrm>
        <a:graphic>
          <a:graphicData uri="http://schemas.openxmlformats.org/drawingml/2006/table">
            <a:tbl>
              <a:tblPr>
                <a:noFill/>
                <a:tableStyleId>{A97D27BE-D071-4560-9205-E3AF630827A2}</a:tableStyleId>
              </a:tblPr>
              <a:tblGrid>
                <a:gridCol w="805825"/>
                <a:gridCol w="1637725"/>
                <a:gridCol w="1589425"/>
                <a:gridCol w="1608825"/>
                <a:gridCol w="1675300"/>
                <a:gridCol w="1669500"/>
              </a:tblGrid>
              <a:tr h="408925">
                <a:tc>
                  <a:txBody>
                    <a:bodyPr/>
                    <a:lstStyle/>
                    <a:p>
                      <a:pPr indent="0" lvl="0" marL="0" rtl="0" algn="l">
                        <a:spcBef>
                          <a:spcPts val="0"/>
                        </a:spcBef>
                        <a:spcAft>
                          <a:spcPts val="0"/>
                        </a:spcAft>
                        <a:buNone/>
                      </a:pPr>
                      <a:r>
                        <a:t/>
                      </a:r>
                      <a:endParaRPr/>
                    </a:p>
                  </a:txBody>
                  <a:tcPr marT="91425" marB="91425" marR="91425" marL="91425">
                    <a:solidFill>
                      <a:schemeClr val="lt1"/>
                    </a:solidFill>
                  </a:tcPr>
                </a:tc>
                <a:tc>
                  <a:txBody>
                    <a:bodyPr/>
                    <a:lstStyle/>
                    <a:p>
                      <a:pPr indent="0" lvl="0" marL="0" rtl="0" algn="ctr">
                        <a:spcBef>
                          <a:spcPts val="0"/>
                        </a:spcBef>
                        <a:spcAft>
                          <a:spcPts val="0"/>
                        </a:spcAft>
                        <a:buNone/>
                      </a:pPr>
                      <a:r>
                        <a:rPr b="1" lang="en-GB"/>
                        <a:t>Monday</a:t>
                      </a:r>
                      <a:endParaRPr b="1"/>
                    </a:p>
                  </a:txBody>
                  <a:tcPr marT="91425" marB="91425" marR="91425" marL="91425">
                    <a:solidFill>
                      <a:srgbClr val="CCCCCC"/>
                    </a:solidFill>
                  </a:tcPr>
                </a:tc>
                <a:tc>
                  <a:txBody>
                    <a:bodyPr/>
                    <a:lstStyle/>
                    <a:p>
                      <a:pPr indent="0" lvl="0" marL="0" rtl="0" algn="ctr">
                        <a:spcBef>
                          <a:spcPts val="0"/>
                        </a:spcBef>
                        <a:spcAft>
                          <a:spcPts val="0"/>
                        </a:spcAft>
                        <a:buNone/>
                      </a:pPr>
                      <a:r>
                        <a:rPr b="1" lang="en-GB"/>
                        <a:t>Tuesday</a:t>
                      </a:r>
                      <a:endParaRPr b="1"/>
                    </a:p>
                  </a:txBody>
                  <a:tcPr marT="91425" marB="91425" marR="91425" marL="91425">
                    <a:solidFill>
                      <a:srgbClr val="CCCCCC"/>
                    </a:solidFill>
                  </a:tcPr>
                </a:tc>
                <a:tc>
                  <a:txBody>
                    <a:bodyPr/>
                    <a:lstStyle/>
                    <a:p>
                      <a:pPr indent="0" lvl="0" marL="0" rtl="0" algn="ctr">
                        <a:spcBef>
                          <a:spcPts val="0"/>
                        </a:spcBef>
                        <a:spcAft>
                          <a:spcPts val="0"/>
                        </a:spcAft>
                        <a:buNone/>
                      </a:pPr>
                      <a:r>
                        <a:rPr b="1" lang="en-GB"/>
                        <a:t>Wednesday</a:t>
                      </a:r>
                      <a:endParaRPr b="1"/>
                    </a:p>
                  </a:txBody>
                  <a:tcPr marT="91425" marB="91425" marR="91425" marL="91425">
                    <a:solidFill>
                      <a:srgbClr val="CCCCCC"/>
                    </a:solidFill>
                  </a:tcPr>
                </a:tc>
                <a:tc>
                  <a:txBody>
                    <a:bodyPr/>
                    <a:lstStyle/>
                    <a:p>
                      <a:pPr indent="0" lvl="0" marL="0" rtl="0" algn="ctr">
                        <a:spcBef>
                          <a:spcPts val="0"/>
                        </a:spcBef>
                        <a:spcAft>
                          <a:spcPts val="0"/>
                        </a:spcAft>
                        <a:buNone/>
                      </a:pPr>
                      <a:r>
                        <a:rPr b="1" lang="en-GB"/>
                        <a:t>Thursday</a:t>
                      </a:r>
                      <a:endParaRPr b="1"/>
                    </a:p>
                  </a:txBody>
                  <a:tcPr marT="91425" marB="91425" marR="91425" marL="91425">
                    <a:lnB cap="flat" cmpd="sng" w="9525">
                      <a:solidFill>
                        <a:srgbClr val="9E9E9E"/>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GB"/>
                        <a:t>Friday</a:t>
                      </a:r>
                      <a:endParaRPr b="1"/>
                    </a:p>
                  </a:txBody>
                  <a:tcPr marT="91425" marB="91425" marR="91425" marL="91425">
                    <a:solidFill>
                      <a:srgbClr val="CCCCCC"/>
                    </a:solidFill>
                  </a:tcPr>
                </a:tc>
              </a:tr>
              <a:tr h="1285375">
                <a:tc>
                  <a:txBody>
                    <a:bodyPr/>
                    <a:lstStyle/>
                    <a:p>
                      <a:pPr indent="0" lvl="0" marL="0" rtl="0" algn="ctr">
                        <a:spcBef>
                          <a:spcPts val="0"/>
                        </a:spcBef>
                        <a:spcAft>
                          <a:spcPts val="0"/>
                        </a:spcAft>
                        <a:buNone/>
                      </a:pPr>
                      <a:r>
                        <a:rPr b="1" lang="en-GB"/>
                        <a:t>After</a:t>
                      </a:r>
                      <a:endParaRPr b="1"/>
                    </a:p>
                    <a:p>
                      <a:pPr indent="0" lvl="0" marL="0" rtl="0" algn="ctr">
                        <a:spcBef>
                          <a:spcPts val="0"/>
                        </a:spcBef>
                        <a:spcAft>
                          <a:spcPts val="0"/>
                        </a:spcAft>
                        <a:buNone/>
                      </a:pPr>
                      <a:r>
                        <a:rPr b="1" lang="en-GB"/>
                        <a:t>School</a:t>
                      </a:r>
                      <a:endParaRPr b="1"/>
                    </a:p>
                  </a:txBody>
                  <a:tcPr marT="91425" marB="91425" marR="91425" marL="91425">
                    <a:solidFill>
                      <a:srgbClr val="CCCCCC"/>
                    </a:solidFill>
                  </a:tcPr>
                </a:tc>
                <a:tc>
                  <a:txBody>
                    <a:bodyPr/>
                    <a:lstStyle/>
                    <a:p>
                      <a:pPr indent="0" lvl="0" marL="0" rtl="0" algn="l">
                        <a:spcBef>
                          <a:spcPts val="0"/>
                        </a:spcBef>
                        <a:spcAft>
                          <a:spcPts val="0"/>
                        </a:spcAft>
                        <a:buClr>
                          <a:schemeClr val="dk1"/>
                        </a:buClr>
                        <a:buSzPts val="1100"/>
                        <a:buFont typeface="Arial"/>
                        <a:buNone/>
                      </a:pPr>
                      <a:r>
                        <a:rPr b="1" lang="en-GB" sz="1100">
                          <a:solidFill>
                            <a:schemeClr val="dk1"/>
                          </a:solidFill>
                        </a:rPr>
                        <a:t>Art</a:t>
                      </a:r>
                      <a:r>
                        <a:rPr lang="en-GB"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Yr 11  3.10-4.30pm</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Photography</a:t>
                      </a:r>
                      <a:endParaRPr b="1" sz="1100">
                        <a:solidFill>
                          <a:schemeClr val="dk1"/>
                        </a:solidFill>
                      </a:endParaRPr>
                    </a:p>
                    <a:p>
                      <a:pPr indent="0" lvl="0" marL="0" rtl="0" algn="l">
                        <a:spcBef>
                          <a:spcPts val="0"/>
                        </a:spcBef>
                        <a:spcAft>
                          <a:spcPts val="0"/>
                        </a:spcAft>
                        <a:buNone/>
                      </a:pPr>
                      <a:r>
                        <a:rPr lang="en-GB" sz="1100">
                          <a:solidFill>
                            <a:schemeClr val="dk1"/>
                          </a:solidFill>
                        </a:rPr>
                        <a:t>Yr 11 3.10–4.30pm</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(Due to  meetings,  this day will alter or be cancelled via GC- student must provide prior notice  if they intend to use the session)</a:t>
                      </a:r>
                      <a:endParaRPr sz="1100">
                        <a:solidFill>
                          <a:schemeClr val="dk1"/>
                        </a:solidFill>
                      </a:endParaRPr>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t/>
                      </a:r>
                      <a:endParaRPr sz="1100"/>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rPr b="1" lang="en-GB" sz="1100">
                          <a:solidFill>
                            <a:schemeClr val="dk1"/>
                          </a:solidFill>
                        </a:rPr>
                        <a:t>Graphics WK1&amp;2 </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drop in P18 - by appointment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WHOLE YEAR REVISION SUPPORT</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ILC 3.10-5.00pm</a:t>
                      </a:r>
                      <a:endParaRPr sz="1100">
                        <a:solidFill>
                          <a:schemeClr val="dk1"/>
                        </a:solidFill>
                      </a:endParaRPr>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rPr b="1" lang="en-GB" sz="1100">
                          <a:solidFill>
                            <a:schemeClr val="dk1"/>
                          </a:solidFill>
                        </a:rPr>
                        <a:t>3D Design</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drop in P19 - by appointment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Graphics WK1&amp;2 </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KS4 drop in P18 - by appointment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WHOLE YEAR REVISION SUPPORT</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ILC 3.10-5.00pm</a:t>
                      </a:r>
                      <a:endParaRPr sz="1100">
                        <a:solidFill>
                          <a:schemeClr val="dk1"/>
                        </a:solidFill>
                      </a:endParaRPr>
                    </a:p>
                  </a:txBody>
                  <a:tcPr marT="91425" marB="91425" marR="91425" marL="91425">
                    <a:lnT cap="flat" cmpd="sng" w="9525">
                      <a:solidFill>
                        <a:srgbClr val="9E9E9E"/>
                      </a:solidFill>
                      <a:prstDash val="solid"/>
                      <a:round/>
                      <a:headEnd len="sm" w="sm" type="none"/>
                      <a:tailEnd len="sm" w="sm" type="none"/>
                    </a:lnT>
                    <a:solidFill>
                      <a:schemeClr val="lt1"/>
                    </a:solidFill>
                  </a:tcPr>
                </a:tc>
                <a:tc>
                  <a:txBody>
                    <a:bodyPr/>
                    <a:lstStyle/>
                    <a:p>
                      <a:pPr indent="0" lvl="0" marL="0" rtl="0" algn="l">
                        <a:spcBef>
                          <a:spcPts val="0"/>
                        </a:spcBef>
                        <a:spcAft>
                          <a:spcPts val="0"/>
                        </a:spcAft>
                        <a:buNone/>
                      </a:pPr>
                      <a:r>
                        <a:t/>
                      </a:r>
                      <a:endParaRPr sz="1100"/>
                    </a:p>
                  </a:txBody>
                  <a:tcPr marT="91425" marB="91425" marR="91425" marL="91425">
                    <a:solidFill>
                      <a:schemeClr val="lt1"/>
                    </a:solidFill>
                  </a:tcPr>
                </a:tc>
              </a:tr>
            </a:tbl>
          </a:graphicData>
        </a:graphic>
      </p:graphicFrame>
      <p:sp>
        <p:nvSpPr>
          <p:cNvPr id="582" name="Google Shape;582;p88"/>
          <p:cNvSpPr txBox="1"/>
          <p:nvPr/>
        </p:nvSpPr>
        <p:spPr>
          <a:xfrm>
            <a:off x="1388925" y="-32025"/>
            <a:ext cx="6342300" cy="43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u="sng"/>
              <a:t>Year 11 Revision Sessions - WEEK 2 (AFTER SCHOOL)</a:t>
            </a:r>
            <a:endParaRPr b="1" sz="1800" u="sng"/>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id="587" name="Google Shape;587;p89"/>
          <p:cNvPicPr preferRelativeResize="0"/>
          <p:nvPr/>
        </p:nvPicPr>
        <p:blipFill rotWithShape="1">
          <a:blip r:embed="rId3">
            <a:alphaModFix/>
          </a:blip>
          <a:srcRect b="18698" l="26256" r="22829" t="27197"/>
          <a:stretch/>
        </p:blipFill>
        <p:spPr>
          <a:xfrm>
            <a:off x="3805950" y="1763975"/>
            <a:ext cx="5281339" cy="3156800"/>
          </a:xfrm>
          <a:prstGeom prst="rect">
            <a:avLst/>
          </a:prstGeom>
          <a:noFill/>
          <a:ln cap="flat" cmpd="sng" w="9525">
            <a:solidFill>
              <a:schemeClr val="dk1"/>
            </a:solidFill>
            <a:prstDash val="solid"/>
            <a:round/>
            <a:headEnd len="sm" w="sm" type="none"/>
            <a:tailEnd len="sm" w="sm" type="none"/>
          </a:ln>
        </p:spPr>
      </p:pic>
      <p:pic>
        <p:nvPicPr>
          <p:cNvPr id="588" name="Google Shape;588;p89"/>
          <p:cNvPicPr preferRelativeResize="0"/>
          <p:nvPr/>
        </p:nvPicPr>
        <p:blipFill rotWithShape="1">
          <a:blip r:embed="rId4">
            <a:alphaModFix/>
          </a:blip>
          <a:srcRect b="0" l="0" r="42686" t="0"/>
          <a:stretch/>
        </p:blipFill>
        <p:spPr>
          <a:xfrm rot="-1215001">
            <a:off x="242683" y="293465"/>
            <a:ext cx="3584458" cy="2042371"/>
          </a:xfrm>
          <a:prstGeom prst="rect">
            <a:avLst/>
          </a:prstGeom>
          <a:noFill/>
          <a:ln cap="flat" cmpd="sng" w="9525">
            <a:solidFill>
              <a:schemeClr val="dk1"/>
            </a:solidFill>
            <a:prstDash val="solid"/>
            <a:round/>
            <a:headEnd len="sm" w="sm" type="none"/>
            <a:tailEnd len="sm" w="sm" type="none"/>
          </a:ln>
        </p:spPr>
      </p:pic>
      <p:pic>
        <p:nvPicPr>
          <p:cNvPr id="589" name="Google Shape;589;p89"/>
          <p:cNvPicPr preferRelativeResize="0"/>
          <p:nvPr/>
        </p:nvPicPr>
        <p:blipFill>
          <a:blip r:embed="rId5">
            <a:alphaModFix/>
          </a:blip>
          <a:stretch>
            <a:fillRect/>
          </a:stretch>
        </p:blipFill>
        <p:spPr>
          <a:xfrm>
            <a:off x="311700" y="2571750"/>
            <a:ext cx="2203226" cy="1969150"/>
          </a:xfrm>
          <a:prstGeom prst="rect">
            <a:avLst/>
          </a:prstGeom>
          <a:noFill/>
          <a:ln cap="flat" cmpd="sng" w="9525">
            <a:solidFill>
              <a:schemeClr val="dk1"/>
            </a:solidFill>
            <a:prstDash val="solid"/>
            <a:round/>
            <a:headEnd len="sm" w="sm" type="none"/>
            <a:tailEnd len="sm" w="sm" type="none"/>
          </a:ln>
        </p:spPr>
      </p:pic>
      <p:sp>
        <p:nvSpPr>
          <p:cNvPr id="590" name="Google Shape;590;p89"/>
          <p:cNvSpPr/>
          <p:nvPr/>
        </p:nvSpPr>
        <p:spPr>
          <a:xfrm>
            <a:off x="3805950" y="150775"/>
            <a:ext cx="5180100" cy="1200000"/>
          </a:xfrm>
          <a:prstGeom prst="ribbon">
            <a:avLst>
              <a:gd fmla="val 16667" name="adj1"/>
              <a:gd fmla="val 50000"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GB">
                <a:solidFill>
                  <a:schemeClr val="dk1"/>
                </a:solidFill>
                <a:latin typeface="Permanent Marker"/>
                <a:ea typeface="Permanent Marker"/>
                <a:cs typeface="Permanent Marker"/>
                <a:sym typeface="Permanent Marker"/>
              </a:rPr>
              <a:t>Every wed/thurs- Open to all YEAR 11 Students - Till 5PM </a:t>
            </a:r>
            <a:endParaRPr i="1">
              <a:solidFill>
                <a:schemeClr val="dk1"/>
              </a:solidFill>
              <a:latin typeface="Permanent Marker"/>
              <a:ea typeface="Permanent Marker"/>
              <a:cs typeface="Permanent Marker"/>
              <a:sym typeface="Permanent Marker"/>
            </a:endParaRPr>
          </a:p>
          <a:p>
            <a:pPr indent="0" lvl="0" marL="0" rtl="0" algn="ctr">
              <a:spcBef>
                <a:spcPts val="0"/>
              </a:spcBef>
              <a:spcAft>
                <a:spcPts val="0"/>
              </a:spcAft>
              <a:buClr>
                <a:schemeClr val="dk1"/>
              </a:buClr>
              <a:buSzPts val="1100"/>
              <a:buFont typeface="Arial"/>
              <a:buNone/>
            </a:pPr>
            <a:r>
              <a:rPr i="1" lang="en-GB">
                <a:solidFill>
                  <a:schemeClr val="dk1"/>
                </a:solidFill>
                <a:latin typeface="Permanent Marker"/>
                <a:ea typeface="Permanent Marker"/>
                <a:cs typeface="Permanent Marker"/>
                <a:sym typeface="Permanent Marker"/>
              </a:rPr>
              <a:t>In the ILC </a:t>
            </a:r>
            <a:endParaRPr i="1">
              <a:latin typeface="Permanent Marker"/>
              <a:ea typeface="Permanent Marker"/>
              <a:cs typeface="Permanent Marker"/>
              <a:sym typeface="Permanent Marker"/>
            </a:endParaRPr>
          </a:p>
        </p:txBody>
      </p:sp>
      <p:pic>
        <p:nvPicPr>
          <p:cNvPr id="591" name="Google Shape;591;p89"/>
          <p:cNvPicPr preferRelativeResize="0"/>
          <p:nvPr/>
        </p:nvPicPr>
        <p:blipFill>
          <a:blip r:embed="rId6">
            <a:alphaModFix/>
          </a:blip>
          <a:stretch>
            <a:fillRect/>
          </a:stretch>
        </p:blipFill>
        <p:spPr>
          <a:xfrm rot="-978805">
            <a:off x="2459775" y="3789725"/>
            <a:ext cx="1493375" cy="1200000"/>
          </a:xfrm>
          <a:prstGeom prst="rect">
            <a:avLst/>
          </a:prstGeom>
          <a:noFill/>
          <a:ln cap="flat" cmpd="sng" w="9525">
            <a:solidFill>
              <a:schemeClr val="dk1"/>
            </a:solidFill>
            <a:prstDash val="solid"/>
            <a:round/>
            <a:headEnd len="sm" w="sm" type="none"/>
            <a:tailEnd len="sm" w="sm" type="none"/>
          </a:ln>
        </p:spPr>
      </p:pic>
      <p:pic>
        <p:nvPicPr>
          <p:cNvPr id="592" name="Google Shape;592;p89"/>
          <p:cNvPicPr preferRelativeResize="0"/>
          <p:nvPr/>
        </p:nvPicPr>
        <p:blipFill>
          <a:blip r:embed="rId7">
            <a:alphaModFix/>
          </a:blip>
          <a:stretch>
            <a:fillRect/>
          </a:stretch>
        </p:blipFill>
        <p:spPr>
          <a:xfrm rot="-1078095">
            <a:off x="2522733" y="2343683"/>
            <a:ext cx="1411359" cy="999085"/>
          </a:xfrm>
          <a:prstGeom prst="rect">
            <a:avLst/>
          </a:prstGeom>
          <a:noFill/>
          <a:ln cap="flat" cmpd="sng" w="9525">
            <a:solidFill>
              <a:schemeClr val="dk1"/>
            </a:solidFill>
            <a:prstDash val="solid"/>
            <a:round/>
            <a:headEnd len="sm" w="sm" type="none"/>
            <a:tailEnd len="sm" w="sm" type="none"/>
          </a:ln>
        </p:spPr>
      </p:pic>
      <p:sp>
        <p:nvSpPr>
          <p:cNvPr id="593" name="Google Shape;593;p89"/>
          <p:cNvSpPr/>
          <p:nvPr/>
        </p:nvSpPr>
        <p:spPr>
          <a:xfrm rot="-1956399">
            <a:off x="7557283" y="560029"/>
            <a:ext cx="1615084" cy="1295719"/>
          </a:xfrm>
          <a:prstGeom prst="irregularSeal1">
            <a:avLst/>
          </a:prstGeom>
          <a:solidFill>
            <a:srgbClr val="FFFF41">
              <a:alpha val="910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Comic Sans MS"/>
                <a:ea typeface="Comic Sans MS"/>
                <a:cs typeface="Comic Sans MS"/>
                <a:sym typeface="Comic Sans MS"/>
              </a:rPr>
              <a:t>Starts Sept 23 </a:t>
            </a:r>
            <a:endParaRPr b="1">
              <a:latin typeface="Comic Sans MS"/>
              <a:ea typeface="Comic Sans MS"/>
              <a:cs typeface="Comic Sans MS"/>
              <a:sym typeface="Comic Sans M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90"/>
          <p:cNvSpPr/>
          <p:nvPr/>
        </p:nvSpPr>
        <p:spPr>
          <a:xfrm rot="-1094319">
            <a:off x="-107258" y="982968"/>
            <a:ext cx="6658737" cy="3703735"/>
          </a:xfrm>
          <a:prstGeom prst="irregularSeal1">
            <a:avLst/>
          </a:prstGeom>
          <a:solidFill>
            <a:schemeClr val="accent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6600">
                <a:latin typeface="Architects Daughter"/>
                <a:ea typeface="Architects Daughter"/>
                <a:cs typeface="Architects Daughter"/>
                <a:sym typeface="Architects Daughter"/>
              </a:rPr>
              <a:t>Revision! </a:t>
            </a:r>
            <a:endParaRPr sz="6600">
              <a:latin typeface="Architects Daughter"/>
              <a:ea typeface="Architects Daughter"/>
              <a:cs typeface="Architects Daughter"/>
              <a:sym typeface="Architects Daughter"/>
            </a:endParaRPr>
          </a:p>
        </p:txBody>
      </p:sp>
      <p:pic>
        <p:nvPicPr>
          <p:cNvPr id="599" name="Google Shape;599;p90"/>
          <p:cNvPicPr preferRelativeResize="0"/>
          <p:nvPr/>
        </p:nvPicPr>
        <p:blipFill>
          <a:blip r:embed="rId3">
            <a:alphaModFix/>
          </a:blip>
          <a:stretch>
            <a:fillRect/>
          </a:stretch>
        </p:blipFill>
        <p:spPr>
          <a:xfrm rot="-451438">
            <a:off x="5820352" y="148327"/>
            <a:ext cx="3440825" cy="1909050"/>
          </a:xfrm>
          <a:prstGeom prst="rect">
            <a:avLst/>
          </a:prstGeom>
          <a:noFill/>
          <a:ln cap="flat" cmpd="sng" w="9525">
            <a:solidFill>
              <a:schemeClr val="dk1"/>
            </a:solidFill>
            <a:prstDash val="solid"/>
            <a:round/>
            <a:headEnd len="sm" w="sm" type="none"/>
            <a:tailEnd len="sm" w="sm" type="none"/>
          </a:ln>
        </p:spPr>
      </p:pic>
      <p:pic>
        <p:nvPicPr>
          <p:cNvPr id="600" name="Google Shape;600;p90"/>
          <p:cNvPicPr preferRelativeResize="0"/>
          <p:nvPr/>
        </p:nvPicPr>
        <p:blipFill>
          <a:blip r:embed="rId4">
            <a:alphaModFix/>
          </a:blip>
          <a:stretch>
            <a:fillRect/>
          </a:stretch>
        </p:blipFill>
        <p:spPr>
          <a:xfrm rot="-274230">
            <a:off x="6231075" y="3387713"/>
            <a:ext cx="2619375" cy="1743075"/>
          </a:xfrm>
          <a:prstGeom prst="rect">
            <a:avLst/>
          </a:prstGeom>
          <a:noFill/>
          <a:ln cap="flat" cmpd="sng" w="9525">
            <a:solidFill>
              <a:schemeClr val="dk1"/>
            </a:solidFill>
            <a:prstDash val="solid"/>
            <a:round/>
            <a:headEnd len="sm" w="sm" type="none"/>
            <a:tailEnd len="sm" w="sm" type="none"/>
          </a:ln>
        </p:spPr>
      </p:pic>
      <p:pic>
        <p:nvPicPr>
          <p:cNvPr id="601" name="Google Shape;601;p90"/>
          <p:cNvPicPr preferRelativeResize="0"/>
          <p:nvPr/>
        </p:nvPicPr>
        <p:blipFill>
          <a:blip r:embed="rId5">
            <a:alphaModFix/>
          </a:blip>
          <a:stretch>
            <a:fillRect/>
          </a:stretch>
        </p:blipFill>
        <p:spPr>
          <a:xfrm>
            <a:off x="6443835" y="2154700"/>
            <a:ext cx="1640411" cy="122872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1"/>
          <p:cNvSpPr txBox="1"/>
          <p:nvPr>
            <p:ph type="title"/>
          </p:nvPr>
        </p:nvSpPr>
        <p:spPr>
          <a:xfrm>
            <a:off x="2268800" y="2150850"/>
            <a:ext cx="66321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GB" sz="3900" u="sng">
                <a:solidFill>
                  <a:srgbClr val="7030A0"/>
                </a:solidFill>
                <a:latin typeface="Cabin Sketch"/>
                <a:ea typeface="Cabin Sketch"/>
                <a:cs typeface="Cabin Sketch"/>
                <a:sym typeface="Cabin Sketch"/>
              </a:rPr>
              <a:t>3 easy steps to REVISION:</a:t>
            </a:r>
            <a:endParaRPr b="1" sz="3900" u="sng">
              <a:solidFill>
                <a:srgbClr val="7030A0"/>
              </a:solidFill>
              <a:latin typeface="Cabin Sketch"/>
              <a:ea typeface="Cabin Sketch"/>
              <a:cs typeface="Cabin Sketch"/>
              <a:sym typeface="Cabin Sketch"/>
            </a:endParaRPr>
          </a:p>
          <a:p>
            <a:pPr indent="0" lvl="0" marL="0" rtl="0" algn="ctr">
              <a:spcBef>
                <a:spcPts val="0"/>
              </a:spcBef>
              <a:spcAft>
                <a:spcPts val="0"/>
              </a:spcAft>
              <a:buNone/>
            </a:pPr>
            <a:r>
              <a:t/>
            </a:r>
            <a:endParaRPr b="1" sz="1900" u="sng">
              <a:solidFill>
                <a:srgbClr val="7030A0"/>
              </a:solidFill>
              <a:latin typeface="Cabin Sketch"/>
              <a:ea typeface="Cabin Sketch"/>
              <a:cs typeface="Cabin Sketch"/>
              <a:sym typeface="Cabin Sketch"/>
            </a:endParaRPr>
          </a:p>
          <a:p>
            <a:pPr indent="0" lvl="0" marL="0" rtl="0" algn="ctr">
              <a:spcBef>
                <a:spcPts val="0"/>
              </a:spcBef>
              <a:spcAft>
                <a:spcPts val="0"/>
              </a:spcAft>
              <a:buNone/>
            </a:pPr>
            <a:r>
              <a:rPr b="1" lang="en-GB" sz="2000">
                <a:latin typeface="Chelsea Market"/>
                <a:ea typeface="Chelsea Market"/>
                <a:cs typeface="Chelsea Market"/>
                <a:sym typeface="Chelsea Market"/>
              </a:rPr>
              <a:t>(1) Review the topic/content </a:t>
            </a:r>
            <a:r>
              <a:rPr lang="en-GB" sz="2000">
                <a:latin typeface="Chelsea Market"/>
                <a:ea typeface="Chelsea Market"/>
                <a:cs typeface="Chelsea Market"/>
                <a:sym typeface="Chelsea Market"/>
              </a:rPr>
              <a:t>- quickly read through the text book and/or your exercise book or use other physical/online revision resources.</a:t>
            </a:r>
            <a:endParaRPr sz="2000">
              <a:latin typeface="Chelsea Market"/>
              <a:ea typeface="Chelsea Market"/>
              <a:cs typeface="Chelsea Market"/>
              <a:sym typeface="Chelsea Market"/>
            </a:endParaRPr>
          </a:p>
          <a:p>
            <a:pPr indent="0" lvl="0" marL="0" rtl="0" algn="ctr">
              <a:spcBef>
                <a:spcPts val="0"/>
              </a:spcBef>
              <a:spcAft>
                <a:spcPts val="0"/>
              </a:spcAft>
              <a:buNone/>
            </a:pPr>
            <a:r>
              <a:t/>
            </a:r>
            <a:endParaRPr sz="2000">
              <a:latin typeface="Chelsea Market"/>
              <a:ea typeface="Chelsea Market"/>
              <a:cs typeface="Chelsea Market"/>
              <a:sym typeface="Chelsea Market"/>
            </a:endParaRPr>
          </a:p>
          <a:p>
            <a:pPr indent="0" lvl="0" marL="0" rtl="0" algn="ctr">
              <a:spcBef>
                <a:spcPts val="0"/>
              </a:spcBef>
              <a:spcAft>
                <a:spcPts val="0"/>
              </a:spcAft>
              <a:buNone/>
            </a:pPr>
            <a:r>
              <a:rPr b="1" lang="en-GB" sz="2000">
                <a:latin typeface="Chelsea Market"/>
                <a:ea typeface="Chelsea Market"/>
                <a:cs typeface="Chelsea Market"/>
                <a:sym typeface="Chelsea Market"/>
              </a:rPr>
              <a:t>(2) Use it/ Produce something </a:t>
            </a:r>
            <a:r>
              <a:rPr lang="en-GB" sz="2000">
                <a:latin typeface="Chelsea Market"/>
                <a:ea typeface="Chelsea Market"/>
                <a:cs typeface="Chelsea Market"/>
                <a:sym typeface="Chelsea Market"/>
              </a:rPr>
              <a:t>- make a poster, concept map, revision cards, quizzes…. Try to do this from memory and then use notes/text books to fill in any gaps.</a:t>
            </a:r>
            <a:endParaRPr sz="2000">
              <a:latin typeface="Chelsea Market"/>
              <a:ea typeface="Chelsea Market"/>
              <a:cs typeface="Chelsea Market"/>
              <a:sym typeface="Chelsea Market"/>
            </a:endParaRPr>
          </a:p>
          <a:p>
            <a:pPr indent="0" lvl="0" marL="0" rtl="0" algn="ctr">
              <a:spcBef>
                <a:spcPts val="0"/>
              </a:spcBef>
              <a:spcAft>
                <a:spcPts val="0"/>
              </a:spcAft>
              <a:buNone/>
            </a:pPr>
            <a:r>
              <a:t/>
            </a:r>
            <a:endParaRPr sz="2000">
              <a:latin typeface="Chelsea Market"/>
              <a:ea typeface="Chelsea Market"/>
              <a:cs typeface="Chelsea Market"/>
              <a:sym typeface="Chelsea Market"/>
            </a:endParaRPr>
          </a:p>
          <a:p>
            <a:pPr indent="0" lvl="0" marL="0" rtl="0" algn="ctr">
              <a:spcBef>
                <a:spcPts val="0"/>
              </a:spcBef>
              <a:spcAft>
                <a:spcPts val="0"/>
              </a:spcAft>
              <a:buNone/>
            </a:pPr>
            <a:r>
              <a:rPr b="1" lang="en-GB" sz="2000">
                <a:latin typeface="Chelsea Market"/>
                <a:ea typeface="Chelsea Market"/>
                <a:cs typeface="Chelsea Market"/>
                <a:sym typeface="Chelsea Market"/>
              </a:rPr>
              <a:t>(3) Past papers + mark schemes</a:t>
            </a:r>
            <a:r>
              <a:rPr lang="en-GB" sz="2000">
                <a:latin typeface="Chelsea Market"/>
                <a:ea typeface="Chelsea Market"/>
                <a:cs typeface="Chelsea Market"/>
                <a:sym typeface="Chelsea Market"/>
              </a:rPr>
              <a:t> - access and attempt past questions related to the topic and use the mark scheme(s) to help with any tricky bits - ‘bounce’ between the two.</a:t>
            </a:r>
            <a:endParaRPr sz="2000">
              <a:latin typeface="Chelsea Market"/>
              <a:ea typeface="Chelsea Market"/>
              <a:cs typeface="Chelsea Market"/>
              <a:sym typeface="Chelsea Market"/>
            </a:endParaRPr>
          </a:p>
        </p:txBody>
      </p:sp>
      <p:pic>
        <p:nvPicPr>
          <p:cNvPr id="607" name="Google Shape;607;p91"/>
          <p:cNvPicPr preferRelativeResize="0"/>
          <p:nvPr/>
        </p:nvPicPr>
        <p:blipFill>
          <a:blip r:embed="rId3">
            <a:alphaModFix/>
          </a:blip>
          <a:stretch>
            <a:fillRect/>
          </a:stretch>
        </p:blipFill>
        <p:spPr>
          <a:xfrm>
            <a:off x="152400" y="612675"/>
            <a:ext cx="2116400" cy="1408375"/>
          </a:xfrm>
          <a:prstGeom prst="rect">
            <a:avLst/>
          </a:prstGeom>
          <a:noFill/>
          <a:ln>
            <a:noFill/>
          </a:ln>
        </p:spPr>
      </p:pic>
      <p:pic>
        <p:nvPicPr>
          <p:cNvPr id="608" name="Google Shape;608;p91"/>
          <p:cNvPicPr preferRelativeResize="0"/>
          <p:nvPr/>
        </p:nvPicPr>
        <p:blipFill>
          <a:blip r:embed="rId4">
            <a:alphaModFix/>
          </a:blip>
          <a:stretch>
            <a:fillRect/>
          </a:stretch>
        </p:blipFill>
        <p:spPr>
          <a:xfrm>
            <a:off x="152400" y="2021050"/>
            <a:ext cx="2116401" cy="1411616"/>
          </a:xfrm>
          <a:prstGeom prst="rect">
            <a:avLst/>
          </a:prstGeom>
          <a:noFill/>
          <a:ln>
            <a:noFill/>
          </a:ln>
        </p:spPr>
      </p:pic>
      <p:pic>
        <p:nvPicPr>
          <p:cNvPr id="609" name="Google Shape;609;p91"/>
          <p:cNvPicPr preferRelativeResize="0"/>
          <p:nvPr/>
        </p:nvPicPr>
        <p:blipFill rotWithShape="1">
          <a:blip r:embed="rId5">
            <a:alphaModFix/>
          </a:blip>
          <a:srcRect b="23529" l="0" r="0" t="0"/>
          <a:stretch/>
        </p:blipFill>
        <p:spPr>
          <a:xfrm>
            <a:off x="76600" y="3562475"/>
            <a:ext cx="2268000" cy="1411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92"/>
          <p:cNvSpPr txBox="1"/>
          <p:nvPr>
            <p:ph type="title"/>
          </p:nvPr>
        </p:nvSpPr>
        <p:spPr>
          <a:xfrm>
            <a:off x="1810500" y="2102525"/>
            <a:ext cx="73335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GB" sz="4000" u="sng">
                <a:solidFill>
                  <a:srgbClr val="6AA84F"/>
                </a:solidFill>
                <a:latin typeface="Cabin Sketch"/>
                <a:ea typeface="Cabin Sketch"/>
                <a:cs typeface="Cabin Sketch"/>
                <a:sym typeface="Cabin Sketch"/>
              </a:rPr>
              <a:t>Where do I start?</a:t>
            </a:r>
            <a:endParaRPr b="1" sz="4000" u="sng">
              <a:solidFill>
                <a:srgbClr val="6AA84F"/>
              </a:solidFill>
              <a:latin typeface="Cabin Sketch"/>
              <a:ea typeface="Cabin Sketch"/>
              <a:cs typeface="Cabin Sketch"/>
              <a:sym typeface="Cabin Sketch"/>
            </a:endParaRPr>
          </a:p>
          <a:p>
            <a:pPr indent="-355600" lvl="0" marL="457200" rtl="0" algn="l">
              <a:spcBef>
                <a:spcPts val="0"/>
              </a:spcBef>
              <a:spcAft>
                <a:spcPts val="0"/>
              </a:spcAft>
              <a:buSzPts val="2000"/>
              <a:buFont typeface="Architects Daughter"/>
              <a:buChar char="➢"/>
            </a:pPr>
            <a:r>
              <a:rPr lang="en-GB" sz="2000">
                <a:latin typeface="Architects Daughter"/>
                <a:ea typeface="Architects Daughter"/>
                <a:cs typeface="Architects Daughter"/>
                <a:sym typeface="Architects Daughter"/>
              </a:rPr>
              <a:t>Break the subject into easy to approach </a:t>
            </a:r>
            <a:r>
              <a:rPr b="1" lang="en-GB" sz="2000">
                <a:latin typeface="Architects Daughter"/>
                <a:ea typeface="Architects Daughter"/>
                <a:cs typeface="Architects Daughter"/>
                <a:sym typeface="Architects Daughter"/>
              </a:rPr>
              <a:t>chunks/topics:</a:t>
            </a:r>
            <a:endParaRPr b="1" sz="2000">
              <a:latin typeface="Architects Daughter"/>
              <a:ea typeface="Architects Daughter"/>
              <a:cs typeface="Architects Daughter"/>
              <a:sym typeface="Architects Daughter"/>
            </a:endParaRPr>
          </a:p>
          <a:p>
            <a:pPr indent="0" lvl="0" marL="457200" rtl="0" algn="l">
              <a:spcBef>
                <a:spcPts val="0"/>
              </a:spcBef>
              <a:spcAft>
                <a:spcPts val="0"/>
              </a:spcAft>
              <a:buNone/>
            </a:pPr>
            <a:r>
              <a:t/>
            </a:r>
            <a:endParaRPr sz="2000">
              <a:latin typeface="Architects Daughter"/>
              <a:ea typeface="Architects Daughter"/>
              <a:cs typeface="Architects Daughter"/>
              <a:sym typeface="Architects Daughter"/>
            </a:endParaRPr>
          </a:p>
          <a:p>
            <a:pPr indent="0" lvl="0" marL="457200" rtl="0" algn="l">
              <a:spcBef>
                <a:spcPts val="0"/>
              </a:spcBef>
              <a:spcAft>
                <a:spcPts val="0"/>
              </a:spcAft>
              <a:buNone/>
            </a:pPr>
            <a:r>
              <a:rPr lang="en-GB" sz="2000">
                <a:latin typeface="Architects Daughter"/>
                <a:ea typeface="Architects Daughter"/>
                <a:cs typeface="Architects Daughter"/>
                <a:sym typeface="Architects Daughter"/>
              </a:rPr>
              <a:t>e.g. Biology - Review each of the 18 topics in turn. Some can be done together … Respiration and Photosynthesis (Topics 8 and 9)</a:t>
            </a:r>
            <a:endParaRPr sz="2000">
              <a:latin typeface="Architects Daughter"/>
              <a:ea typeface="Architects Daughter"/>
              <a:cs typeface="Architects Daughter"/>
              <a:sym typeface="Architects Daughter"/>
            </a:endParaRPr>
          </a:p>
          <a:p>
            <a:pPr indent="0" lvl="0" marL="457200" rtl="0" algn="l">
              <a:spcBef>
                <a:spcPts val="0"/>
              </a:spcBef>
              <a:spcAft>
                <a:spcPts val="0"/>
              </a:spcAft>
              <a:buNone/>
            </a:pPr>
            <a:r>
              <a:rPr lang="en-GB" sz="2000">
                <a:latin typeface="Architects Daughter"/>
                <a:ea typeface="Architects Daughter"/>
                <a:cs typeface="Architects Daughter"/>
                <a:sym typeface="Architects Daughter"/>
              </a:rPr>
              <a:t>e.g. RE - two big sections, Christianity and Islam, these sections can also be subdivided to make the revision easier.</a:t>
            </a:r>
            <a:endParaRPr sz="2000">
              <a:latin typeface="Architects Daughter"/>
              <a:ea typeface="Architects Daughter"/>
              <a:cs typeface="Architects Daughter"/>
              <a:sym typeface="Architects Daughter"/>
            </a:endParaRPr>
          </a:p>
          <a:p>
            <a:pPr indent="0" lvl="0" marL="457200" rtl="0" algn="l">
              <a:spcBef>
                <a:spcPts val="0"/>
              </a:spcBef>
              <a:spcAft>
                <a:spcPts val="0"/>
              </a:spcAft>
              <a:buNone/>
            </a:pPr>
            <a:r>
              <a:rPr lang="en-GB" sz="2000">
                <a:latin typeface="Architects Daughter"/>
                <a:ea typeface="Architects Daughter"/>
                <a:cs typeface="Architects Daughter"/>
                <a:sym typeface="Architects Daughter"/>
              </a:rPr>
              <a:t>e.g. English Literature (An Inspector Calls) - break the text into Characters, Themes, Chapters etc</a:t>
            </a:r>
            <a:endParaRPr sz="2000">
              <a:latin typeface="Architects Daughter"/>
              <a:ea typeface="Architects Daughter"/>
              <a:cs typeface="Architects Daughter"/>
              <a:sym typeface="Architects Daughter"/>
            </a:endParaRPr>
          </a:p>
          <a:p>
            <a:pPr indent="0" lvl="0" marL="457200" rtl="0" algn="l">
              <a:spcBef>
                <a:spcPts val="0"/>
              </a:spcBef>
              <a:spcAft>
                <a:spcPts val="0"/>
              </a:spcAft>
              <a:buNone/>
            </a:pPr>
            <a:r>
              <a:t/>
            </a:r>
            <a:endParaRPr sz="2000">
              <a:latin typeface="Architects Daughter"/>
              <a:ea typeface="Architects Daughter"/>
              <a:cs typeface="Architects Daughter"/>
              <a:sym typeface="Architects Daughter"/>
            </a:endParaRPr>
          </a:p>
          <a:p>
            <a:pPr indent="-355600" lvl="0" marL="457200" rtl="0" algn="l">
              <a:spcBef>
                <a:spcPts val="0"/>
              </a:spcBef>
              <a:spcAft>
                <a:spcPts val="0"/>
              </a:spcAft>
              <a:buSzPts val="2000"/>
              <a:buFont typeface="Architects Daughter"/>
              <a:buChar char="➢"/>
            </a:pPr>
            <a:r>
              <a:rPr lang="en-GB" sz="2000">
                <a:latin typeface="Architects Daughter"/>
                <a:ea typeface="Architects Daughter"/>
                <a:cs typeface="Architects Daughter"/>
                <a:sym typeface="Architects Daughter"/>
              </a:rPr>
              <a:t>Use the schools</a:t>
            </a:r>
            <a:r>
              <a:rPr b="1" lang="en-GB" sz="2000" u="sng">
                <a:solidFill>
                  <a:schemeClr val="hlink"/>
                </a:solidFill>
                <a:latin typeface="Architects Daughter"/>
                <a:ea typeface="Architects Daughter"/>
                <a:cs typeface="Architects Daughter"/>
                <a:sym typeface="Architects Daughter"/>
                <a:hlinkClick r:id="rId3"/>
              </a:rPr>
              <a:t> ‘One Stop Shop’ </a:t>
            </a:r>
            <a:r>
              <a:rPr lang="en-GB" sz="2000">
                <a:latin typeface="Architects Daughter"/>
                <a:ea typeface="Architects Daughter"/>
                <a:cs typeface="Architects Daughter"/>
                <a:sym typeface="Architects Daughter"/>
              </a:rPr>
              <a:t>for further and subject specific advice, including appropriate </a:t>
            </a:r>
            <a:r>
              <a:rPr b="1" lang="en-GB" sz="2000">
                <a:latin typeface="Architects Daughter"/>
                <a:ea typeface="Architects Daughter"/>
                <a:cs typeface="Architects Daughter"/>
                <a:sym typeface="Architects Daughter"/>
              </a:rPr>
              <a:t>tasks &amp; activities </a:t>
            </a:r>
            <a:r>
              <a:rPr lang="en-GB" sz="2000">
                <a:latin typeface="Architects Daughter"/>
                <a:ea typeface="Architects Daughter"/>
                <a:cs typeface="Architects Daughter"/>
                <a:sym typeface="Architects Daughter"/>
              </a:rPr>
              <a:t>for each subject.</a:t>
            </a:r>
            <a:endParaRPr sz="2000">
              <a:latin typeface="Architects Daughter"/>
              <a:ea typeface="Architects Daughter"/>
              <a:cs typeface="Architects Daughter"/>
              <a:sym typeface="Architects Daughter"/>
            </a:endParaRPr>
          </a:p>
        </p:txBody>
      </p:sp>
      <p:pic>
        <p:nvPicPr>
          <p:cNvPr id="615" name="Google Shape;615;p92"/>
          <p:cNvPicPr preferRelativeResize="0"/>
          <p:nvPr/>
        </p:nvPicPr>
        <p:blipFill>
          <a:blip r:embed="rId4">
            <a:alphaModFix/>
          </a:blip>
          <a:stretch>
            <a:fillRect/>
          </a:stretch>
        </p:blipFill>
        <p:spPr>
          <a:xfrm>
            <a:off x="494938" y="980000"/>
            <a:ext cx="1416355" cy="1894375"/>
          </a:xfrm>
          <a:prstGeom prst="rect">
            <a:avLst/>
          </a:prstGeom>
          <a:noFill/>
          <a:ln>
            <a:noFill/>
          </a:ln>
        </p:spPr>
      </p:pic>
      <p:pic>
        <p:nvPicPr>
          <p:cNvPr id="616" name="Google Shape;616;p92"/>
          <p:cNvPicPr preferRelativeResize="0"/>
          <p:nvPr/>
        </p:nvPicPr>
        <p:blipFill rotWithShape="1">
          <a:blip r:embed="rId5">
            <a:alphaModFix/>
          </a:blip>
          <a:srcRect b="0" l="0" r="1341" t="11964"/>
          <a:stretch/>
        </p:blipFill>
        <p:spPr>
          <a:xfrm>
            <a:off x="162625" y="2944325"/>
            <a:ext cx="2080975" cy="1044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id="621" name="Google Shape;621;p93"/>
          <p:cNvPicPr preferRelativeResize="0"/>
          <p:nvPr/>
        </p:nvPicPr>
        <p:blipFill>
          <a:blip r:embed="rId3">
            <a:alphaModFix/>
          </a:blip>
          <a:stretch>
            <a:fillRect/>
          </a:stretch>
        </p:blipFill>
        <p:spPr>
          <a:xfrm>
            <a:off x="622049" y="23400"/>
            <a:ext cx="7936164" cy="5120100"/>
          </a:xfrm>
          <a:prstGeom prst="rect">
            <a:avLst/>
          </a:prstGeom>
          <a:noFill/>
          <a:ln>
            <a:noFill/>
          </a:ln>
        </p:spPr>
      </p:pic>
      <p:pic>
        <p:nvPicPr>
          <p:cNvPr id="622" name="Google Shape;622;p93"/>
          <p:cNvPicPr preferRelativeResize="0"/>
          <p:nvPr/>
        </p:nvPicPr>
        <p:blipFill>
          <a:blip r:embed="rId4">
            <a:alphaModFix/>
          </a:blip>
          <a:stretch>
            <a:fillRect/>
          </a:stretch>
        </p:blipFill>
        <p:spPr>
          <a:xfrm>
            <a:off x="7628975" y="0"/>
            <a:ext cx="1307925" cy="1307925"/>
          </a:xfrm>
          <a:prstGeom prst="rect">
            <a:avLst/>
          </a:prstGeom>
          <a:noFill/>
          <a:ln>
            <a:noFill/>
          </a:ln>
        </p:spPr>
      </p:pic>
      <p:sp>
        <p:nvSpPr>
          <p:cNvPr id="623" name="Google Shape;623;p93"/>
          <p:cNvSpPr/>
          <p:nvPr/>
        </p:nvSpPr>
        <p:spPr>
          <a:xfrm>
            <a:off x="1451250" y="23388"/>
            <a:ext cx="5859000" cy="515700"/>
          </a:xfrm>
          <a:prstGeom prst="rect">
            <a:avLst/>
          </a:prstGeom>
          <a:solidFill>
            <a:srgbClr val="FFC000"/>
          </a:solidFill>
          <a:ln cap="flat" cmpd="sng" w="9525">
            <a:solidFill>
              <a:srgbClr val="FFC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93"/>
          <p:cNvSpPr txBox="1"/>
          <p:nvPr>
            <p:ph type="ctrTitle"/>
          </p:nvPr>
        </p:nvSpPr>
        <p:spPr>
          <a:xfrm>
            <a:off x="120450" y="-115050"/>
            <a:ext cx="8520600" cy="79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GB" sz="4400">
                <a:solidFill>
                  <a:srgbClr val="351C75"/>
                </a:solidFill>
                <a:latin typeface="Cabin Sketch"/>
                <a:ea typeface="Cabin Sketch"/>
                <a:cs typeface="Cabin Sketch"/>
                <a:sym typeface="Cabin Sketch"/>
              </a:rPr>
              <a:t>Where &amp; When to Revise?</a:t>
            </a:r>
            <a:endParaRPr b="1" sz="4400">
              <a:solidFill>
                <a:srgbClr val="351C75"/>
              </a:solidFill>
              <a:latin typeface="Cabin Sketch"/>
              <a:ea typeface="Cabin Sketch"/>
              <a:cs typeface="Cabin Sketch"/>
              <a:sym typeface="Cabin Sketch"/>
            </a:endParaRPr>
          </a:p>
        </p:txBody>
      </p:sp>
      <p:sp>
        <p:nvSpPr>
          <p:cNvPr id="625" name="Google Shape;625;p93"/>
          <p:cNvSpPr/>
          <p:nvPr/>
        </p:nvSpPr>
        <p:spPr>
          <a:xfrm>
            <a:off x="937000" y="2813950"/>
            <a:ext cx="3282900" cy="7311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6" name="Google Shape;626;p93"/>
          <p:cNvSpPr/>
          <p:nvPr/>
        </p:nvSpPr>
        <p:spPr>
          <a:xfrm>
            <a:off x="954041" y="3635950"/>
            <a:ext cx="3215100" cy="9645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7" name="Google Shape;627;p93"/>
          <p:cNvSpPr/>
          <p:nvPr/>
        </p:nvSpPr>
        <p:spPr>
          <a:xfrm>
            <a:off x="4996950" y="1376925"/>
            <a:ext cx="3233400" cy="9645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8" name="Google Shape;628;p93"/>
          <p:cNvSpPr/>
          <p:nvPr/>
        </p:nvSpPr>
        <p:spPr>
          <a:xfrm>
            <a:off x="4996950" y="2461700"/>
            <a:ext cx="3233400" cy="9195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9" name="Google Shape;629;p93"/>
          <p:cNvSpPr/>
          <p:nvPr/>
        </p:nvSpPr>
        <p:spPr>
          <a:xfrm>
            <a:off x="937000" y="2128750"/>
            <a:ext cx="3315000" cy="5943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0" name="Google Shape;630;p93"/>
          <p:cNvSpPr/>
          <p:nvPr/>
        </p:nvSpPr>
        <p:spPr>
          <a:xfrm>
            <a:off x="4996950" y="3501475"/>
            <a:ext cx="3233400" cy="9195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1" name="Google Shape;631;p93"/>
          <p:cNvSpPr txBox="1"/>
          <p:nvPr/>
        </p:nvSpPr>
        <p:spPr>
          <a:xfrm>
            <a:off x="926850" y="2128750"/>
            <a:ext cx="33996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8761D"/>
                </a:solidFill>
              </a:rPr>
              <a:t>1) </a:t>
            </a:r>
            <a:r>
              <a:rPr b="1" lang="en-GB">
                <a:solidFill>
                  <a:srgbClr val="38761D"/>
                </a:solidFill>
              </a:rPr>
              <a:t>Find a quiet, calm, comfortable place to work.</a:t>
            </a:r>
            <a:endParaRPr b="1">
              <a:solidFill>
                <a:srgbClr val="38761D"/>
              </a:solidFill>
            </a:endParaRPr>
          </a:p>
          <a:p>
            <a:pPr indent="0" lvl="0" marL="457200" rtl="0" algn="l">
              <a:spcBef>
                <a:spcPts val="0"/>
              </a:spcBef>
              <a:spcAft>
                <a:spcPts val="0"/>
              </a:spcAft>
              <a:buNone/>
            </a:pPr>
            <a:r>
              <a:t/>
            </a:r>
            <a:endParaRPr b="1">
              <a:solidFill>
                <a:srgbClr val="741B47"/>
              </a:solidFill>
            </a:endParaRPr>
          </a:p>
          <a:p>
            <a:pPr indent="0" lvl="0" marL="0" rtl="0" algn="l">
              <a:spcBef>
                <a:spcPts val="0"/>
              </a:spcBef>
              <a:spcAft>
                <a:spcPts val="0"/>
              </a:spcAft>
              <a:buNone/>
            </a:pPr>
            <a:r>
              <a:rPr b="1" lang="en-GB">
                <a:solidFill>
                  <a:srgbClr val="741B47"/>
                </a:solidFill>
              </a:rPr>
              <a:t>2) Remove mobile devices, block social media or turn off notifications when working.</a:t>
            </a:r>
            <a:endParaRPr b="1">
              <a:solidFill>
                <a:srgbClr val="741B47"/>
              </a:solidFill>
            </a:endParaRPr>
          </a:p>
          <a:p>
            <a:pPr indent="0" lvl="0" marL="457200" rtl="0" algn="l">
              <a:spcBef>
                <a:spcPts val="0"/>
              </a:spcBef>
              <a:spcAft>
                <a:spcPts val="0"/>
              </a:spcAft>
              <a:buNone/>
            </a:pPr>
            <a:r>
              <a:t/>
            </a:r>
            <a:endParaRPr b="1">
              <a:solidFill>
                <a:srgbClr val="674EA7"/>
              </a:solidFill>
            </a:endParaRPr>
          </a:p>
          <a:p>
            <a:pPr indent="0" lvl="0" marL="0" rtl="0" algn="l">
              <a:spcBef>
                <a:spcPts val="0"/>
              </a:spcBef>
              <a:spcAft>
                <a:spcPts val="0"/>
              </a:spcAft>
              <a:buNone/>
            </a:pPr>
            <a:r>
              <a:rPr b="1" lang="en-GB">
                <a:solidFill>
                  <a:srgbClr val="674EA7"/>
                </a:solidFill>
              </a:rPr>
              <a:t>3) Use your revision timetable to decide which subjects you will study on each day.  E.g. Mondays: Maths &amp; Physics</a:t>
            </a:r>
            <a:endParaRPr b="1">
              <a:solidFill>
                <a:srgbClr val="674EA7"/>
              </a:solidFill>
            </a:endParaRPr>
          </a:p>
        </p:txBody>
      </p:sp>
      <p:sp>
        <p:nvSpPr>
          <p:cNvPr id="632" name="Google Shape;632;p93"/>
          <p:cNvSpPr txBox="1"/>
          <p:nvPr/>
        </p:nvSpPr>
        <p:spPr>
          <a:xfrm>
            <a:off x="5029200" y="1300725"/>
            <a:ext cx="32334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0B5394"/>
                </a:solidFill>
              </a:rPr>
              <a:t>4) </a:t>
            </a:r>
            <a:r>
              <a:rPr b="1" lang="en-GB">
                <a:solidFill>
                  <a:srgbClr val="0B5394"/>
                </a:solidFill>
              </a:rPr>
              <a:t>Decide what time work will be   done: E.g. Maths 5-6.30pm,  Physics 7.30 - 9pm (Don’t work later than 9.30pm)</a:t>
            </a:r>
            <a:endParaRPr b="1">
              <a:solidFill>
                <a:srgbClr val="0B5394"/>
              </a:solidFill>
            </a:endParaRPr>
          </a:p>
          <a:p>
            <a:pPr indent="0" lvl="0" marL="0" rtl="0" algn="l">
              <a:spcBef>
                <a:spcPts val="0"/>
              </a:spcBef>
              <a:spcAft>
                <a:spcPts val="0"/>
              </a:spcAft>
              <a:buNone/>
            </a:pPr>
            <a:r>
              <a:t/>
            </a:r>
            <a:endParaRPr/>
          </a:p>
          <a:p>
            <a:pPr indent="0" lvl="0" marL="0" rtl="0" algn="l">
              <a:spcBef>
                <a:spcPts val="0"/>
              </a:spcBef>
              <a:spcAft>
                <a:spcPts val="0"/>
              </a:spcAft>
              <a:buNone/>
            </a:pPr>
            <a:r>
              <a:rPr b="1" lang="en-GB">
                <a:solidFill>
                  <a:srgbClr val="38761D"/>
                </a:solidFill>
              </a:rPr>
              <a:t>5)  Break up the study sessions.  Work for 20-30 minute chunks with 5 minute breaks over the hour/hour and a half.</a:t>
            </a:r>
            <a:endParaRPr b="1">
              <a:solidFill>
                <a:srgbClr val="38761D"/>
              </a:solidFill>
            </a:endParaRPr>
          </a:p>
          <a:p>
            <a:pPr indent="0" lvl="0" marL="0" rtl="0" algn="l">
              <a:spcBef>
                <a:spcPts val="0"/>
              </a:spcBef>
              <a:spcAft>
                <a:spcPts val="0"/>
              </a:spcAft>
              <a:buNone/>
            </a:pPr>
            <a:r>
              <a:t/>
            </a:r>
            <a:endParaRPr/>
          </a:p>
          <a:p>
            <a:pPr indent="0" lvl="0" marL="0" rtl="0" algn="l">
              <a:spcBef>
                <a:spcPts val="0"/>
              </a:spcBef>
              <a:spcAft>
                <a:spcPts val="0"/>
              </a:spcAft>
              <a:buNone/>
            </a:pPr>
            <a:r>
              <a:rPr b="1" lang="en-GB">
                <a:solidFill>
                  <a:srgbClr val="741B47"/>
                </a:solidFill>
              </a:rPr>
              <a:t>6) </a:t>
            </a:r>
            <a:r>
              <a:rPr b="1" lang="en-GB">
                <a:solidFill>
                  <a:srgbClr val="741B47"/>
                </a:solidFill>
              </a:rPr>
              <a:t>Ensure that guilt free time </a:t>
            </a:r>
            <a:endParaRPr b="1">
              <a:solidFill>
                <a:srgbClr val="741B47"/>
              </a:solidFill>
            </a:endParaRPr>
          </a:p>
          <a:p>
            <a:pPr indent="0" lvl="0" marL="0" rtl="0" algn="l">
              <a:spcBef>
                <a:spcPts val="0"/>
              </a:spcBef>
              <a:spcAft>
                <a:spcPts val="0"/>
              </a:spcAft>
              <a:buNone/>
            </a:pPr>
            <a:r>
              <a:rPr b="1" lang="en-GB">
                <a:solidFill>
                  <a:srgbClr val="741B47"/>
                </a:solidFill>
              </a:rPr>
              <a:t>off is built into your revision plan/timetable....AND get lots </a:t>
            </a:r>
            <a:endParaRPr b="1">
              <a:solidFill>
                <a:srgbClr val="741B47"/>
              </a:solidFill>
            </a:endParaRPr>
          </a:p>
          <a:p>
            <a:pPr indent="0" lvl="0" marL="0" rtl="0" algn="l">
              <a:spcBef>
                <a:spcPts val="0"/>
              </a:spcBef>
              <a:spcAft>
                <a:spcPts val="0"/>
              </a:spcAft>
              <a:buNone/>
            </a:pPr>
            <a:r>
              <a:rPr b="1" lang="en-GB">
                <a:solidFill>
                  <a:srgbClr val="741B47"/>
                </a:solidFill>
              </a:rPr>
              <a:t>of SLEEP!</a:t>
            </a:r>
            <a:endParaRPr b="1">
              <a:solidFill>
                <a:srgbClr val="741B47"/>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94"/>
          <p:cNvSpPr/>
          <p:nvPr/>
        </p:nvSpPr>
        <p:spPr>
          <a:xfrm>
            <a:off x="56525" y="67825"/>
            <a:ext cx="9087300" cy="692400"/>
          </a:xfrm>
          <a:prstGeom prst="ribbon2">
            <a:avLst>
              <a:gd fmla="val 16667" name="adj1"/>
              <a:gd fmla="val 50000" name="adj2"/>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94"/>
          <p:cNvSpPr txBox="1"/>
          <p:nvPr>
            <p:ph type="ctrTitle"/>
          </p:nvPr>
        </p:nvSpPr>
        <p:spPr>
          <a:xfrm>
            <a:off x="2226300" y="101750"/>
            <a:ext cx="4691400" cy="519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GB" sz="3500">
                <a:solidFill>
                  <a:srgbClr val="FFFF00"/>
                </a:solidFill>
                <a:latin typeface="Cabin Sketch"/>
                <a:ea typeface="Cabin Sketch"/>
                <a:cs typeface="Cabin Sketch"/>
                <a:sym typeface="Cabin Sketch"/>
              </a:rPr>
              <a:t>The Revision Timetable</a:t>
            </a:r>
            <a:endParaRPr b="1" sz="3500">
              <a:solidFill>
                <a:srgbClr val="FFFF00"/>
              </a:solidFill>
              <a:latin typeface="Cabin Sketch"/>
              <a:ea typeface="Cabin Sketch"/>
              <a:cs typeface="Cabin Sketch"/>
              <a:sym typeface="Cabin Sketch"/>
            </a:endParaRPr>
          </a:p>
        </p:txBody>
      </p:sp>
      <p:sp>
        <p:nvSpPr>
          <p:cNvPr id="639" name="Google Shape;639;p94"/>
          <p:cNvSpPr txBox="1"/>
          <p:nvPr/>
        </p:nvSpPr>
        <p:spPr>
          <a:xfrm>
            <a:off x="0" y="1094100"/>
            <a:ext cx="44427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latin typeface="Chelsea Market"/>
                <a:ea typeface="Chelsea Market"/>
                <a:cs typeface="Chelsea Market"/>
                <a:sym typeface="Chelsea Market"/>
              </a:rPr>
              <a:t>Planning! ...BORING, right?  In reality,</a:t>
            </a:r>
            <a:endParaRPr sz="1300">
              <a:latin typeface="Chelsea Market"/>
              <a:ea typeface="Chelsea Market"/>
              <a:cs typeface="Chelsea Market"/>
              <a:sym typeface="Chelsea Market"/>
            </a:endParaRPr>
          </a:p>
          <a:p>
            <a:pPr indent="0" lvl="0" marL="0" rtl="0" algn="l">
              <a:spcBef>
                <a:spcPts val="0"/>
              </a:spcBef>
              <a:spcAft>
                <a:spcPts val="0"/>
              </a:spcAft>
              <a:buNone/>
            </a:pPr>
            <a:r>
              <a:rPr lang="en-GB" sz="1300">
                <a:latin typeface="Chelsea Market"/>
                <a:ea typeface="Chelsea Market"/>
                <a:cs typeface="Chelsea Market"/>
                <a:sym typeface="Chelsea Market"/>
              </a:rPr>
              <a:t>a </a:t>
            </a:r>
            <a:r>
              <a:rPr b="1" lang="en-GB" sz="1300">
                <a:solidFill>
                  <a:srgbClr val="FF0000"/>
                </a:solidFill>
                <a:latin typeface="Chelsea Market"/>
                <a:ea typeface="Chelsea Market"/>
                <a:cs typeface="Chelsea Market"/>
                <a:sym typeface="Chelsea Market"/>
              </a:rPr>
              <a:t>little </a:t>
            </a:r>
            <a:r>
              <a:rPr lang="en-GB" sz="1300">
                <a:latin typeface="Chelsea Market"/>
                <a:ea typeface="Chelsea Market"/>
                <a:cs typeface="Chelsea Market"/>
                <a:sym typeface="Chelsea Market"/>
              </a:rPr>
              <a:t>planning will save a</a:t>
            </a:r>
            <a:r>
              <a:rPr b="1" lang="en-GB" sz="1700">
                <a:solidFill>
                  <a:srgbClr val="92D050"/>
                </a:solidFill>
                <a:latin typeface="Chelsea Market"/>
                <a:ea typeface="Chelsea Market"/>
                <a:cs typeface="Chelsea Market"/>
                <a:sym typeface="Chelsea Market"/>
              </a:rPr>
              <a:t> LOT </a:t>
            </a:r>
            <a:endParaRPr b="1" sz="1700">
              <a:solidFill>
                <a:srgbClr val="92D050"/>
              </a:solidFill>
              <a:latin typeface="Chelsea Market"/>
              <a:ea typeface="Chelsea Market"/>
              <a:cs typeface="Chelsea Market"/>
              <a:sym typeface="Chelsea Market"/>
            </a:endParaRPr>
          </a:p>
          <a:p>
            <a:pPr indent="0" lvl="0" marL="0" rtl="0" algn="l">
              <a:spcBef>
                <a:spcPts val="0"/>
              </a:spcBef>
              <a:spcAft>
                <a:spcPts val="0"/>
              </a:spcAft>
              <a:buNone/>
            </a:pPr>
            <a:r>
              <a:rPr lang="en-GB" sz="1300">
                <a:latin typeface="Chelsea Market"/>
                <a:ea typeface="Chelsea Market"/>
                <a:cs typeface="Chelsea Market"/>
                <a:sym typeface="Chelsea Market"/>
              </a:rPr>
              <a:t>of time and allow you to have time</a:t>
            </a:r>
            <a:endParaRPr sz="1300">
              <a:latin typeface="Chelsea Market"/>
              <a:ea typeface="Chelsea Market"/>
              <a:cs typeface="Chelsea Market"/>
              <a:sym typeface="Chelsea Market"/>
            </a:endParaRPr>
          </a:p>
          <a:p>
            <a:pPr indent="0" lvl="0" marL="0" rtl="0" algn="l">
              <a:spcBef>
                <a:spcPts val="0"/>
              </a:spcBef>
              <a:spcAft>
                <a:spcPts val="0"/>
              </a:spcAft>
              <a:buNone/>
            </a:pPr>
            <a:r>
              <a:rPr lang="en-GB" sz="1300">
                <a:latin typeface="Chelsea Market"/>
                <a:ea typeface="Chelsea Market"/>
                <a:cs typeface="Chelsea Market"/>
                <a:sym typeface="Chelsea Market"/>
              </a:rPr>
              <a:t>for doing the other things you love </a:t>
            </a:r>
            <a:endParaRPr sz="1300">
              <a:latin typeface="Chelsea Market"/>
              <a:ea typeface="Chelsea Market"/>
              <a:cs typeface="Chelsea Market"/>
              <a:sym typeface="Chelsea Market"/>
            </a:endParaRPr>
          </a:p>
          <a:p>
            <a:pPr indent="0" lvl="0" marL="0" rtl="0" algn="l">
              <a:spcBef>
                <a:spcPts val="0"/>
              </a:spcBef>
              <a:spcAft>
                <a:spcPts val="0"/>
              </a:spcAft>
              <a:buNone/>
            </a:pPr>
            <a:r>
              <a:rPr lang="en-GB" sz="1300">
                <a:latin typeface="Chelsea Market"/>
                <a:ea typeface="Chelsea Market"/>
                <a:cs typeface="Chelsea Market"/>
                <a:sym typeface="Chelsea Market"/>
              </a:rPr>
              <a:t>to do…(crossword puzzles, basket weaving…?)</a:t>
            </a:r>
            <a:endParaRPr sz="1300">
              <a:latin typeface="Chelsea Market"/>
              <a:ea typeface="Chelsea Market"/>
              <a:cs typeface="Chelsea Market"/>
              <a:sym typeface="Chelsea Market"/>
            </a:endParaRPr>
          </a:p>
          <a:p>
            <a:pPr indent="0" lvl="0" marL="0" rtl="0" algn="l">
              <a:spcBef>
                <a:spcPts val="0"/>
              </a:spcBef>
              <a:spcAft>
                <a:spcPts val="0"/>
              </a:spcAft>
              <a:buNone/>
            </a:pPr>
            <a:r>
              <a:t/>
            </a:r>
            <a:endParaRPr sz="1300">
              <a:latin typeface="Chelsea Market"/>
              <a:ea typeface="Chelsea Market"/>
              <a:cs typeface="Chelsea Market"/>
              <a:sym typeface="Chelsea Market"/>
            </a:endParaRPr>
          </a:p>
          <a:p>
            <a:pPr indent="0" lvl="0" marL="0" rtl="0" algn="l">
              <a:spcBef>
                <a:spcPts val="0"/>
              </a:spcBef>
              <a:spcAft>
                <a:spcPts val="0"/>
              </a:spcAft>
              <a:buNone/>
            </a:pPr>
            <a:r>
              <a:rPr lang="en-GB" sz="1300">
                <a:latin typeface="Chelsea Market"/>
                <a:ea typeface="Chelsea Market"/>
                <a:cs typeface="Chelsea Market"/>
                <a:sym typeface="Chelsea Market"/>
              </a:rPr>
              <a:t>It is really important to</a:t>
            </a:r>
            <a:r>
              <a:rPr b="1" lang="en-GB" sz="1300">
                <a:solidFill>
                  <a:srgbClr val="FF00FF"/>
                </a:solidFill>
                <a:latin typeface="Chelsea Market"/>
                <a:ea typeface="Chelsea Market"/>
                <a:cs typeface="Chelsea Market"/>
                <a:sym typeface="Chelsea Market"/>
              </a:rPr>
              <a:t> plan your time carefully </a:t>
            </a:r>
            <a:r>
              <a:rPr lang="en-GB" sz="1300">
                <a:latin typeface="Chelsea Market"/>
                <a:ea typeface="Chelsea Market"/>
                <a:cs typeface="Chelsea Market"/>
                <a:sym typeface="Chelsea Market"/>
              </a:rPr>
              <a:t>so you ensure you cover &amp; revisit everything you need to prepare for your assessments.  It will make you feel more organised =less worried.  </a:t>
            </a:r>
            <a:r>
              <a:rPr b="1" lang="en-GB" sz="1300">
                <a:solidFill>
                  <a:schemeClr val="accent1"/>
                </a:solidFill>
                <a:latin typeface="Chelsea Market"/>
                <a:ea typeface="Chelsea Market"/>
                <a:cs typeface="Chelsea Market"/>
                <a:sym typeface="Chelsea Market"/>
              </a:rPr>
              <a:t>Win/Win!</a:t>
            </a:r>
            <a:endParaRPr b="1" sz="1300">
              <a:solidFill>
                <a:schemeClr val="accent1"/>
              </a:solidFill>
              <a:latin typeface="Chelsea Market"/>
              <a:ea typeface="Chelsea Market"/>
              <a:cs typeface="Chelsea Market"/>
              <a:sym typeface="Chelsea Market"/>
            </a:endParaRPr>
          </a:p>
          <a:p>
            <a:pPr indent="0" lvl="0" marL="0" rtl="0" algn="l">
              <a:spcBef>
                <a:spcPts val="0"/>
              </a:spcBef>
              <a:spcAft>
                <a:spcPts val="0"/>
              </a:spcAft>
              <a:buNone/>
            </a:pPr>
            <a:r>
              <a:t/>
            </a:r>
            <a:endParaRPr sz="1300">
              <a:latin typeface="Chelsea Market"/>
              <a:ea typeface="Chelsea Market"/>
              <a:cs typeface="Chelsea Market"/>
              <a:sym typeface="Chelsea Market"/>
            </a:endParaRPr>
          </a:p>
        </p:txBody>
      </p:sp>
      <p:sp>
        <p:nvSpPr>
          <p:cNvPr id="640" name="Google Shape;640;p94"/>
          <p:cNvSpPr txBox="1"/>
          <p:nvPr/>
        </p:nvSpPr>
        <p:spPr>
          <a:xfrm>
            <a:off x="537150" y="3850500"/>
            <a:ext cx="8069700" cy="1293000"/>
          </a:xfrm>
          <a:prstGeom prst="rect">
            <a:avLst/>
          </a:prstGeom>
          <a:solidFill>
            <a:srgbClr val="CCCC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latin typeface="Calibri"/>
                <a:ea typeface="Calibri"/>
                <a:cs typeface="Calibri"/>
                <a:sym typeface="Calibri"/>
              </a:rPr>
              <a:t>You can make a </a:t>
            </a:r>
            <a:r>
              <a:rPr b="1" lang="en-GB" sz="1800">
                <a:latin typeface="Calibri"/>
                <a:ea typeface="Calibri"/>
                <a:cs typeface="Calibri"/>
                <a:sym typeface="Calibri"/>
              </a:rPr>
              <a:t>google sheet</a:t>
            </a:r>
            <a:r>
              <a:rPr lang="en-GB" sz="1800">
                <a:latin typeface="Calibri"/>
                <a:ea typeface="Calibri"/>
                <a:cs typeface="Calibri"/>
                <a:sym typeface="Calibri"/>
              </a:rPr>
              <a:t> to create your own revision timetable. Collect a </a:t>
            </a:r>
            <a:r>
              <a:rPr b="1" lang="en-GB" sz="1800">
                <a:latin typeface="Calibri"/>
                <a:ea typeface="Calibri"/>
                <a:cs typeface="Calibri"/>
                <a:sym typeface="Calibri"/>
              </a:rPr>
              <a:t>paper copy</a:t>
            </a:r>
            <a:r>
              <a:rPr lang="en-GB" sz="1800">
                <a:latin typeface="Calibri"/>
                <a:ea typeface="Calibri"/>
                <a:cs typeface="Calibri"/>
                <a:sym typeface="Calibri"/>
              </a:rPr>
              <a:t> from the Year 11 office OR use this </a:t>
            </a:r>
            <a:r>
              <a:rPr b="1" lang="en-GB" sz="1800" u="sng">
                <a:solidFill>
                  <a:schemeClr val="hlink"/>
                </a:solidFill>
                <a:latin typeface="Calibri"/>
                <a:ea typeface="Calibri"/>
                <a:cs typeface="Calibri"/>
                <a:sym typeface="Calibri"/>
                <a:hlinkClick r:id="rId3"/>
              </a:rPr>
              <a:t>great online revision planner.</a:t>
            </a:r>
            <a:r>
              <a:rPr lang="en-GB" sz="1800">
                <a:latin typeface="Calibri"/>
                <a:ea typeface="Calibri"/>
                <a:cs typeface="Calibri"/>
                <a:sym typeface="Calibri"/>
              </a:rPr>
              <a:t> </a:t>
            </a:r>
            <a:endParaRPr sz="1800">
              <a:latin typeface="Calibri"/>
              <a:ea typeface="Calibri"/>
              <a:cs typeface="Calibri"/>
              <a:sym typeface="Calibri"/>
            </a:endParaRPr>
          </a:p>
          <a:p>
            <a:pPr indent="0" lvl="0" marL="0" rtl="0" algn="ctr">
              <a:spcBef>
                <a:spcPts val="0"/>
              </a:spcBef>
              <a:spcAft>
                <a:spcPts val="0"/>
              </a:spcAft>
              <a:buNone/>
            </a:pPr>
            <a:r>
              <a:rPr lang="en-GB" sz="1800">
                <a:latin typeface="Calibri"/>
                <a:ea typeface="Calibri"/>
                <a:cs typeface="Calibri"/>
                <a:sym typeface="Calibri"/>
              </a:rPr>
              <a:t>Or -  you could write it on a </a:t>
            </a:r>
            <a:r>
              <a:rPr b="1" lang="en-GB" sz="1800">
                <a:latin typeface="Calibri"/>
                <a:ea typeface="Calibri"/>
                <a:cs typeface="Calibri"/>
                <a:sym typeface="Calibri"/>
              </a:rPr>
              <a:t>calendar</a:t>
            </a:r>
            <a:r>
              <a:rPr lang="en-GB" sz="1800">
                <a:latin typeface="Calibri"/>
                <a:ea typeface="Calibri"/>
                <a:cs typeface="Calibri"/>
                <a:sym typeface="Calibri"/>
              </a:rPr>
              <a:t> or </a:t>
            </a:r>
            <a:r>
              <a:rPr b="1" lang="en-GB" sz="1800">
                <a:latin typeface="Calibri"/>
                <a:ea typeface="Calibri"/>
                <a:cs typeface="Calibri"/>
                <a:sym typeface="Calibri"/>
              </a:rPr>
              <a:t>draw out </a:t>
            </a:r>
            <a:r>
              <a:rPr lang="en-GB" sz="1800">
                <a:latin typeface="Calibri"/>
                <a:ea typeface="Calibri"/>
                <a:cs typeface="Calibri"/>
                <a:sym typeface="Calibri"/>
              </a:rPr>
              <a:t>a timetable. </a:t>
            </a:r>
            <a:endParaRPr sz="1800">
              <a:latin typeface="Calibri"/>
              <a:ea typeface="Calibri"/>
              <a:cs typeface="Calibri"/>
              <a:sym typeface="Calibri"/>
            </a:endParaRPr>
          </a:p>
          <a:p>
            <a:pPr indent="0" lvl="0" marL="0" rtl="0" algn="ctr">
              <a:spcBef>
                <a:spcPts val="0"/>
              </a:spcBef>
              <a:spcAft>
                <a:spcPts val="0"/>
              </a:spcAft>
              <a:buNone/>
            </a:pPr>
            <a:r>
              <a:rPr b="1" lang="en-GB" sz="1800">
                <a:solidFill>
                  <a:srgbClr val="9900FF"/>
                </a:solidFill>
                <a:latin typeface="Calibri"/>
                <a:ea typeface="Calibri"/>
                <a:cs typeface="Calibri"/>
                <a:sym typeface="Calibri"/>
              </a:rPr>
              <a:t>Whatever works for you! </a:t>
            </a:r>
            <a:endParaRPr b="1" sz="1800">
              <a:solidFill>
                <a:srgbClr val="9900FF"/>
              </a:solidFill>
              <a:latin typeface="Calibri"/>
              <a:ea typeface="Calibri"/>
              <a:cs typeface="Calibri"/>
              <a:sym typeface="Calibri"/>
            </a:endParaRPr>
          </a:p>
        </p:txBody>
      </p:sp>
      <p:sp>
        <p:nvSpPr>
          <p:cNvPr id="641" name="Google Shape;641;p94"/>
          <p:cNvSpPr/>
          <p:nvPr/>
        </p:nvSpPr>
        <p:spPr>
          <a:xfrm rot="-1070003">
            <a:off x="779067" y="10190"/>
            <a:ext cx="1048163" cy="1044654"/>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94"/>
          <p:cNvSpPr/>
          <p:nvPr/>
        </p:nvSpPr>
        <p:spPr>
          <a:xfrm rot="952670">
            <a:off x="6990589" y="10221"/>
            <a:ext cx="1048295" cy="1044586"/>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3" name="Google Shape;643;p94"/>
          <p:cNvPicPr preferRelativeResize="0"/>
          <p:nvPr/>
        </p:nvPicPr>
        <p:blipFill rotWithShape="1">
          <a:blip r:embed="rId4">
            <a:alphaModFix/>
          </a:blip>
          <a:srcRect b="20220" l="0" r="0" t="4833"/>
          <a:stretch/>
        </p:blipFill>
        <p:spPr>
          <a:xfrm>
            <a:off x="3169700" y="527250"/>
            <a:ext cx="3059024" cy="1417101"/>
          </a:xfrm>
          <a:prstGeom prst="rect">
            <a:avLst/>
          </a:prstGeom>
          <a:noFill/>
          <a:ln>
            <a:noFill/>
          </a:ln>
        </p:spPr>
      </p:pic>
      <p:sp>
        <p:nvSpPr>
          <p:cNvPr id="644" name="Google Shape;644;p94"/>
          <p:cNvSpPr txBox="1"/>
          <p:nvPr/>
        </p:nvSpPr>
        <p:spPr>
          <a:xfrm>
            <a:off x="4487850" y="1062625"/>
            <a:ext cx="4566900" cy="300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1300">
              <a:solidFill>
                <a:schemeClr val="dk1"/>
              </a:solidFill>
              <a:latin typeface="Chelsea Market"/>
              <a:ea typeface="Chelsea Market"/>
              <a:cs typeface="Chelsea Market"/>
              <a:sym typeface="Chelsea Market"/>
            </a:endParaRPr>
          </a:p>
          <a:p>
            <a:pPr indent="0" lvl="0" marL="0" rtl="0" algn="l">
              <a:spcBef>
                <a:spcPts val="0"/>
              </a:spcBef>
              <a:spcAft>
                <a:spcPts val="0"/>
              </a:spcAft>
              <a:buClr>
                <a:schemeClr val="dk1"/>
              </a:buClr>
              <a:buSzPts val="1100"/>
              <a:buFont typeface="Arial"/>
              <a:buNone/>
            </a:pPr>
            <a:r>
              <a:rPr lang="en-GB" sz="1300">
                <a:solidFill>
                  <a:schemeClr val="dk1"/>
                </a:solidFill>
                <a:latin typeface="Chelsea Market"/>
                <a:ea typeface="Chelsea Market"/>
                <a:cs typeface="Chelsea Market"/>
                <a:sym typeface="Chelsea Market"/>
              </a:rPr>
              <a:t>                        You can start to plan </a:t>
            </a:r>
            <a:r>
              <a:rPr lang="en-GB" sz="1300" u="sng">
                <a:solidFill>
                  <a:srgbClr val="0000FF"/>
                </a:solidFill>
                <a:latin typeface="Chelsea Market"/>
                <a:ea typeface="Chelsea Market"/>
                <a:cs typeface="Chelsea Market"/>
                <a:sym typeface="Chelsea Market"/>
              </a:rPr>
              <a:t>now,</a:t>
            </a:r>
            <a:r>
              <a:rPr lang="en-GB" sz="1300">
                <a:solidFill>
                  <a:schemeClr val="dk1"/>
                </a:solidFill>
                <a:latin typeface="Chelsea Market"/>
                <a:ea typeface="Chelsea Market"/>
                <a:cs typeface="Chelsea Market"/>
                <a:sym typeface="Chelsea Market"/>
              </a:rPr>
              <a:t> we                            .                       still have lots of time.     .   .         .                       Remember that planning breaks &amp; time with friends and family is as important as planning time to revise, but you need to</a:t>
            </a:r>
            <a:r>
              <a:rPr b="1" lang="en-GB" sz="1300">
                <a:solidFill>
                  <a:srgbClr val="9900FF"/>
                </a:solidFill>
                <a:latin typeface="Chelsea Market"/>
                <a:ea typeface="Chelsea Market"/>
                <a:cs typeface="Chelsea Market"/>
                <a:sym typeface="Chelsea Market"/>
              </a:rPr>
              <a:t> get the balance right. </a:t>
            </a:r>
            <a:endParaRPr b="1" sz="1300">
              <a:solidFill>
                <a:srgbClr val="9900FF"/>
              </a:solidFill>
              <a:latin typeface="Chelsea Market"/>
              <a:ea typeface="Chelsea Market"/>
              <a:cs typeface="Chelsea Market"/>
              <a:sym typeface="Chelsea Market"/>
            </a:endParaRPr>
          </a:p>
          <a:p>
            <a:pPr indent="0" lvl="0" marL="0" rtl="0" algn="l">
              <a:spcBef>
                <a:spcPts val="0"/>
              </a:spcBef>
              <a:spcAft>
                <a:spcPts val="0"/>
              </a:spcAft>
              <a:buClr>
                <a:schemeClr val="dk1"/>
              </a:buClr>
              <a:buSzPts val="1100"/>
              <a:buFont typeface="Arial"/>
              <a:buNone/>
            </a:pPr>
            <a:r>
              <a:t/>
            </a:r>
            <a:endParaRPr sz="1300">
              <a:solidFill>
                <a:schemeClr val="dk1"/>
              </a:solidFill>
              <a:latin typeface="Chelsea Market"/>
              <a:ea typeface="Chelsea Market"/>
              <a:cs typeface="Chelsea Market"/>
              <a:sym typeface="Chelsea Market"/>
            </a:endParaRPr>
          </a:p>
          <a:p>
            <a:pPr indent="0" lvl="0" marL="0" rtl="0" algn="l">
              <a:spcBef>
                <a:spcPts val="0"/>
              </a:spcBef>
              <a:spcAft>
                <a:spcPts val="0"/>
              </a:spcAft>
              <a:buClr>
                <a:schemeClr val="dk1"/>
              </a:buClr>
              <a:buSzPts val="1100"/>
              <a:buFont typeface="Arial"/>
              <a:buNone/>
            </a:pPr>
            <a:r>
              <a:rPr lang="en-GB" sz="1300">
                <a:solidFill>
                  <a:schemeClr val="dk1"/>
                </a:solidFill>
                <a:latin typeface="Chelsea Market"/>
                <a:ea typeface="Chelsea Market"/>
                <a:cs typeface="Chelsea Market"/>
                <a:sym typeface="Chelsea Market"/>
              </a:rPr>
              <a:t>Your teachers may have given you a </a:t>
            </a:r>
            <a:r>
              <a:rPr b="1" lang="en-GB" sz="1300">
                <a:solidFill>
                  <a:srgbClr val="FF9900"/>
                </a:solidFill>
                <a:latin typeface="Chelsea Market"/>
                <a:ea typeface="Chelsea Market"/>
                <a:cs typeface="Chelsea Market"/>
                <a:sym typeface="Chelsea Market"/>
              </a:rPr>
              <a:t>revision list.</a:t>
            </a:r>
            <a:r>
              <a:rPr lang="en-GB" sz="1300">
                <a:solidFill>
                  <a:schemeClr val="dk1"/>
                </a:solidFill>
                <a:latin typeface="Chelsea Market"/>
                <a:ea typeface="Chelsea Market"/>
                <a:cs typeface="Chelsea Market"/>
                <a:sym typeface="Chelsea Market"/>
              </a:rPr>
              <a:t> There is also subject specific revision advice on the TGS website - ONE STOP SHOP.  It’s GREAT idea to plan what </a:t>
            </a:r>
            <a:r>
              <a:rPr b="1" lang="en-GB" sz="1300">
                <a:solidFill>
                  <a:srgbClr val="38761D"/>
                </a:solidFill>
                <a:latin typeface="Chelsea Market"/>
                <a:ea typeface="Chelsea Market"/>
                <a:cs typeface="Chelsea Market"/>
                <a:sym typeface="Chelsea Market"/>
              </a:rPr>
              <a:t>type of revision</a:t>
            </a:r>
            <a:r>
              <a:rPr lang="en-GB" sz="1300">
                <a:solidFill>
                  <a:schemeClr val="dk1"/>
                </a:solidFill>
                <a:latin typeface="Chelsea Market"/>
                <a:ea typeface="Chelsea Market"/>
                <a:cs typeface="Chelsea Market"/>
                <a:sym typeface="Chelsea Market"/>
              </a:rPr>
              <a:t> you will do, rather than just the subject.</a:t>
            </a:r>
            <a:endParaRPr sz="1300">
              <a:solidFill>
                <a:schemeClr val="dk1"/>
              </a:solidFill>
              <a:latin typeface="Chelsea Market"/>
              <a:ea typeface="Chelsea Market"/>
              <a:cs typeface="Chelsea Market"/>
              <a:sym typeface="Chelsea Market"/>
            </a:endParaRPr>
          </a:p>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id="649" name="Google Shape;649;p95"/>
          <p:cNvPicPr preferRelativeResize="0"/>
          <p:nvPr/>
        </p:nvPicPr>
        <p:blipFill rotWithShape="1">
          <a:blip r:embed="rId3">
            <a:alphaModFix/>
          </a:blip>
          <a:srcRect b="27963" l="17990" r="17713" t="14709"/>
          <a:stretch/>
        </p:blipFill>
        <p:spPr>
          <a:xfrm>
            <a:off x="1798150" y="116050"/>
            <a:ext cx="6885850" cy="4911401"/>
          </a:xfrm>
          <a:prstGeom prst="rect">
            <a:avLst/>
          </a:prstGeom>
          <a:noFill/>
          <a:ln>
            <a:noFill/>
          </a:ln>
        </p:spPr>
      </p:pic>
      <p:sp>
        <p:nvSpPr>
          <p:cNvPr id="650" name="Google Shape;650;p95"/>
          <p:cNvSpPr txBox="1"/>
          <p:nvPr/>
        </p:nvSpPr>
        <p:spPr>
          <a:xfrm>
            <a:off x="2578725" y="320600"/>
            <a:ext cx="1881900" cy="14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Cabin Sketch"/>
                <a:ea typeface="Cabin Sketch"/>
                <a:cs typeface="Cabin Sketch"/>
                <a:sym typeface="Cabin Sketch"/>
              </a:rPr>
              <a:t>Monday</a:t>
            </a:r>
            <a:endParaRPr sz="1800">
              <a:latin typeface="Cabin Sketch"/>
              <a:ea typeface="Cabin Sketch"/>
              <a:cs typeface="Cabin Sketch"/>
              <a:sym typeface="Cabin Sketch"/>
            </a:endParaRPr>
          </a:p>
          <a:p>
            <a:pPr indent="0" lvl="0" marL="0" rtl="0" algn="l">
              <a:spcBef>
                <a:spcPts val="0"/>
              </a:spcBef>
              <a:spcAft>
                <a:spcPts val="0"/>
              </a:spcAft>
              <a:buNone/>
            </a:pPr>
            <a:r>
              <a:rPr lang="en-GB">
                <a:latin typeface="Calibri"/>
                <a:ea typeface="Calibri"/>
                <a:cs typeface="Calibri"/>
                <a:sym typeface="Calibri"/>
              </a:rPr>
              <a:t>Maths - Hegarty</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4.30-6.00pm</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Biology - Past paper</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7.30-9.00pm</a:t>
            </a:r>
            <a:endParaRPr>
              <a:latin typeface="Calibri"/>
              <a:ea typeface="Calibri"/>
              <a:cs typeface="Calibri"/>
              <a:sym typeface="Calibri"/>
            </a:endParaRPr>
          </a:p>
        </p:txBody>
      </p:sp>
      <p:sp>
        <p:nvSpPr>
          <p:cNvPr id="651" name="Google Shape;651;p95"/>
          <p:cNvSpPr txBox="1"/>
          <p:nvPr/>
        </p:nvSpPr>
        <p:spPr>
          <a:xfrm>
            <a:off x="2578725" y="1867800"/>
            <a:ext cx="1881900" cy="14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Cabin Sketch"/>
                <a:ea typeface="Cabin Sketch"/>
                <a:cs typeface="Cabin Sketch"/>
                <a:sym typeface="Cabin Sketch"/>
              </a:rPr>
              <a:t>Tuesday </a:t>
            </a:r>
            <a:r>
              <a:rPr lang="en-GB" sz="1000">
                <a:latin typeface="Cabin Sketch"/>
                <a:ea typeface="Cabin Sketch"/>
                <a:cs typeface="Cabin Sketch"/>
                <a:sym typeface="Cabin Sketch"/>
              </a:rPr>
              <a:t>(*Eng revision lunch)</a:t>
            </a:r>
            <a:endParaRPr sz="1000">
              <a:latin typeface="Cabin Sketch"/>
              <a:ea typeface="Cabin Sketch"/>
              <a:cs typeface="Cabin Sketch"/>
              <a:sym typeface="Cabin Sketch"/>
            </a:endParaRPr>
          </a:p>
          <a:p>
            <a:pPr indent="0" lvl="0" marL="0" rtl="0" algn="l">
              <a:spcBef>
                <a:spcPts val="0"/>
              </a:spcBef>
              <a:spcAft>
                <a:spcPts val="0"/>
              </a:spcAft>
              <a:buNone/>
            </a:pPr>
            <a:r>
              <a:rPr lang="en-GB" sz="1100">
                <a:latin typeface="Calibri"/>
                <a:ea typeface="Calibri"/>
                <a:cs typeface="Calibri"/>
                <a:sym typeface="Calibri"/>
              </a:rPr>
              <a:t>Physics - mind map P4</a:t>
            </a:r>
            <a:endParaRPr sz="1100">
              <a:latin typeface="Calibri"/>
              <a:ea typeface="Calibri"/>
              <a:cs typeface="Calibri"/>
              <a:sym typeface="Calibri"/>
            </a:endParaRPr>
          </a:p>
          <a:p>
            <a:pPr indent="0" lvl="0" marL="0" rtl="0" algn="l">
              <a:spcBef>
                <a:spcPts val="0"/>
              </a:spcBef>
              <a:spcAft>
                <a:spcPts val="0"/>
              </a:spcAft>
              <a:buNone/>
            </a:pPr>
            <a:r>
              <a:rPr lang="en-GB" sz="1100">
                <a:latin typeface="Calibri"/>
                <a:ea typeface="Calibri"/>
                <a:cs typeface="Calibri"/>
                <a:sym typeface="Calibri"/>
              </a:rPr>
              <a:t>4.30-6.00pm</a:t>
            </a:r>
            <a:endParaRPr sz="1100">
              <a:latin typeface="Calibri"/>
              <a:ea typeface="Calibri"/>
              <a:cs typeface="Calibri"/>
              <a:sym typeface="Calibri"/>
            </a:endParaRPr>
          </a:p>
          <a:p>
            <a:pPr indent="0" lvl="0" marL="0" rtl="0" algn="l">
              <a:spcBef>
                <a:spcPts val="0"/>
              </a:spcBef>
              <a:spcAft>
                <a:spcPts val="0"/>
              </a:spcAft>
              <a:buNone/>
            </a:pPr>
            <a:r>
              <a:rPr lang="en-GB" sz="1100">
                <a:latin typeface="Calibri"/>
                <a:ea typeface="Calibri"/>
                <a:cs typeface="Calibri"/>
                <a:sym typeface="Calibri"/>
              </a:rPr>
              <a:t>Chemistry - Exam questions</a:t>
            </a:r>
            <a:endParaRPr sz="1100">
              <a:latin typeface="Calibri"/>
              <a:ea typeface="Calibri"/>
              <a:cs typeface="Calibri"/>
              <a:sym typeface="Calibri"/>
            </a:endParaRPr>
          </a:p>
          <a:p>
            <a:pPr indent="0" lvl="0" marL="0" rtl="0" algn="l">
              <a:spcBef>
                <a:spcPts val="0"/>
              </a:spcBef>
              <a:spcAft>
                <a:spcPts val="0"/>
              </a:spcAft>
              <a:buNone/>
            </a:pPr>
            <a:r>
              <a:rPr lang="en-GB" sz="1100">
                <a:latin typeface="Calibri"/>
                <a:ea typeface="Calibri"/>
                <a:cs typeface="Calibri"/>
                <a:sym typeface="Calibri"/>
              </a:rPr>
              <a:t>7.30-9.00pm</a:t>
            </a:r>
            <a:endParaRPr sz="1100">
              <a:latin typeface="Calibri"/>
              <a:ea typeface="Calibri"/>
              <a:cs typeface="Calibri"/>
              <a:sym typeface="Calibri"/>
            </a:endParaRPr>
          </a:p>
        </p:txBody>
      </p:sp>
      <p:sp>
        <p:nvSpPr>
          <p:cNvPr id="652" name="Google Shape;652;p95"/>
          <p:cNvSpPr txBox="1"/>
          <p:nvPr/>
        </p:nvSpPr>
        <p:spPr>
          <a:xfrm>
            <a:off x="2578725" y="3343500"/>
            <a:ext cx="1881900" cy="14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Cabin Sketch"/>
                <a:ea typeface="Cabin Sketch"/>
                <a:cs typeface="Cabin Sketch"/>
                <a:sym typeface="Cabin Sketch"/>
              </a:rPr>
              <a:t>Wednesday</a:t>
            </a:r>
            <a:endParaRPr sz="1800">
              <a:latin typeface="Cabin Sketch"/>
              <a:ea typeface="Cabin Sketch"/>
              <a:cs typeface="Cabin Sketch"/>
              <a:sym typeface="Cabin Sketch"/>
            </a:endParaRPr>
          </a:p>
          <a:p>
            <a:pPr indent="0" lvl="0" marL="0" rtl="0" algn="l">
              <a:spcBef>
                <a:spcPts val="0"/>
              </a:spcBef>
              <a:spcAft>
                <a:spcPts val="0"/>
              </a:spcAft>
              <a:buNone/>
            </a:pPr>
            <a:r>
              <a:rPr b="1" lang="en-GB">
                <a:latin typeface="Calibri"/>
                <a:ea typeface="Calibri"/>
                <a:cs typeface="Calibri"/>
                <a:sym typeface="Calibri"/>
              </a:rPr>
              <a:t>Maths tutor</a:t>
            </a:r>
            <a:endParaRPr b="1">
              <a:latin typeface="Calibri"/>
              <a:ea typeface="Calibri"/>
              <a:cs typeface="Calibri"/>
              <a:sym typeface="Calibri"/>
            </a:endParaRPr>
          </a:p>
          <a:p>
            <a:pPr indent="0" lvl="0" marL="0" rtl="0" algn="l">
              <a:spcBef>
                <a:spcPts val="0"/>
              </a:spcBef>
              <a:spcAft>
                <a:spcPts val="0"/>
              </a:spcAft>
              <a:buNone/>
            </a:pPr>
            <a:r>
              <a:rPr b="1" lang="en-GB">
                <a:latin typeface="Calibri"/>
                <a:ea typeface="Calibri"/>
                <a:cs typeface="Calibri"/>
                <a:sym typeface="Calibri"/>
              </a:rPr>
              <a:t>4.00-5.00pm</a:t>
            </a:r>
            <a:endParaRPr b="1">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Geography-case study flash cards</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7.30-9.00pm</a:t>
            </a:r>
            <a:endParaRPr>
              <a:latin typeface="Calibri"/>
              <a:ea typeface="Calibri"/>
              <a:cs typeface="Calibri"/>
              <a:sym typeface="Calibri"/>
            </a:endParaRPr>
          </a:p>
        </p:txBody>
      </p:sp>
      <p:sp>
        <p:nvSpPr>
          <p:cNvPr id="653" name="Google Shape;653;p95"/>
          <p:cNvSpPr txBox="1"/>
          <p:nvPr/>
        </p:nvSpPr>
        <p:spPr>
          <a:xfrm>
            <a:off x="4572000" y="3343500"/>
            <a:ext cx="1881900" cy="14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Cabin Sketch"/>
                <a:ea typeface="Cabin Sketch"/>
                <a:cs typeface="Cabin Sketch"/>
                <a:sym typeface="Cabin Sketch"/>
              </a:rPr>
              <a:t>Thursday</a:t>
            </a:r>
            <a:endParaRPr sz="1800">
              <a:latin typeface="Cabin Sketch"/>
              <a:ea typeface="Cabin Sketch"/>
              <a:cs typeface="Cabin Sketch"/>
              <a:sym typeface="Cabin Sketch"/>
            </a:endParaRPr>
          </a:p>
          <a:p>
            <a:pPr indent="0" lvl="0" marL="0" rtl="0" algn="l">
              <a:spcBef>
                <a:spcPts val="0"/>
              </a:spcBef>
              <a:spcAft>
                <a:spcPts val="0"/>
              </a:spcAft>
              <a:buNone/>
            </a:pPr>
            <a:r>
              <a:rPr lang="en-GB">
                <a:latin typeface="Calibri"/>
                <a:ea typeface="Calibri"/>
                <a:cs typeface="Calibri"/>
                <a:sym typeface="Calibri"/>
              </a:rPr>
              <a:t>Late back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English Lit. - Inspector character profile</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7.30-9.00pm</a:t>
            </a:r>
            <a:endParaRPr>
              <a:latin typeface="Calibri"/>
              <a:ea typeface="Calibri"/>
              <a:cs typeface="Calibri"/>
              <a:sym typeface="Calibri"/>
            </a:endParaRPr>
          </a:p>
        </p:txBody>
      </p:sp>
      <p:sp>
        <p:nvSpPr>
          <p:cNvPr id="654" name="Google Shape;654;p95"/>
          <p:cNvSpPr txBox="1"/>
          <p:nvPr/>
        </p:nvSpPr>
        <p:spPr>
          <a:xfrm>
            <a:off x="6575500" y="320600"/>
            <a:ext cx="1881900" cy="14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Cabin Sketch"/>
                <a:ea typeface="Cabin Sketch"/>
                <a:cs typeface="Cabin Sketch"/>
                <a:sym typeface="Cabin Sketch"/>
              </a:rPr>
              <a:t>Friday</a:t>
            </a:r>
            <a:endParaRPr sz="1800">
              <a:latin typeface="Cabin Sketch"/>
              <a:ea typeface="Cabin Sketch"/>
              <a:cs typeface="Cabin Sketch"/>
              <a:sym typeface="Cabin Sketch"/>
            </a:endParaRPr>
          </a:p>
          <a:p>
            <a:pPr indent="0" lvl="0" marL="0" rtl="0" algn="l">
              <a:spcBef>
                <a:spcPts val="0"/>
              </a:spcBef>
              <a:spcAft>
                <a:spcPts val="0"/>
              </a:spcAft>
              <a:buNone/>
            </a:pPr>
            <a:r>
              <a:rPr lang="en-GB">
                <a:latin typeface="Calibri"/>
                <a:ea typeface="Calibri"/>
                <a:cs typeface="Calibri"/>
                <a:sym typeface="Calibri"/>
              </a:rPr>
              <a:t>English Lang - revision workbook 40 mins</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5.00-6.30pm</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Art - artist study</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7.30-9.00pm</a:t>
            </a:r>
            <a:endParaRPr>
              <a:latin typeface="Calibri"/>
              <a:ea typeface="Calibri"/>
              <a:cs typeface="Calibri"/>
              <a:sym typeface="Calibri"/>
            </a:endParaRPr>
          </a:p>
        </p:txBody>
      </p:sp>
      <p:sp>
        <p:nvSpPr>
          <p:cNvPr id="655" name="Google Shape;655;p95"/>
          <p:cNvSpPr txBox="1"/>
          <p:nvPr/>
        </p:nvSpPr>
        <p:spPr>
          <a:xfrm>
            <a:off x="6575500" y="1807425"/>
            <a:ext cx="1881900" cy="14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Cabin Sketch"/>
                <a:ea typeface="Cabin Sketch"/>
                <a:cs typeface="Cabin Sketch"/>
                <a:sym typeface="Cabin Sketch"/>
              </a:rPr>
              <a:t>Saturday</a:t>
            </a:r>
            <a:endParaRPr sz="1800">
              <a:latin typeface="Cabin Sketch"/>
              <a:ea typeface="Cabin Sketch"/>
              <a:cs typeface="Cabin Sketch"/>
              <a:sym typeface="Cabin Sketch"/>
            </a:endParaRPr>
          </a:p>
          <a:p>
            <a:pPr indent="0" lvl="0" marL="0" rtl="0" algn="l">
              <a:spcBef>
                <a:spcPts val="0"/>
              </a:spcBef>
              <a:spcAft>
                <a:spcPts val="0"/>
              </a:spcAft>
              <a:buNone/>
            </a:pPr>
            <a:r>
              <a:rPr lang="en-GB">
                <a:latin typeface="Calibri"/>
                <a:ea typeface="Calibri"/>
                <a:cs typeface="Calibri"/>
                <a:sym typeface="Calibri"/>
              </a:rPr>
              <a:t>RE - flip cards quotes</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9.30-11.00am</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French - random question generator</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1.30-3.00pm</a:t>
            </a:r>
            <a:endParaRPr>
              <a:latin typeface="Calibri"/>
              <a:ea typeface="Calibri"/>
              <a:cs typeface="Calibri"/>
              <a:sym typeface="Calibri"/>
            </a:endParaRPr>
          </a:p>
        </p:txBody>
      </p:sp>
      <p:sp>
        <p:nvSpPr>
          <p:cNvPr id="656" name="Google Shape;656;p95"/>
          <p:cNvSpPr txBox="1"/>
          <p:nvPr/>
        </p:nvSpPr>
        <p:spPr>
          <a:xfrm>
            <a:off x="6565275" y="3343500"/>
            <a:ext cx="1881900" cy="14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Cabin Sketch"/>
                <a:ea typeface="Cabin Sketch"/>
                <a:cs typeface="Cabin Sketch"/>
                <a:sym typeface="Cabin Sketch"/>
              </a:rPr>
              <a:t>Sunday</a:t>
            </a:r>
            <a:endParaRPr sz="1800">
              <a:latin typeface="Cabin Sketch"/>
              <a:ea typeface="Cabin Sketch"/>
              <a:cs typeface="Cabin Sketch"/>
              <a:sym typeface="Cabin Sketch"/>
            </a:endParaRPr>
          </a:p>
          <a:p>
            <a:pPr indent="0" lvl="0" marL="0" rtl="0" algn="l">
              <a:spcBef>
                <a:spcPts val="0"/>
              </a:spcBef>
              <a:spcAft>
                <a:spcPts val="0"/>
              </a:spcAft>
              <a:buNone/>
            </a:pPr>
            <a:r>
              <a:rPr lang="en-GB">
                <a:latin typeface="Calibri"/>
                <a:ea typeface="Calibri"/>
                <a:cs typeface="Calibri"/>
                <a:sym typeface="Calibri"/>
              </a:rPr>
              <a:t>Homework and catch-up</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10.00-11.30am</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657" name="Google Shape;657;p95"/>
          <p:cNvSpPr txBox="1"/>
          <p:nvPr/>
        </p:nvSpPr>
        <p:spPr>
          <a:xfrm>
            <a:off x="4558050" y="348475"/>
            <a:ext cx="1881900" cy="292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To Do:</a:t>
            </a:r>
            <a:endParaRPr>
              <a:latin typeface="Calibri"/>
              <a:ea typeface="Calibri"/>
              <a:cs typeface="Calibri"/>
              <a:sym typeface="Calibri"/>
            </a:endParaRPr>
          </a:p>
          <a:p>
            <a:pPr indent="0" lvl="0" marL="0" rtl="0" algn="l">
              <a:spcBef>
                <a:spcPts val="0"/>
              </a:spcBef>
              <a:spcAft>
                <a:spcPts val="0"/>
              </a:spcAft>
              <a:buNone/>
            </a:pPr>
            <a:r>
              <a:rPr lang="en-GB" sz="1100" strike="sngStrike">
                <a:latin typeface="Comic Sans MS"/>
                <a:ea typeface="Comic Sans MS"/>
                <a:cs typeface="Comic Sans MS"/>
                <a:sym typeface="Comic Sans MS"/>
              </a:rPr>
              <a:t>Art sketches to finish</a:t>
            </a:r>
            <a:endParaRPr sz="1100" strike="sngStrike">
              <a:latin typeface="Comic Sans MS"/>
              <a:ea typeface="Comic Sans MS"/>
              <a:cs typeface="Comic Sans MS"/>
              <a:sym typeface="Comic Sans MS"/>
            </a:endParaRPr>
          </a:p>
          <a:p>
            <a:pPr indent="0" lvl="0" marL="0" rtl="0" algn="l">
              <a:spcBef>
                <a:spcPts val="0"/>
              </a:spcBef>
              <a:spcAft>
                <a:spcPts val="0"/>
              </a:spcAft>
              <a:buNone/>
            </a:pPr>
            <a:r>
              <a:t/>
            </a:r>
            <a:endParaRPr sz="800" strike="sngStrike">
              <a:latin typeface="Comic Sans MS"/>
              <a:ea typeface="Comic Sans MS"/>
              <a:cs typeface="Comic Sans MS"/>
              <a:sym typeface="Comic Sans MS"/>
            </a:endParaRPr>
          </a:p>
          <a:p>
            <a:pPr indent="0" lvl="0" marL="0" rtl="0" algn="l">
              <a:spcBef>
                <a:spcPts val="0"/>
              </a:spcBef>
              <a:spcAft>
                <a:spcPts val="0"/>
              </a:spcAft>
              <a:buNone/>
            </a:pPr>
            <a:r>
              <a:rPr lang="en-GB" sz="1100" strike="sngStrike">
                <a:latin typeface="Comic Sans MS"/>
                <a:ea typeface="Comic Sans MS"/>
                <a:cs typeface="Comic Sans MS"/>
                <a:sym typeface="Comic Sans MS"/>
              </a:rPr>
              <a:t>Art folder to sort and stick in.</a:t>
            </a:r>
            <a:endParaRPr sz="1100" strike="sngStrike">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GB" sz="1100">
                <a:latin typeface="Comic Sans MS"/>
                <a:ea typeface="Comic Sans MS"/>
                <a:cs typeface="Comic Sans MS"/>
                <a:sym typeface="Comic Sans MS"/>
              </a:rPr>
              <a:t>French - prep speaking</a:t>
            </a:r>
            <a:endParaRPr sz="11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GB" sz="1100">
                <a:latin typeface="Comic Sans MS"/>
                <a:ea typeface="Comic Sans MS"/>
                <a:cs typeface="Comic Sans MS"/>
                <a:sym typeface="Comic Sans MS"/>
              </a:rPr>
              <a:t>See Mr Sykes re: weak bits</a:t>
            </a:r>
            <a:endParaRPr sz="11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GB" sz="1100">
                <a:latin typeface="Comic Sans MS"/>
                <a:ea typeface="Comic Sans MS"/>
                <a:cs typeface="Comic Sans MS"/>
                <a:sym typeface="Comic Sans MS"/>
              </a:rPr>
              <a:t>Read Inspector Calls again</a:t>
            </a:r>
            <a:endParaRPr sz="1100">
              <a:latin typeface="Comic Sans MS"/>
              <a:ea typeface="Comic Sans MS"/>
              <a:cs typeface="Comic Sans MS"/>
              <a:sym typeface="Comic Sans MS"/>
            </a:endParaRPr>
          </a:p>
        </p:txBody>
      </p:sp>
      <p:sp>
        <p:nvSpPr>
          <p:cNvPr id="658" name="Google Shape;658;p95"/>
          <p:cNvSpPr txBox="1"/>
          <p:nvPr/>
        </p:nvSpPr>
        <p:spPr>
          <a:xfrm>
            <a:off x="92025" y="255675"/>
            <a:ext cx="16155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a:solidFill>
                  <a:schemeClr val="dk1"/>
                </a:solidFill>
                <a:latin typeface="Cabin Sketch"/>
                <a:ea typeface="Cabin Sketch"/>
                <a:cs typeface="Cabin Sketch"/>
                <a:sym typeface="Cabin Sketch"/>
              </a:rPr>
              <a:t>Example-</a:t>
            </a:r>
            <a:r>
              <a:rPr b="1" lang="en-GB" sz="2500">
                <a:solidFill>
                  <a:schemeClr val="dk1"/>
                </a:solidFill>
                <a:latin typeface="Cabin Sketch"/>
                <a:ea typeface="Cabin Sketch"/>
                <a:cs typeface="Cabin Sketch"/>
                <a:sym typeface="Cabin Sketch"/>
              </a:rPr>
              <a:t>Weekly Revision Timetable</a:t>
            </a:r>
            <a:endParaRPr b="1" sz="2500">
              <a:solidFill>
                <a:schemeClr val="dk1"/>
              </a:solidFill>
              <a:latin typeface="Cabin Sketch"/>
              <a:ea typeface="Cabin Sketch"/>
              <a:cs typeface="Cabin Sketch"/>
              <a:sym typeface="Cabin Sketch"/>
            </a:endParaRPr>
          </a:p>
        </p:txBody>
      </p:sp>
      <p:sp>
        <p:nvSpPr>
          <p:cNvPr id="659" name="Google Shape;659;p95"/>
          <p:cNvSpPr txBox="1"/>
          <p:nvPr/>
        </p:nvSpPr>
        <p:spPr>
          <a:xfrm rot="-5400000">
            <a:off x="30825" y="2289600"/>
            <a:ext cx="43452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solidFill>
                  <a:schemeClr val="dk2"/>
                </a:solidFill>
                <a:latin typeface="Sigmar One"/>
                <a:ea typeface="Sigmar One"/>
                <a:cs typeface="Sigmar One"/>
                <a:sym typeface="Sigmar One"/>
              </a:rPr>
              <a:t>WEEKLY PLAN for REVISION</a:t>
            </a:r>
            <a:endParaRPr sz="1900">
              <a:solidFill>
                <a:schemeClr val="dk2"/>
              </a:solidFill>
              <a:latin typeface="Sigmar One"/>
              <a:ea typeface="Sigmar One"/>
              <a:cs typeface="Sigmar One"/>
              <a:sym typeface="Sigmar On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96"/>
          <p:cNvSpPr txBox="1"/>
          <p:nvPr>
            <p:ph type="title"/>
          </p:nvPr>
        </p:nvSpPr>
        <p:spPr>
          <a:xfrm>
            <a:off x="311700" y="445025"/>
            <a:ext cx="8739900" cy="4538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GB" sz="4577">
                <a:solidFill>
                  <a:srgbClr val="000000"/>
                </a:solidFill>
              </a:rPr>
              <a:t>Useful </a:t>
            </a:r>
            <a:endParaRPr b="1" i="1" sz="4577">
              <a:solidFill>
                <a:srgbClr val="000000"/>
              </a:solidFill>
            </a:endParaRPr>
          </a:p>
          <a:p>
            <a:pPr indent="0" lvl="0" marL="0" rtl="0" algn="l">
              <a:spcBef>
                <a:spcPts val="0"/>
              </a:spcBef>
              <a:spcAft>
                <a:spcPts val="0"/>
              </a:spcAft>
              <a:buNone/>
            </a:pPr>
            <a:r>
              <a:rPr b="1" i="1" lang="en-GB" sz="4577">
                <a:solidFill>
                  <a:srgbClr val="000000"/>
                </a:solidFill>
              </a:rPr>
              <a:t>Resources </a:t>
            </a:r>
            <a:endParaRPr b="1" i="1" sz="4577">
              <a:solidFill>
                <a:srgbClr val="000000"/>
              </a:solidFill>
            </a:endParaRPr>
          </a:p>
          <a:p>
            <a:pPr indent="0" lvl="0" marL="0" rtl="0" algn="l">
              <a:spcBef>
                <a:spcPts val="0"/>
              </a:spcBef>
              <a:spcAft>
                <a:spcPts val="0"/>
              </a:spcAft>
              <a:buNone/>
            </a:pPr>
            <a:r>
              <a:rPr b="1" i="1" lang="en-GB" sz="4577">
                <a:solidFill>
                  <a:srgbClr val="000000"/>
                </a:solidFill>
              </a:rPr>
              <a:t>to take away:</a:t>
            </a:r>
            <a:endParaRPr b="1" i="1" sz="4577">
              <a:solidFill>
                <a:srgbClr val="000000"/>
              </a:solidFill>
            </a:endParaRPr>
          </a:p>
          <a:p>
            <a:pPr indent="0" lvl="0" marL="0" rtl="0" algn="l">
              <a:spcBef>
                <a:spcPts val="0"/>
              </a:spcBef>
              <a:spcAft>
                <a:spcPts val="0"/>
              </a:spcAft>
              <a:buNone/>
            </a:pPr>
            <a:r>
              <a:t/>
            </a:r>
            <a:endParaRPr sz="2888">
              <a:solidFill>
                <a:srgbClr val="000000"/>
              </a:solidFill>
            </a:endParaRPr>
          </a:p>
          <a:p>
            <a:pPr indent="0" lvl="0" marL="0" rtl="0" algn="l">
              <a:spcBef>
                <a:spcPts val="0"/>
              </a:spcBef>
              <a:spcAft>
                <a:spcPts val="0"/>
              </a:spcAft>
              <a:buNone/>
            </a:pPr>
            <a:r>
              <a:rPr lang="en-GB" sz="2888">
                <a:solidFill>
                  <a:srgbClr val="000000"/>
                </a:solidFill>
              </a:rPr>
              <a:t>Revision Planners</a:t>
            </a:r>
            <a:endParaRPr sz="2888">
              <a:solidFill>
                <a:srgbClr val="000000"/>
              </a:solidFill>
            </a:endParaRPr>
          </a:p>
          <a:p>
            <a:pPr indent="0" lvl="0" marL="0" rtl="0" algn="l">
              <a:spcBef>
                <a:spcPts val="0"/>
              </a:spcBef>
              <a:spcAft>
                <a:spcPts val="0"/>
              </a:spcAft>
              <a:buNone/>
            </a:pPr>
            <a:r>
              <a:t/>
            </a:r>
            <a:endParaRPr sz="2888">
              <a:solidFill>
                <a:srgbClr val="000000"/>
              </a:solidFill>
            </a:endParaRPr>
          </a:p>
          <a:p>
            <a:pPr indent="0" lvl="0" marL="0" rtl="0" algn="l">
              <a:spcBef>
                <a:spcPts val="0"/>
              </a:spcBef>
              <a:spcAft>
                <a:spcPts val="0"/>
              </a:spcAft>
              <a:buNone/>
            </a:pPr>
            <a:r>
              <a:rPr lang="en-GB" sz="2888">
                <a:solidFill>
                  <a:srgbClr val="000000"/>
                </a:solidFill>
              </a:rPr>
              <a:t>Mock Exam Timetables</a:t>
            </a:r>
            <a:endParaRPr sz="2888">
              <a:solidFill>
                <a:srgbClr val="000000"/>
              </a:solidFill>
            </a:endParaRPr>
          </a:p>
          <a:p>
            <a:pPr indent="0" lvl="0" marL="0" rtl="0" algn="l">
              <a:spcBef>
                <a:spcPts val="0"/>
              </a:spcBef>
              <a:spcAft>
                <a:spcPts val="0"/>
              </a:spcAft>
              <a:buNone/>
            </a:pPr>
            <a:r>
              <a:t/>
            </a:r>
            <a:endParaRPr sz="2888">
              <a:solidFill>
                <a:srgbClr val="000000"/>
              </a:solidFill>
            </a:endParaRPr>
          </a:p>
          <a:p>
            <a:pPr indent="0" lvl="0" marL="0" rtl="0" algn="l">
              <a:spcBef>
                <a:spcPts val="0"/>
              </a:spcBef>
              <a:spcAft>
                <a:spcPts val="0"/>
              </a:spcAft>
              <a:buNone/>
            </a:pPr>
            <a:r>
              <a:rPr lang="en-GB" sz="2888">
                <a:solidFill>
                  <a:srgbClr val="000000"/>
                </a:solidFill>
              </a:rPr>
              <a:t>Key Dates Postcard </a:t>
            </a:r>
            <a:r>
              <a:rPr lang="en-GB" sz="3000">
                <a:solidFill>
                  <a:srgbClr val="000000"/>
                </a:solidFill>
              </a:rPr>
              <a:t> </a:t>
            </a:r>
            <a:endParaRPr sz="3000">
              <a:solidFill>
                <a:srgbClr val="000000"/>
              </a:solidFill>
            </a:endParaRPr>
          </a:p>
        </p:txBody>
      </p:sp>
      <p:pic>
        <p:nvPicPr>
          <p:cNvPr id="665" name="Google Shape;665;p96"/>
          <p:cNvPicPr preferRelativeResize="0"/>
          <p:nvPr/>
        </p:nvPicPr>
        <p:blipFill>
          <a:blip r:embed="rId3">
            <a:alphaModFix/>
          </a:blip>
          <a:stretch>
            <a:fillRect/>
          </a:stretch>
        </p:blipFill>
        <p:spPr>
          <a:xfrm>
            <a:off x="3879823" y="142300"/>
            <a:ext cx="3784750" cy="2575500"/>
          </a:xfrm>
          <a:prstGeom prst="rect">
            <a:avLst/>
          </a:prstGeom>
          <a:noFill/>
          <a:ln>
            <a:noFill/>
          </a:ln>
          <a:effectLst>
            <a:outerShdw blurRad="57150" rotWithShape="0" algn="bl" dir="5400000" dist="19050">
              <a:srgbClr val="000000">
                <a:alpha val="50000"/>
              </a:srgbClr>
            </a:outerShdw>
          </a:effectLst>
        </p:spPr>
      </p:pic>
      <p:pic>
        <p:nvPicPr>
          <p:cNvPr id="666" name="Google Shape;666;p96"/>
          <p:cNvPicPr preferRelativeResize="0"/>
          <p:nvPr/>
        </p:nvPicPr>
        <p:blipFill rotWithShape="1">
          <a:blip r:embed="rId4">
            <a:alphaModFix/>
          </a:blip>
          <a:srcRect b="27963" l="17990" r="17713" t="14709"/>
          <a:stretch/>
        </p:blipFill>
        <p:spPr>
          <a:xfrm>
            <a:off x="4952850" y="2323600"/>
            <a:ext cx="3953549" cy="2819899"/>
          </a:xfrm>
          <a:prstGeom prst="rect">
            <a:avLst/>
          </a:prstGeom>
          <a:noFill/>
          <a:ln>
            <a:noFill/>
          </a:ln>
        </p:spPr>
      </p:pic>
      <p:pic>
        <p:nvPicPr>
          <p:cNvPr id="667" name="Google Shape;667;p96"/>
          <p:cNvPicPr preferRelativeResize="0"/>
          <p:nvPr/>
        </p:nvPicPr>
        <p:blipFill>
          <a:blip r:embed="rId5">
            <a:alphaModFix/>
          </a:blip>
          <a:stretch>
            <a:fillRect/>
          </a:stretch>
        </p:blipFill>
        <p:spPr>
          <a:xfrm>
            <a:off x="6965725" y="716875"/>
            <a:ext cx="2085875" cy="2744576"/>
          </a:xfrm>
          <a:prstGeom prst="rect">
            <a:avLst/>
          </a:prstGeom>
          <a:noFill/>
          <a:ln cap="flat" cmpd="sng" w="9525">
            <a:solidFill>
              <a:schemeClr val="dk1"/>
            </a:solidFill>
            <a:prstDash val="solid"/>
            <a:round/>
            <a:headEnd len="sm" w="sm" type="none"/>
            <a:tailEnd len="sm" w="sm" type="none"/>
          </a:ln>
          <a:effectLst>
            <a:outerShdw blurRad="57150" rotWithShape="0" algn="bl" dir="5400000" dist="28575">
              <a:srgbClr val="000000">
                <a:alpha val="50000"/>
              </a:srgbClr>
            </a:outerShdw>
          </a:effectLst>
        </p:spPr>
      </p:pic>
      <p:pic>
        <p:nvPicPr>
          <p:cNvPr id="668" name="Google Shape;668;p96"/>
          <p:cNvPicPr preferRelativeResize="0"/>
          <p:nvPr/>
        </p:nvPicPr>
        <p:blipFill rotWithShape="1">
          <a:blip r:embed="rId6">
            <a:alphaModFix/>
          </a:blip>
          <a:srcRect b="16339" l="27231" r="16632" t="27685"/>
          <a:stretch/>
        </p:blipFill>
        <p:spPr>
          <a:xfrm rot="827157">
            <a:off x="3873567" y="2106998"/>
            <a:ext cx="3562638" cy="1998202"/>
          </a:xfrm>
          <a:prstGeom prst="rect">
            <a:avLst/>
          </a:prstGeom>
          <a:noFill/>
          <a:ln>
            <a:noFill/>
          </a:ln>
          <a:effectLst>
            <a:outerShdw blurRad="57150" rotWithShape="0" algn="bl" dir="5400000" dist="57150">
              <a:srgbClr val="000000">
                <a:alpha val="50000"/>
              </a:srgbClr>
            </a:outerShdw>
          </a:effectLst>
        </p:spPr>
      </p:pic>
      <p:sp>
        <p:nvSpPr>
          <p:cNvPr id="669" name="Google Shape;669;p96"/>
          <p:cNvSpPr/>
          <p:nvPr/>
        </p:nvSpPr>
        <p:spPr>
          <a:xfrm>
            <a:off x="8832300" y="758200"/>
            <a:ext cx="194700" cy="819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97"/>
          <p:cNvSpPr/>
          <p:nvPr/>
        </p:nvSpPr>
        <p:spPr>
          <a:xfrm>
            <a:off x="398800" y="540450"/>
            <a:ext cx="3088200" cy="1569600"/>
          </a:xfrm>
          <a:prstGeom prst="rect">
            <a:avLst/>
          </a:prstGeom>
          <a:solidFill>
            <a:srgbClr val="366092"/>
          </a:solidFill>
          <a:ln cap="flat" cmpd="sng" w="9525">
            <a:solidFill>
              <a:schemeClr val="dk2"/>
            </a:solidFill>
            <a:prstDash val="solid"/>
            <a:round/>
            <a:headEnd len="sm" w="sm" type="none"/>
            <a:tailEnd len="sm" w="sm" type="none"/>
          </a:ln>
          <a:effectLst>
            <a:outerShdw blurRad="128588" rotWithShape="0" algn="bl" dir="5400000" dist="857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97"/>
          <p:cNvSpPr/>
          <p:nvPr/>
        </p:nvSpPr>
        <p:spPr>
          <a:xfrm>
            <a:off x="0" y="491205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latin typeface="Calibri"/>
                <a:ea typeface="Calibri"/>
                <a:cs typeface="Calibri"/>
                <a:sym typeface="Calibri"/>
              </a:rPr>
              <a:t>Tadcaster Grammar School                                                                                                                                            Be Your Best Self </a:t>
            </a:r>
            <a:endParaRPr b="1" i="0" sz="1400" u="none" cap="none" strike="noStrike">
              <a:solidFill>
                <a:schemeClr val="lt1"/>
              </a:solidFill>
              <a:latin typeface="Calibri"/>
              <a:ea typeface="Calibri"/>
              <a:cs typeface="Calibri"/>
              <a:sym typeface="Calibri"/>
            </a:endParaRPr>
          </a:p>
        </p:txBody>
      </p:sp>
      <p:pic>
        <p:nvPicPr>
          <p:cNvPr descr="Uniform – Tadcaster Grammar School" id="676" name="Google Shape;676;p97"/>
          <p:cNvPicPr preferRelativeResize="0"/>
          <p:nvPr/>
        </p:nvPicPr>
        <p:blipFill rotWithShape="1">
          <a:blip r:embed="rId3">
            <a:alphaModFix/>
          </a:blip>
          <a:srcRect b="0" l="0" r="0" t="0"/>
          <a:stretch/>
        </p:blipFill>
        <p:spPr>
          <a:xfrm>
            <a:off x="483642" y="594841"/>
            <a:ext cx="2930261" cy="1447856"/>
          </a:xfrm>
          <a:prstGeom prst="rect">
            <a:avLst/>
          </a:prstGeom>
          <a:noFill/>
          <a:ln>
            <a:noFill/>
          </a:ln>
          <a:effectLst>
            <a:outerShdw blurRad="128588" rotWithShape="0" algn="bl" dir="5400000" dist="85725">
              <a:srgbClr val="000000">
                <a:alpha val="50000"/>
              </a:srgbClr>
            </a:outerShdw>
          </a:effectLst>
        </p:spPr>
      </p:pic>
      <p:sp>
        <p:nvSpPr>
          <p:cNvPr id="677" name="Google Shape;677;p97"/>
          <p:cNvSpPr txBox="1"/>
          <p:nvPr/>
        </p:nvSpPr>
        <p:spPr>
          <a:xfrm>
            <a:off x="3803950" y="122700"/>
            <a:ext cx="4785600" cy="461700"/>
          </a:xfrm>
          <a:prstGeom prst="rect">
            <a:avLst/>
          </a:prstGeom>
          <a:solidFill>
            <a:schemeClr val="lt2"/>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rgbClr val="073763"/>
                </a:solidFill>
                <a:highlight>
                  <a:schemeClr val="lt2"/>
                </a:highlight>
                <a:latin typeface="Architects Daughter"/>
                <a:ea typeface="Architects Daughter"/>
                <a:cs typeface="Architects Daughter"/>
                <a:sym typeface="Architects Daughter"/>
              </a:rPr>
              <a:t>SEND AND INCLUSION UPDATE</a:t>
            </a:r>
            <a:r>
              <a:rPr b="1" lang="en-GB" sz="1800">
                <a:solidFill>
                  <a:srgbClr val="073763"/>
                </a:solidFill>
                <a:highlight>
                  <a:srgbClr val="FFFFFF"/>
                </a:highlight>
                <a:latin typeface="Architects Daughter"/>
                <a:ea typeface="Architects Daughter"/>
                <a:cs typeface="Architects Daughter"/>
                <a:sym typeface="Architects Daughter"/>
              </a:rPr>
              <a:t> </a:t>
            </a:r>
            <a:endParaRPr b="1" sz="2000">
              <a:solidFill>
                <a:srgbClr val="073763"/>
              </a:solidFill>
              <a:latin typeface="Architects Daughter"/>
              <a:ea typeface="Architects Daughter"/>
              <a:cs typeface="Architects Daughter"/>
              <a:sym typeface="Architects Daughter"/>
            </a:endParaRPr>
          </a:p>
        </p:txBody>
      </p:sp>
      <p:sp>
        <p:nvSpPr>
          <p:cNvPr id="678" name="Google Shape;678;p97"/>
          <p:cNvSpPr txBox="1"/>
          <p:nvPr/>
        </p:nvSpPr>
        <p:spPr>
          <a:xfrm>
            <a:off x="3819250" y="2110050"/>
            <a:ext cx="47550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dk1"/>
                </a:solidFill>
              </a:rPr>
              <a:t>This approach focuses on the theory of Attachment and sustains itself on </a:t>
            </a:r>
            <a:r>
              <a:rPr b="1" lang="en-GB" sz="1800">
                <a:solidFill>
                  <a:schemeClr val="dk1"/>
                </a:solidFill>
              </a:rPr>
              <a:t>building strong, long-lasting relationships with key adults</a:t>
            </a:r>
            <a:r>
              <a:rPr lang="en-GB" sz="1800">
                <a:solidFill>
                  <a:schemeClr val="dk1"/>
                </a:solidFill>
              </a:rPr>
              <a:t>, in order to </a:t>
            </a:r>
            <a:r>
              <a:rPr b="1" lang="en-GB" sz="1800">
                <a:solidFill>
                  <a:schemeClr val="dk1"/>
                </a:solidFill>
              </a:rPr>
              <a:t>build trust</a:t>
            </a:r>
            <a:r>
              <a:rPr lang="en-GB" sz="1800">
                <a:solidFill>
                  <a:schemeClr val="dk1"/>
                </a:solidFill>
              </a:rPr>
              <a:t> and help </a:t>
            </a:r>
            <a:r>
              <a:rPr b="1" lang="en-GB" sz="1800">
                <a:solidFill>
                  <a:schemeClr val="dk1"/>
                </a:solidFill>
              </a:rPr>
              <a:t>support any needs</a:t>
            </a:r>
            <a:r>
              <a:rPr lang="en-GB" sz="1800">
                <a:solidFill>
                  <a:schemeClr val="dk1"/>
                </a:solidFill>
              </a:rPr>
              <a:t>, therefore allowing the children to be </a:t>
            </a:r>
            <a:r>
              <a:rPr b="1" lang="en-GB" sz="1800">
                <a:solidFill>
                  <a:schemeClr val="dk1"/>
                </a:solidFill>
              </a:rPr>
              <a:t>ready for learning.</a:t>
            </a:r>
            <a:endParaRPr b="1" sz="2000">
              <a:solidFill>
                <a:schemeClr val="dk1"/>
              </a:solidFill>
            </a:endParaRPr>
          </a:p>
        </p:txBody>
      </p:sp>
      <p:pic>
        <p:nvPicPr>
          <p:cNvPr id="679" name="Google Shape;679;p97"/>
          <p:cNvPicPr preferRelativeResize="0"/>
          <p:nvPr/>
        </p:nvPicPr>
        <p:blipFill>
          <a:blip r:embed="rId4">
            <a:alphaModFix/>
          </a:blip>
          <a:stretch>
            <a:fillRect/>
          </a:stretch>
        </p:blipFill>
        <p:spPr>
          <a:xfrm>
            <a:off x="3556500" y="1085425"/>
            <a:ext cx="5657001" cy="36157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1000"/>
                                        <p:tgtEl>
                                          <p:spTgt spid="6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1000"/>
                                        <p:tgtEl>
                                          <p:spTgt spid="6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1000"/>
                                        <p:tgtEl>
                                          <p:spTgt spid="6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71"/>
          <p:cNvSpPr txBox="1"/>
          <p:nvPr>
            <p:ph type="title"/>
          </p:nvPr>
        </p:nvSpPr>
        <p:spPr>
          <a:xfrm>
            <a:off x="311700" y="198863"/>
            <a:ext cx="8520600" cy="95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3000"/>
              <a:t>Year 11 </a:t>
            </a:r>
            <a:r>
              <a:rPr b="1" lang="en-GB" sz="3000"/>
              <a:t>Parents</a:t>
            </a:r>
            <a:r>
              <a:rPr b="1" lang="en-GB" sz="3000"/>
              <a:t> Information Evening</a:t>
            </a:r>
            <a:endParaRPr b="1" sz="3000"/>
          </a:p>
          <a:p>
            <a:pPr indent="0" lvl="0" marL="0" rtl="0" algn="ctr">
              <a:spcBef>
                <a:spcPts val="0"/>
              </a:spcBef>
              <a:spcAft>
                <a:spcPts val="0"/>
              </a:spcAft>
              <a:buNone/>
            </a:pPr>
            <a:r>
              <a:rPr b="1" lang="en-GB" sz="3000"/>
              <a:t>Thursday 3rd October 5.30-7PM  </a:t>
            </a:r>
            <a:endParaRPr b="1" sz="3000"/>
          </a:p>
        </p:txBody>
      </p:sp>
      <p:pic>
        <p:nvPicPr>
          <p:cNvPr id="295" name="Google Shape;295;p71"/>
          <p:cNvPicPr preferRelativeResize="0"/>
          <p:nvPr/>
        </p:nvPicPr>
        <p:blipFill>
          <a:blip r:embed="rId3">
            <a:alphaModFix/>
          </a:blip>
          <a:stretch>
            <a:fillRect/>
          </a:stretch>
        </p:blipFill>
        <p:spPr>
          <a:xfrm>
            <a:off x="8024475" y="128013"/>
            <a:ext cx="990600" cy="1095375"/>
          </a:xfrm>
          <a:prstGeom prst="rect">
            <a:avLst/>
          </a:prstGeom>
          <a:noFill/>
          <a:ln>
            <a:noFill/>
          </a:ln>
        </p:spPr>
      </p:pic>
      <p:pic>
        <p:nvPicPr>
          <p:cNvPr id="296" name="Google Shape;296;p71"/>
          <p:cNvPicPr preferRelativeResize="0"/>
          <p:nvPr/>
        </p:nvPicPr>
        <p:blipFill>
          <a:blip r:embed="rId4">
            <a:alphaModFix/>
          </a:blip>
          <a:stretch>
            <a:fillRect/>
          </a:stretch>
        </p:blipFill>
        <p:spPr>
          <a:xfrm>
            <a:off x="311700" y="128025"/>
            <a:ext cx="566700" cy="991151"/>
          </a:xfrm>
          <a:prstGeom prst="rect">
            <a:avLst/>
          </a:prstGeom>
          <a:noFill/>
          <a:ln>
            <a:noFill/>
          </a:ln>
        </p:spPr>
      </p:pic>
      <p:pic>
        <p:nvPicPr>
          <p:cNvPr id="297" name="Google Shape;297;p71"/>
          <p:cNvPicPr preferRelativeResize="0"/>
          <p:nvPr/>
        </p:nvPicPr>
        <p:blipFill>
          <a:blip r:embed="rId5">
            <a:alphaModFix amt="22000"/>
          </a:blip>
          <a:stretch>
            <a:fillRect/>
          </a:stretch>
        </p:blipFill>
        <p:spPr>
          <a:xfrm>
            <a:off x="573175" y="1050674"/>
            <a:ext cx="8395450" cy="3792000"/>
          </a:xfrm>
          <a:prstGeom prst="rect">
            <a:avLst/>
          </a:prstGeom>
          <a:noFill/>
          <a:ln>
            <a:noFill/>
          </a:ln>
        </p:spPr>
      </p:pic>
      <p:sp>
        <p:nvSpPr>
          <p:cNvPr id="298" name="Google Shape;298;p71"/>
          <p:cNvSpPr txBox="1"/>
          <p:nvPr>
            <p:ph idx="1" type="body"/>
          </p:nvPr>
        </p:nvSpPr>
        <p:spPr>
          <a:xfrm>
            <a:off x="186825" y="1340225"/>
            <a:ext cx="8996700" cy="3596400"/>
          </a:xfrm>
          <a:prstGeom prst="rect">
            <a:avLst/>
          </a:prstGeom>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000000"/>
                </a:solidFill>
              </a:rPr>
              <a:t>Outcomes for this evening:</a:t>
            </a:r>
            <a:endParaRPr b="1" sz="2400">
              <a:solidFill>
                <a:srgbClr val="000000"/>
              </a:solidFill>
            </a:endParaRPr>
          </a:p>
          <a:p>
            <a:pPr indent="-393700" lvl="0" marL="457200" rtl="0" algn="l">
              <a:spcBef>
                <a:spcPts val="1600"/>
              </a:spcBef>
              <a:spcAft>
                <a:spcPts val="0"/>
              </a:spcAft>
              <a:buClr>
                <a:srgbClr val="000000"/>
              </a:buClr>
              <a:buSzPts val="2600"/>
              <a:buFont typeface="Architects Daughter"/>
              <a:buChar char="●"/>
            </a:pPr>
            <a:r>
              <a:rPr b="1" lang="en-GB" sz="2600">
                <a:solidFill>
                  <a:srgbClr val="000000"/>
                </a:solidFill>
                <a:latin typeface="Architects Daughter"/>
                <a:ea typeface="Architects Daughter"/>
                <a:cs typeface="Architects Daughter"/>
                <a:sym typeface="Architects Daughter"/>
              </a:rPr>
              <a:t>What makes a successful Year 11 and the unique ethos for our year</a:t>
            </a:r>
            <a:endParaRPr b="1" sz="2600">
              <a:solidFill>
                <a:srgbClr val="000000"/>
              </a:solidFill>
              <a:latin typeface="Architects Daughter"/>
              <a:ea typeface="Architects Daughter"/>
              <a:cs typeface="Architects Daughter"/>
              <a:sym typeface="Architects Daughter"/>
            </a:endParaRPr>
          </a:p>
          <a:p>
            <a:pPr indent="-393700" lvl="0" marL="457200" rtl="0" algn="l">
              <a:spcBef>
                <a:spcPts val="0"/>
              </a:spcBef>
              <a:spcAft>
                <a:spcPts val="0"/>
              </a:spcAft>
              <a:buSzPts val="2600"/>
              <a:buChar char="●"/>
            </a:pPr>
            <a:r>
              <a:rPr b="1" lang="en-GB" sz="2600">
                <a:solidFill>
                  <a:schemeClr val="dk1"/>
                </a:solidFill>
                <a:latin typeface="Architects Daughter"/>
                <a:ea typeface="Architects Daughter"/>
                <a:cs typeface="Architects Daughter"/>
                <a:sym typeface="Architects Daughter"/>
              </a:rPr>
              <a:t>Important themes and key dates</a:t>
            </a:r>
            <a:r>
              <a:rPr lang="en-GB" sz="2600">
                <a:solidFill>
                  <a:srgbClr val="0000FF"/>
                </a:solidFill>
                <a:latin typeface="Architects Daughter"/>
                <a:ea typeface="Architects Daughter"/>
                <a:cs typeface="Architects Daughter"/>
                <a:sym typeface="Architects Daughter"/>
              </a:rPr>
              <a:t> </a:t>
            </a:r>
            <a:endParaRPr sz="2600">
              <a:solidFill>
                <a:srgbClr val="0000FF"/>
              </a:solidFill>
              <a:latin typeface="Architects Daughter"/>
              <a:ea typeface="Architects Daughter"/>
              <a:cs typeface="Architects Daughter"/>
              <a:sym typeface="Architects Daughter"/>
            </a:endParaRPr>
          </a:p>
          <a:p>
            <a:pPr indent="-393700" lvl="0" marL="457200" rtl="0" algn="l">
              <a:spcBef>
                <a:spcPts val="0"/>
              </a:spcBef>
              <a:spcAft>
                <a:spcPts val="0"/>
              </a:spcAft>
              <a:buClr>
                <a:schemeClr val="dk1"/>
              </a:buClr>
              <a:buSzPts val="2600"/>
              <a:buFont typeface="Architects Daughter"/>
              <a:buChar char="●"/>
            </a:pPr>
            <a:r>
              <a:rPr b="1" lang="en-GB" sz="2600">
                <a:solidFill>
                  <a:schemeClr val="dk1"/>
                </a:solidFill>
                <a:latin typeface="Architects Daughter"/>
                <a:ea typeface="Architects Daughter"/>
                <a:cs typeface="Architects Daughter"/>
                <a:sym typeface="Architects Daughter"/>
              </a:rPr>
              <a:t>Support available for students at KS4- Meet the tutor and how parents/carers can support</a:t>
            </a:r>
            <a:endParaRPr b="1" sz="2600">
              <a:solidFill>
                <a:schemeClr val="dk1"/>
              </a:solidFill>
              <a:latin typeface="Architects Daughter"/>
              <a:ea typeface="Architects Daughter"/>
              <a:cs typeface="Architects Daughter"/>
              <a:sym typeface="Architects Daughter"/>
            </a:endParaRPr>
          </a:p>
          <a:p>
            <a:pPr indent="-393700" lvl="0" marL="457200" rtl="0" algn="l">
              <a:spcBef>
                <a:spcPts val="0"/>
              </a:spcBef>
              <a:spcAft>
                <a:spcPts val="0"/>
              </a:spcAft>
              <a:buClr>
                <a:schemeClr val="dk1"/>
              </a:buClr>
              <a:buSzPts val="2600"/>
              <a:buFont typeface="Architects Daughter"/>
              <a:buChar char="●"/>
            </a:pPr>
            <a:r>
              <a:rPr b="1" lang="en-GB" sz="2600">
                <a:solidFill>
                  <a:schemeClr val="dk1"/>
                </a:solidFill>
                <a:latin typeface="Architects Daughter"/>
                <a:ea typeface="Architects Daughter"/>
                <a:cs typeface="Architects Daughter"/>
                <a:sym typeface="Architects Daughter"/>
              </a:rPr>
              <a:t>Looking ahead and Next Steps </a:t>
            </a:r>
            <a:endParaRPr b="1" sz="2600">
              <a:solidFill>
                <a:schemeClr val="dk1"/>
              </a:solidFill>
              <a:latin typeface="Architects Daughter"/>
              <a:ea typeface="Architects Daughter"/>
              <a:cs typeface="Architects Daughter"/>
              <a:sym typeface="Architects Daughter"/>
            </a:endParaRPr>
          </a:p>
          <a:p>
            <a:pPr indent="0" lvl="0" marL="0" rtl="0" algn="l">
              <a:lnSpc>
                <a:spcPct val="100000"/>
              </a:lnSpc>
              <a:spcBef>
                <a:spcPts val="1600"/>
              </a:spcBef>
              <a:spcAft>
                <a:spcPts val="0"/>
              </a:spcAft>
              <a:buNone/>
            </a:pPr>
            <a:r>
              <a:t/>
            </a:r>
            <a:endParaRPr sz="2400">
              <a:solidFill>
                <a:srgbClr val="351C75"/>
              </a:solidFill>
            </a:endParaRPr>
          </a:p>
          <a:p>
            <a:pPr indent="0" lvl="0" marL="0" rtl="0" algn="l">
              <a:lnSpc>
                <a:spcPct val="100000"/>
              </a:lnSpc>
              <a:spcBef>
                <a:spcPts val="0"/>
              </a:spcBef>
              <a:spcAft>
                <a:spcPts val="0"/>
              </a:spcAft>
              <a:buNone/>
            </a:pPr>
            <a:r>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0" lvl="0" marL="0" rtl="0" algn="l">
              <a:spcBef>
                <a:spcPts val="0"/>
              </a:spcBef>
              <a:spcAft>
                <a:spcPts val="16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98"/>
          <p:cNvSpPr/>
          <p:nvPr/>
        </p:nvSpPr>
        <p:spPr>
          <a:xfrm>
            <a:off x="-144075" y="6411375"/>
            <a:ext cx="12336000" cy="4467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rgbClr val="FFFFFF"/>
                </a:solidFill>
                <a:latin typeface="Calibri"/>
                <a:ea typeface="Calibri"/>
                <a:cs typeface="Calibri"/>
                <a:sym typeface="Calibri"/>
              </a:rPr>
              <a:t>Tadcaster Grammar School                                                                                                                                                                                                                   Be Your Best Self </a:t>
            </a:r>
            <a:endParaRPr b="1" i="0" sz="1400" u="none" cap="none" strike="noStrike">
              <a:solidFill>
                <a:srgbClr val="FFFFFF"/>
              </a:solidFill>
              <a:latin typeface="Calibri"/>
              <a:ea typeface="Calibri"/>
              <a:cs typeface="Calibri"/>
              <a:sym typeface="Calibri"/>
            </a:endParaRPr>
          </a:p>
        </p:txBody>
      </p:sp>
      <p:sp>
        <p:nvSpPr>
          <p:cNvPr id="685" name="Google Shape;685;p98"/>
          <p:cNvSpPr/>
          <p:nvPr/>
        </p:nvSpPr>
        <p:spPr>
          <a:xfrm>
            <a:off x="0" y="475965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latin typeface="Calibri"/>
                <a:ea typeface="Calibri"/>
                <a:cs typeface="Calibri"/>
                <a:sym typeface="Calibri"/>
              </a:rPr>
              <a:t>Tadcaster Grammar School                                                                                                                                            Be Your Best Self </a:t>
            </a:r>
            <a:endParaRPr b="1" i="0" sz="1400" u="none" cap="none" strike="noStrike">
              <a:solidFill>
                <a:schemeClr val="lt1"/>
              </a:solidFill>
              <a:latin typeface="Calibri"/>
              <a:ea typeface="Calibri"/>
              <a:cs typeface="Calibri"/>
              <a:sym typeface="Calibri"/>
            </a:endParaRPr>
          </a:p>
        </p:txBody>
      </p:sp>
      <p:pic>
        <p:nvPicPr>
          <p:cNvPr id="686" name="Google Shape;686;p98"/>
          <p:cNvPicPr preferRelativeResize="0"/>
          <p:nvPr/>
        </p:nvPicPr>
        <p:blipFill>
          <a:blip r:embed="rId3">
            <a:alphaModFix/>
          </a:blip>
          <a:stretch>
            <a:fillRect/>
          </a:stretch>
        </p:blipFill>
        <p:spPr>
          <a:xfrm>
            <a:off x="140925" y="0"/>
            <a:ext cx="4671700" cy="4692000"/>
          </a:xfrm>
          <a:prstGeom prst="rect">
            <a:avLst/>
          </a:prstGeom>
          <a:noFill/>
          <a:ln>
            <a:noFill/>
          </a:ln>
        </p:spPr>
      </p:pic>
      <p:sp>
        <p:nvSpPr>
          <p:cNvPr id="687" name="Google Shape;687;p98"/>
          <p:cNvSpPr/>
          <p:nvPr/>
        </p:nvSpPr>
        <p:spPr>
          <a:xfrm rot="5400000">
            <a:off x="5122025" y="458325"/>
            <a:ext cx="1289100" cy="2286000"/>
          </a:xfrm>
          <a:prstGeom prst="bentArrow">
            <a:avLst>
              <a:gd fmla="val 25000" name="adj1"/>
              <a:gd fmla="val 25000" name="adj2"/>
              <a:gd fmla="val 25000" name="adj3"/>
              <a:gd fmla="val 43750" name="adj4"/>
            </a:avLst>
          </a:prstGeom>
          <a:solidFill>
            <a:srgbClr val="D0E0E3"/>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98"/>
          <p:cNvSpPr/>
          <p:nvPr/>
        </p:nvSpPr>
        <p:spPr>
          <a:xfrm>
            <a:off x="5122025" y="2188600"/>
            <a:ext cx="3185400" cy="2234400"/>
          </a:xfrm>
          <a:prstGeom prst="cloudCallout">
            <a:avLst>
              <a:gd fmla="val -45466" name="adj1"/>
              <a:gd fmla="val 6161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98"/>
          <p:cNvSpPr txBox="1"/>
          <p:nvPr/>
        </p:nvSpPr>
        <p:spPr>
          <a:xfrm>
            <a:off x="5333975" y="2452900"/>
            <a:ext cx="2761500" cy="1970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GB" sz="1600">
                <a:solidFill>
                  <a:schemeClr val="dk1"/>
                </a:solidFill>
                <a:highlight>
                  <a:schemeClr val="lt1"/>
                </a:highlight>
              </a:rPr>
              <a:t>This could happen at any time - students who are in difficult circumstances which have led to them needing extra assistance</a:t>
            </a:r>
            <a:endParaRPr sz="1600">
              <a:solidFill>
                <a:schemeClr val="dk1"/>
              </a:solidFill>
            </a:endParaRPr>
          </a:p>
          <a:p>
            <a:pPr indent="0" lvl="0" marL="0" rtl="0" algn="l">
              <a:spcBef>
                <a:spcPts val="120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1000"/>
                                        <p:tgtEl>
                                          <p:spTgt spid="6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99"/>
          <p:cNvSpPr/>
          <p:nvPr/>
        </p:nvSpPr>
        <p:spPr>
          <a:xfrm>
            <a:off x="-144075" y="6411375"/>
            <a:ext cx="12336000" cy="4467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rgbClr val="FFFFFF"/>
                </a:solidFill>
                <a:latin typeface="Calibri"/>
                <a:ea typeface="Calibri"/>
                <a:cs typeface="Calibri"/>
                <a:sym typeface="Calibri"/>
              </a:rPr>
              <a:t>Tadcaster Grammar School                                                                                                                                                                                                                   Be Your Best Self </a:t>
            </a:r>
            <a:endParaRPr b="1" i="0" sz="1400" u="none" cap="none" strike="noStrike">
              <a:solidFill>
                <a:srgbClr val="FFFFFF"/>
              </a:solidFill>
              <a:latin typeface="Calibri"/>
              <a:ea typeface="Calibri"/>
              <a:cs typeface="Calibri"/>
              <a:sym typeface="Calibri"/>
            </a:endParaRPr>
          </a:p>
        </p:txBody>
      </p:sp>
      <p:sp>
        <p:nvSpPr>
          <p:cNvPr id="695" name="Google Shape;695;p99"/>
          <p:cNvSpPr/>
          <p:nvPr/>
        </p:nvSpPr>
        <p:spPr>
          <a:xfrm>
            <a:off x="0" y="475965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latin typeface="Calibri"/>
                <a:ea typeface="Calibri"/>
                <a:cs typeface="Calibri"/>
                <a:sym typeface="Calibri"/>
              </a:rPr>
              <a:t>Tadcaster Grammar School                                                                                                                                            Be Your Best Self </a:t>
            </a:r>
            <a:endParaRPr b="1" i="0" sz="1400" u="none" cap="none" strike="noStrike">
              <a:solidFill>
                <a:schemeClr val="lt1"/>
              </a:solidFill>
              <a:latin typeface="Calibri"/>
              <a:ea typeface="Calibri"/>
              <a:cs typeface="Calibri"/>
              <a:sym typeface="Calibri"/>
            </a:endParaRPr>
          </a:p>
        </p:txBody>
      </p:sp>
      <p:pic>
        <p:nvPicPr>
          <p:cNvPr id="696" name="Google Shape;696;p99"/>
          <p:cNvPicPr preferRelativeResize="0"/>
          <p:nvPr/>
        </p:nvPicPr>
        <p:blipFill>
          <a:blip r:embed="rId3">
            <a:alphaModFix/>
          </a:blip>
          <a:stretch>
            <a:fillRect/>
          </a:stretch>
        </p:blipFill>
        <p:spPr>
          <a:xfrm>
            <a:off x="175300" y="0"/>
            <a:ext cx="5914414" cy="4759650"/>
          </a:xfrm>
          <a:prstGeom prst="rect">
            <a:avLst/>
          </a:prstGeom>
          <a:noFill/>
          <a:ln>
            <a:noFill/>
          </a:ln>
        </p:spPr>
      </p:pic>
      <p:sp>
        <p:nvSpPr>
          <p:cNvPr id="697" name="Google Shape;697;p99"/>
          <p:cNvSpPr/>
          <p:nvPr/>
        </p:nvSpPr>
        <p:spPr>
          <a:xfrm>
            <a:off x="5768500" y="194800"/>
            <a:ext cx="3309600" cy="3552300"/>
          </a:xfrm>
          <a:prstGeom prst="cloudCallout">
            <a:avLst>
              <a:gd fmla="val -37307" name="adj1"/>
              <a:gd fmla="val 7085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99"/>
          <p:cNvSpPr txBox="1"/>
          <p:nvPr/>
        </p:nvSpPr>
        <p:spPr>
          <a:xfrm>
            <a:off x="6089725" y="721900"/>
            <a:ext cx="2790900" cy="1339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t>Our </a:t>
            </a:r>
            <a:r>
              <a:rPr b="1" lang="en-GB" sz="1500"/>
              <a:t>students</a:t>
            </a:r>
            <a:r>
              <a:rPr lang="en-GB" sz="1500"/>
              <a:t>, you as </a:t>
            </a:r>
            <a:r>
              <a:rPr b="1" lang="en-GB" sz="1500"/>
              <a:t>parents</a:t>
            </a:r>
            <a:r>
              <a:rPr lang="en-GB" sz="1500"/>
              <a:t> &amp; </a:t>
            </a:r>
            <a:r>
              <a:rPr b="1" lang="en-GB" sz="1500"/>
              <a:t>carers</a:t>
            </a:r>
            <a:r>
              <a:rPr lang="en-GB" sz="1500"/>
              <a:t>, our </a:t>
            </a:r>
            <a:r>
              <a:rPr b="1" lang="en-GB" sz="1500"/>
              <a:t>teachers</a:t>
            </a:r>
            <a:r>
              <a:rPr lang="en-GB" sz="1500"/>
              <a:t> or </a:t>
            </a:r>
            <a:r>
              <a:rPr b="1" lang="en-GB" sz="1500"/>
              <a:t>external services</a:t>
            </a:r>
            <a:r>
              <a:rPr lang="en-GB" sz="1500"/>
              <a:t> can make us aware of any possible special educational needs.  </a:t>
            </a:r>
            <a:endParaRPr sz="1500"/>
          </a:p>
        </p:txBody>
      </p:sp>
      <p:sp>
        <p:nvSpPr>
          <p:cNvPr id="699" name="Google Shape;699;p99"/>
          <p:cNvSpPr txBox="1"/>
          <p:nvPr/>
        </p:nvSpPr>
        <p:spPr>
          <a:xfrm>
            <a:off x="6061600" y="2007175"/>
            <a:ext cx="26355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600">
                <a:solidFill>
                  <a:srgbClr val="073763"/>
                </a:solidFill>
              </a:rPr>
              <a:t>We then start a process of </a:t>
            </a:r>
            <a:r>
              <a:rPr b="1" lang="en-GB" sz="1600">
                <a:solidFill>
                  <a:srgbClr val="073763"/>
                </a:solidFill>
              </a:rPr>
              <a:t>assess, plan, do, review</a:t>
            </a:r>
            <a:r>
              <a:rPr lang="en-GB" sz="1600">
                <a:solidFill>
                  <a:srgbClr val="073763"/>
                </a:solidFill>
              </a:rPr>
              <a:t> to establish whether additional support is needed.</a:t>
            </a:r>
            <a:endParaRPr sz="1600">
              <a:solidFill>
                <a:srgbClr val="07376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1000"/>
                                        <p:tgtEl>
                                          <p:spTgt spid="6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1000"/>
                                        <p:tgtEl>
                                          <p:spTgt spid="6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100"/>
          <p:cNvSpPr/>
          <p:nvPr/>
        </p:nvSpPr>
        <p:spPr>
          <a:xfrm>
            <a:off x="-144075" y="6411375"/>
            <a:ext cx="12336000" cy="4467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rgbClr val="FFFFFF"/>
                </a:solidFill>
                <a:latin typeface="Calibri"/>
                <a:ea typeface="Calibri"/>
                <a:cs typeface="Calibri"/>
                <a:sym typeface="Calibri"/>
              </a:rPr>
              <a:t>Tadcaster Grammar School                                                                                                                                                                                                                   Be Your Best Self </a:t>
            </a:r>
            <a:endParaRPr b="1" i="0" sz="1400" u="none" cap="none" strike="noStrike">
              <a:solidFill>
                <a:srgbClr val="FFFFFF"/>
              </a:solidFill>
              <a:latin typeface="Calibri"/>
              <a:ea typeface="Calibri"/>
              <a:cs typeface="Calibri"/>
              <a:sym typeface="Calibri"/>
            </a:endParaRPr>
          </a:p>
        </p:txBody>
      </p:sp>
      <p:sp>
        <p:nvSpPr>
          <p:cNvPr id="705" name="Google Shape;705;p100"/>
          <p:cNvSpPr/>
          <p:nvPr/>
        </p:nvSpPr>
        <p:spPr>
          <a:xfrm>
            <a:off x="0" y="475965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latin typeface="Calibri"/>
                <a:ea typeface="Calibri"/>
                <a:cs typeface="Calibri"/>
                <a:sym typeface="Calibri"/>
              </a:rPr>
              <a:t>Tadcaster Grammar School                                                                                                                                            Be Your Best Self </a:t>
            </a:r>
            <a:endParaRPr b="1" i="0" sz="1400" u="none" cap="none" strike="noStrike">
              <a:solidFill>
                <a:schemeClr val="lt1"/>
              </a:solidFill>
              <a:latin typeface="Calibri"/>
              <a:ea typeface="Calibri"/>
              <a:cs typeface="Calibri"/>
              <a:sym typeface="Calibri"/>
            </a:endParaRPr>
          </a:p>
        </p:txBody>
      </p:sp>
      <p:sp>
        <p:nvSpPr>
          <p:cNvPr id="706" name="Google Shape;706;p100"/>
          <p:cNvSpPr txBox="1"/>
          <p:nvPr/>
        </p:nvSpPr>
        <p:spPr>
          <a:xfrm>
            <a:off x="147123" y="68750"/>
            <a:ext cx="22665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520">
                <a:solidFill>
                  <a:srgbClr val="000000"/>
                </a:solidFill>
                <a:latin typeface="Amatic SC"/>
                <a:ea typeface="Amatic SC"/>
                <a:cs typeface="Amatic SC"/>
                <a:sym typeface="Amatic SC"/>
              </a:rPr>
              <a:t>Ways in which we support students with additional need:</a:t>
            </a:r>
            <a:endParaRPr sz="3520">
              <a:solidFill>
                <a:srgbClr val="000000"/>
              </a:solidFill>
              <a:latin typeface="Amatic SC"/>
              <a:ea typeface="Amatic SC"/>
              <a:cs typeface="Amatic SC"/>
              <a:sym typeface="Amatic SC"/>
            </a:endParaRPr>
          </a:p>
          <a:p>
            <a:pPr indent="0" lvl="0" marL="0" rtl="0" algn="l">
              <a:spcBef>
                <a:spcPts val="0"/>
              </a:spcBef>
              <a:spcAft>
                <a:spcPts val="0"/>
              </a:spcAft>
              <a:buNone/>
            </a:pPr>
            <a:r>
              <a:t/>
            </a:r>
            <a:endParaRPr sz="100">
              <a:latin typeface="Amatic SC"/>
              <a:ea typeface="Amatic SC"/>
              <a:cs typeface="Amatic SC"/>
              <a:sym typeface="Amatic SC"/>
            </a:endParaRPr>
          </a:p>
          <a:p>
            <a:pPr indent="0" lvl="0" marL="0" rtl="0" algn="l">
              <a:spcBef>
                <a:spcPts val="0"/>
              </a:spcBef>
              <a:spcAft>
                <a:spcPts val="0"/>
              </a:spcAft>
              <a:buNone/>
            </a:pPr>
            <a:r>
              <a:t/>
            </a:r>
            <a:endParaRPr sz="2520">
              <a:latin typeface="Amatic SC"/>
              <a:ea typeface="Amatic SC"/>
              <a:cs typeface="Amatic SC"/>
              <a:sym typeface="Amatic SC"/>
            </a:endParaRPr>
          </a:p>
          <a:p>
            <a:pPr indent="0" lvl="0" marL="0" rtl="0" algn="l">
              <a:spcBef>
                <a:spcPts val="0"/>
              </a:spcBef>
              <a:spcAft>
                <a:spcPts val="0"/>
              </a:spcAft>
              <a:buNone/>
            </a:pPr>
            <a:r>
              <a:t/>
            </a:r>
            <a:endParaRPr sz="2520">
              <a:latin typeface="Amatic SC"/>
              <a:ea typeface="Amatic SC"/>
              <a:cs typeface="Amatic SC"/>
              <a:sym typeface="Amatic SC"/>
            </a:endParaRPr>
          </a:p>
          <a:p>
            <a:pPr indent="0" lvl="0" marL="0" rtl="0" algn="l">
              <a:spcBef>
                <a:spcPts val="0"/>
              </a:spcBef>
              <a:spcAft>
                <a:spcPts val="0"/>
              </a:spcAft>
              <a:buNone/>
            </a:pPr>
            <a:r>
              <a:rPr lang="en-GB" sz="2520">
                <a:latin typeface="Amatic SC"/>
                <a:ea typeface="Amatic SC"/>
                <a:cs typeface="Amatic SC"/>
                <a:sym typeface="Amatic SC"/>
              </a:rPr>
              <a:t>However, things continue to change….</a:t>
            </a:r>
            <a:endParaRPr sz="2520">
              <a:latin typeface="Amatic SC"/>
              <a:ea typeface="Amatic SC"/>
              <a:cs typeface="Amatic SC"/>
              <a:sym typeface="Amatic SC"/>
            </a:endParaRPr>
          </a:p>
        </p:txBody>
      </p:sp>
      <p:pic>
        <p:nvPicPr>
          <p:cNvPr id="707" name="Google Shape;707;p100"/>
          <p:cNvPicPr preferRelativeResize="0"/>
          <p:nvPr/>
        </p:nvPicPr>
        <p:blipFill rotWithShape="1">
          <a:blip r:embed="rId3">
            <a:alphaModFix/>
          </a:blip>
          <a:srcRect b="5841" l="0" r="0" t="4158"/>
          <a:stretch/>
        </p:blipFill>
        <p:spPr>
          <a:xfrm>
            <a:off x="2677175" y="68750"/>
            <a:ext cx="6389166" cy="4606375"/>
          </a:xfrm>
          <a:prstGeom prst="rect">
            <a:avLst/>
          </a:prstGeom>
          <a:noFill/>
          <a:ln>
            <a:noFill/>
          </a:ln>
        </p:spPr>
      </p:pic>
      <p:sp>
        <p:nvSpPr>
          <p:cNvPr id="708" name="Google Shape;708;p100"/>
          <p:cNvSpPr/>
          <p:nvPr/>
        </p:nvSpPr>
        <p:spPr>
          <a:xfrm rot="1945636">
            <a:off x="1997421" y="3548411"/>
            <a:ext cx="1200607" cy="480128"/>
          </a:xfrm>
          <a:prstGeom prst="rightArrow">
            <a:avLst>
              <a:gd fmla="val 50000" name="adj1"/>
              <a:gd fmla="val 50000" name="adj2"/>
            </a:avLst>
          </a:prstGeom>
          <a:solidFill>
            <a:srgbClr val="4285F4"/>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00"/>
          <p:cNvSpPr txBox="1"/>
          <p:nvPr/>
        </p:nvSpPr>
        <p:spPr>
          <a:xfrm>
            <a:off x="646800" y="3002950"/>
            <a:ext cx="1632300" cy="73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Open Sans"/>
                <a:ea typeface="Open Sans"/>
                <a:cs typeface="Open Sans"/>
                <a:sym typeface="Open Sans"/>
              </a:rPr>
              <a:t>Quality First Teaching</a:t>
            </a:r>
            <a:endParaRPr b="1">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id="714" name="Google Shape;714;p101"/>
          <p:cNvPicPr preferRelativeResize="0"/>
          <p:nvPr/>
        </p:nvPicPr>
        <p:blipFill>
          <a:blip r:embed="rId3">
            <a:alphaModFix/>
          </a:blip>
          <a:stretch>
            <a:fillRect/>
          </a:stretch>
        </p:blipFill>
        <p:spPr>
          <a:xfrm>
            <a:off x="199600" y="191050"/>
            <a:ext cx="451400" cy="762300"/>
          </a:xfrm>
          <a:prstGeom prst="rect">
            <a:avLst/>
          </a:prstGeom>
          <a:noFill/>
          <a:ln>
            <a:noFill/>
          </a:ln>
        </p:spPr>
      </p:pic>
      <p:pic>
        <p:nvPicPr>
          <p:cNvPr id="715" name="Google Shape;715;p101"/>
          <p:cNvPicPr preferRelativeResize="0"/>
          <p:nvPr/>
        </p:nvPicPr>
        <p:blipFill>
          <a:blip r:embed="rId3">
            <a:alphaModFix/>
          </a:blip>
          <a:stretch>
            <a:fillRect/>
          </a:stretch>
        </p:blipFill>
        <p:spPr>
          <a:xfrm>
            <a:off x="8559400" y="158450"/>
            <a:ext cx="451400" cy="762300"/>
          </a:xfrm>
          <a:prstGeom prst="rect">
            <a:avLst/>
          </a:prstGeom>
          <a:noFill/>
          <a:ln>
            <a:noFill/>
          </a:ln>
        </p:spPr>
      </p:pic>
      <p:sp>
        <p:nvSpPr>
          <p:cNvPr id="716" name="Google Shape;716;p101"/>
          <p:cNvSpPr/>
          <p:nvPr/>
        </p:nvSpPr>
        <p:spPr>
          <a:xfrm>
            <a:off x="0" y="475950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latin typeface="Calibri"/>
                <a:ea typeface="Calibri"/>
                <a:cs typeface="Calibri"/>
                <a:sym typeface="Calibri"/>
              </a:rPr>
              <a:t>Tadcaster Grammar School                                                                                                                                            Be Your Best Self </a:t>
            </a:r>
            <a:endParaRPr b="1" i="0" sz="1400" u="none" cap="none" strike="noStrike">
              <a:solidFill>
                <a:schemeClr val="lt1"/>
              </a:solidFill>
              <a:latin typeface="Calibri"/>
              <a:ea typeface="Calibri"/>
              <a:cs typeface="Calibri"/>
              <a:sym typeface="Calibri"/>
            </a:endParaRPr>
          </a:p>
        </p:txBody>
      </p:sp>
      <p:pic>
        <p:nvPicPr>
          <p:cNvPr id="717" name="Google Shape;717;p101"/>
          <p:cNvPicPr preferRelativeResize="0"/>
          <p:nvPr/>
        </p:nvPicPr>
        <p:blipFill>
          <a:blip r:embed="rId4">
            <a:alphaModFix/>
          </a:blip>
          <a:stretch>
            <a:fillRect/>
          </a:stretch>
        </p:blipFill>
        <p:spPr>
          <a:xfrm>
            <a:off x="480987" y="360425"/>
            <a:ext cx="6765025" cy="4733525"/>
          </a:xfrm>
          <a:prstGeom prst="rect">
            <a:avLst/>
          </a:prstGeom>
          <a:noFill/>
          <a:ln>
            <a:noFill/>
          </a:ln>
        </p:spPr>
      </p:pic>
      <p:sp>
        <p:nvSpPr>
          <p:cNvPr id="718" name="Google Shape;718;p101"/>
          <p:cNvSpPr txBox="1"/>
          <p:nvPr/>
        </p:nvSpPr>
        <p:spPr>
          <a:xfrm>
            <a:off x="1085950" y="2347550"/>
            <a:ext cx="45918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0">
                <a:solidFill>
                  <a:schemeClr val="dk1"/>
                </a:solidFill>
                <a:latin typeface="Bad Script"/>
                <a:ea typeface="Bad Script"/>
                <a:cs typeface="Bad Script"/>
                <a:sym typeface="Bad Script"/>
              </a:rPr>
              <a:t>Wellbeing</a:t>
            </a:r>
            <a:endParaRPr sz="10000">
              <a:solidFill>
                <a:schemeClr val="dk1"/>
              </a:solidFill>
              <a:latin typeface="Bad Script"/>
              <a:ea typeface="Bad Script"/>
              <a:cs typeface="Bad Script"/>
              <a:sym typeface="Bad Script"/>
            </a:endParaRPr>
          </a:p>
        </p:txBody>
      </p:sp>
      <p:sp>
        <p:nvSpPr>
          <p:cNvPr id="719" name="Google Shape;719;p101"/>
          <p:cNvSpPr txBox="1"/>
          <p:nvPr/>
        </p:nvSpPr>
        <p:spPr>
          <a:xfrm>
            <a:off x="6069225" y="3354700"/>
            <a:ext cx="3000000" cy="1523700"/>
          </a:xfrm>
          <a:prstGeom prst="rect">
            <a:avLst/>
          </a:prstGeom>
          <a:solidFill>
            <a:srgbClr val="A2C4C9"/>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GB" sz="900">
                <a:solidFill>
                  <a:schemeClr val="dk1"/>
                </a:solidFill>
                <a:latin typeface="Oswald"/>
                <a:ea typeface="Oswald"/>
                <a:cs typeface="Oswald"/>
                <a:sym typeface="Oswald"/>
              </a:rPr>
              <a:t> You will find a number of useful websites to help manage stress/anxiety:</a:t>
            </a:r>
            <a:endParaRPr sz="900">
              <a:solidFill>
                <a:schemeClr val="dk1"/>
              </a:solidFill>
              <a:latin typeface="Oswald"/>
              <a:ea typeface="Oswald"/>
              <a:cs typeface="Oswald"/>
              <a:sym typeface="Oswald"/>
            </a:endParaRPr>
          </a:p>
          <a:p>
            <a:pPr indent="0" lvl="0" marL="0" rtl="0" algn="l">
              <a:lnSpc>
                <a:spcPct val="100000"/>
              </a:lnSpc>
              <a:spcBef>
                <a:spcPts val="0"/>
              </a:spcBef>
              <a:spcAft>
                <a:spcPts val="0"/>
              </a:spcAft>
              <a:buClr>
                <a:schemeClr val="dk1"/>
              </a:buClr>
              <a:buSzPts val="1100"/>
              <a:buFont typeface="Arial"/>
              <a:buNone/>
            </a:pPr>
            <a:r>
              <a:t/>
            </a:r>
            <a:endParaRPr sz="900">
              <a:solidFill>
                <a:srgbClr val="47425D"/>
              </a:solidFill>
              <a:highlight>
                <a:schemeClr val="lt1"/>
              </a:highlight>
              <a:latin typeface="Oswald"/>
              <a:ea typeface="Oswald"/>
              <a:cs typeface="Oswald"/>
              <a:sym typeface="Oswald"/>
            </a:endParaRPr>
          </a:p>
          <a:p>
            <a:pPr indent="0" lvl="0" marL="0" rtl="0" algn="l">
              <a:lnSpc>
                <a:spcPct val="100000"/>
              </a:lnSpc>
              <a:spcBef>
                <a:spcPts val="0"/>
              </a:spcBef>
              <a:spcAft>
                <a:spcPts val="0"/>
              </a:spcAft>
              <a:buNone/>
            </a:pPr>
            <a:r>
              <a:rPr lang="en-GB" sz="800" u="sng">
                <a:solidFill>
                  <a:schemeClr val="hlink"/>
                </a:solidFill>
                <a:latin typeface="Oswald"/>
                <a:ea typeface="Oswald"/>
                <a:cs typeface="Oswald"/>
                <a:sym typeface="Oswald"/>
                <a:hlinkClick r:id="rId5"/>
              </a:rPr>
              <a:t>Managing Exam Stress</a:t>
            </a:r>
            <a:endParaRPr sz="800">
              <a:latin typeface="Oswald"/>
              <a:ea typeface="Oswald"/>
              <a:cs typeface="Oswald"/>
              <a:sym typeface="Oswald"/>
            </a:endParaRPr>
          </a:p>
          <a:p>
            <a:pPr indent="0" lvl="0" marL="0" rtl="0" algn="l">
              <a:lnSpc>
                <a:spcPct val="100000"/>
              </a:lnSpc>
              <a:spcBef>
                <a:spcPts val="0"/>
              </a:spcBef>
              <a:spcAft>
                <a:spcPts val="0"/>
              </a:spcAft>
              <a:buNone/>
            </a:pPr>
            <a:r>
              <a:t/>
            </a:r>
            <a:endParaRPr sz="800">
              <a:latin typeface="Oswald"/>
              <a:ea typeface="Oswald"/>
              <a:cs typeface="Oswald"/>
              <a:sym typeface="Oswald"/>
            </a:endParaRPr>
          </a:p>
          <a:p>
            <a:pPr indent="0" lvl="0" marL="0" rtl="0" algn="l">
              <a:spcBef>
                <a:spcPts val="0"/>
              </a:spcBef>
              <a:spcAft>
                <a:spcPts val="0"/>
              </a:spcAft>
              <a:buNone/>
            </a:pPr>
            <a:r>
              <a:rPr lang="en-GB" sz="800" u="sng">
                <a:solidFill>
                  <a:schemeClr val="accent5"/>
                </a:solidFill>
                <a:latin typeface="Oswald"/>
                <a:ea typeface="Oswald"/>
                <a:cs typeface="Oswald"/>
                <a:sym typeface="Oswald"/>
                <a:hlinkClick r:id="rId6">
                  <a:extLst>
                    <a:ext uri="{A12FA001-AC4F-418D-AE19-62706E023703}">
                      <ahyp:hlinkClr val="tx"/>
                    </a:ext>
                  </a:extLst>
                </a:hlinkClick>
              </a:rPr>
              <a:t>Shout text service</a:t>
            </a:r>
            <a:endParaRPr sz="1300"/>
          </a:p>
          <a:p>
            <a:pPr indent="0" lvl="0" marL="0" rtl="0" algn="l">
              <a:spcBef>
                <a:spcPts val="1200"/>
              </a:spcBef>
              <a:spcAft>
                <a:spcPts val="0"/>
              </a:spcAft>
              <a:buNone/>
            </a:pPr>
            <a:r>
              <a:rPr lang="en-GB" sz="800" u="sng">
                <a:solidFill>
                  <a:schemeClr val="hlink"/>
                </a:solidFill>
                <a:latin typeface="Oswald"/>
                <a:ea typeface="Oswald"/>
                <a:cs typeface="Oswald"/>
                <a:sym typeface="Oswald"/>
                <a:hlinkClick r:id="rId7"/>
              </a:rPr>
              <a:t>The Mix</a:t>
            </a:r>
            <a:endParaRPr sz="800">
              <a:latin typeface="Oswald"/>
              <a:ea typeface="Oswald"/>
              <a:cs typeface="Oswald"/>
              <a:sym typeface="Oswald"/>
            </a:endParaRPr>
          </a:p>
          <a:p>
            <a:pPr indent="0" lvl="0" marL="0" rtl="0" algn="l">
              <a:lnSpc>
                <a:spcPct val="100000"/>
              </a:lnSpc>
              <a:spcBef>
                <a:spcPts val="1200"/>
              </a:spcBef>
              <a:spcAft>
                <a:spcPts val="1200"/>
              </a:spcAft>
              <a:buClr>
                <a:schemeClr val="dk1"/>
              </a:buClr>
              <a:buSzPts val="1100"/>
              <a:buFont typeface="Arial"/>
              <a:buNone/>
            </a:pPr>
            <a:r>
              <a:rPr lang="en-GB" sz="800" u="sng">
                <a:solidFill>
                  <a:schemeClr val="accent5"/>
                </a:solidFill>
                <a:latin typeface="Oswald"/>
                <a:ea typeface="Oswald"/>
                <a:cs typeface="Oswald"/>
                <a:sym typeface="Oswald"/>
                <a:hlinkClick r:id="rId8">
                  <a:extLst>
                    <a:ext uri="{A12FA001-AC4F-418D-AE19-62706E023703}">
                      <ahyp:hlinkClr val="tx"/>
                    </a:ext>
                  </a:extLst>
                </a:hlinkClick>
              </a:rPr>
              <a:t>Relaxation Tips for Positive Wellbeing</a:t>
            </a:r>
            <a:endParaRPr sz="100">
              <a:solidFill>
                <a:schemeClr val="accent5"/>
              </a:solidFill>
            </a:endParaRPr>
          </a:p>
        </p:txBody>
      </p:sp>
      <p:sp>
        <p:nvSpPr>
          <p:cNvPr id="720" name="Google Shape;720;p101"/>
          <p:cNvSpPr txBox="1"/>
          <p:nvPr/>
        </p:nvSpPr>
        <p:spPr>
          <a:xfrm>
            <a:off x="5826213" y="191050"/>
            <a:ext cx="2474400" cy="1200600"/>
          </a:xfrm>
          <a:prstGeom prst="rect">
            <a:avLst/>
          </a:prstGeom>
          <a:solidFill>
            <a:srgbClr val="9FC5E8"/>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1100">
                <a:solidFill>
                  <a:schemeClr val="dk1"/>
                </a:solidFill>
              </a:rPr>
              <a:t>Please speak to your tutor, Pastoral Leader or Year Leader and have a chat or email them if you have any concerns about your wellbeing or the wellbeing of someone you know. You can also check out these useful links</a:t>
            </a:r>
            <a:endParaRPr sz="1100">
              <a:solidFill>
                <a:srgbClr val="47425D"/>
              </a:solidFill>
              <a:highlight>
                <a:srgbClr val="FFFFFF"/>
              </a:highlight>
            </a:endParaRPr>
          </a:p>
        </p:txBody>
      </p:sp>
      <p:sp>
        <p:nvSpPr>
          <p:cNvPr id="721" name="Google Shape;721;p101"/>
          <p:cNvSpPr txBox="1"/>
          <p:nvPr/>
        </p:nvSpPr>
        <p:spPr>
          <a:xfrm>
            <a:off x="797850" y="207025"/>
            <a:ext cx="4752000" cy="11697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202124"/>
                </a:solidFill>
                <a:latin typeface="Oswald"/>
                <a:ea typeface="Oswald"/>
                <a:cs typeface="Oswald"/>
                <a:sym typeface="Oswald"/>
              </a:rPr>
              <a:t>I</a:t>
            </a:r>
            <a:r>
              <a:rPr lang="en-GB" sz="1600">
                <a:solidFill>
                  <a:srgbClr val="202124"/>
                </a:solidFill>
                <a:latin typeface="Oswald"/>
                <a:ea typeface="Oswald"/>
                <a:cs typeface="Oswald"/>
                <a:sym typeface="Oswald"/>
              </a:rPr>
              <a:t>f our young people are in good health mentally and physically, they are better able to cope and when they feel positive, they are more open to new ideas, creativity and change, making them more effective and innovative in the classroom.</a:t>
            </a:r>
            <a:endParaRPr sz="1800">
              <a:latin typeface="Oswald"/>
              <a:ea typeface="Oswald"/>
              <a:cs typeface="Oswald"/>
              <a:sym typeface="Oswald"/>
            </a:endParaRPr>
          </a:p>
        </p:txBody>
      </p:sp>
      <p:pic>
        <p:nvPicPr>
          <p:cNvPr id="722" name="Google Shape;722;p101"/>
          <p:cNvPicPr preferRelativeResize="0"/>
          <p:nvPr/>
        </p:nvPicPr>
        <p:blipFill rotWithShape="1">
          <a:blip r:embed="rId9">
            <a:alphaModFix/>
          </a:blip>
          <a:srcRect b="34722" l="36773" r="5831" t="42680"/>
          <a:stretch/>
        </p:blipFill>
        <p:spPr>
          <a:xfrm>
            <a:off x="94025" y="4170550"/>
            <a:ext cx="4024860" cy="923399"/>
          </a:xfrm>
          <a:prstGeom prst="rect">
            <a:avLst/>
          </a:prstGeom>
          <a:noFill/>
          <a:ln>
            <a:noFill/>
          </a:ln>
        </p:spPr>
      </p:pic>
      <p:sp>
        <p:nvSpPr>
          <p:cNvPr id="723" name="Google Shape;723;p101"/>
          <p:cNvSpPr txBox="1"/>
          <p:nvPr/>
        </p:nvSpPr>
        <p:spPr>
          <a:xfrm>
            <a:off x="2469575" y="45953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47425D"/>
                </a:solidFill>
                <a:highlight>
                  <a:schemeClr val="lt1"/>
                </a:highlight>
                <a:latin typeface="Oswald"/>
                <a:ea typeface="Oswald"/>
                <a:cs typeface="Oswald"/>
                <a:sym typeface="Oswald"/>
              </a:rPr>
              <a:t>Wellbeing Wednesday</a:t>
            </a:r>
            <a:endParaRPr>
              <a:latin typeface="Oswald"/>
              <a:ea typeface="Oswald"/>
              <a:cs typeface="Oswald"/>
              <a:sym typeface="Oswald"/>
            </a:endParaRPr>
          </a:p>
        </p:txBody>
      </p:sp>
      <p:sp>
        <p:nvSpPr>
          <p:cNvPr id="724" name="Google Shape;724;p101"/>
          <p:cNvSpPr txBox="1"/>
          <p:nvPr/>
        </p:nvSpPr>
        <p:spPr>
          <a:xfrm>
            <a:off x="6941300" y="1443075"/>
            <a:ext cx="145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25" name="Google Shape;725;p101"/>
          <p:cNvSpPr txBox="1"/>
          <p:nvPr/>
        </p:nvSpPr>
        <p:spPr>
          <a:xfrm>
            <a:off x="127425" y="3239125"/>
            <a:ext cx="1178400" cy="8772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latin typeface="Oswald"/>
                <a:ea typeface="Oswald"/>
                <a:cs typeface="Oswald"/>
                <a:sym typeface="Oswald"/>
              </a:rPr>
              <a:t>Tutor programme of support</a:t>
            </a:r>
            <a:endParaRPr sz="1500">
              <a:latin typeface="Oswald"/>
              <a:ea typeface="Oswald"/>
              <a:cs typeface="Oswald"/>
              <a:sym typeface="Oswald"/>
            </a:endParaRPr>
          </a:p>
        </p:txBody>
      </p:sp>
      <p:sp>
        <p:nvSpPr>
          <p:cNvPr id="726" name="Google Shape;726;p101"/>
          <p:cNvSpPr txBox="1"/>
          <p:nvPr/>
        </p:nvSpPr>
        <p:spPr>
          <a:xfrm>
            <a:off x="5396925" y="2267342"/>
            <a:ext cx="3333000" cy="9234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1600">
                <a:latin typeface="Oswald"/>
                <a:ea typeface="Oswald"/>
                <a:cs typeface="Oswald"/>
                <a:sym typeface="Oswald"/>
              </a:rPr>
              <a:t>External services working with in school:</a:t>
            </a:r>
            <a:endParaRPr sz="1600">
              <a:latin typeface="Oswald"/>
              <a:ea typeface="Oswald"/>
              <a:cs typeface="Oswald"/>
              <a:sym typeface="Oswald"/>
            </a:endParaRPr>
          </a:p>
          <a:p>
            <a:pPr indent="0" lvl="0" marL="0" rtl="0" algn="l">
              <a:spcBef>
                <a:spcPts val="0"/>
              </a:spcBef>
              <a:spcAft>
                <a:spcPts val="0"/>
              </a:spcAft>
              <a:buNone/>
            </a:pPr>
            <a:r>
              <a:rPr lang="en-GB" sz="1600">
                <a:latin typeface="Oswald"/>
                <a:ea typeface="Oswald"/>
                <a:cs typeface="Oswald"/>
                <a:sym typeface="Oswald"/>
              </a:rPr>
              <a:t>Just B</a:t>
            </a:r>
            <a:endParaRPr sz="1600">
              <a:latin typeface="Oswald"/>
              <a:ea typeface="Oswald"/>
              <a:cs typeface="Oswald"/>
              <a:sym typeface="Oswald"/>
            </a:endParaRPr>
          </a:p>
          <a:p>
            <a:pPr indent="0" lvl="0" marL="0" rtl="0" algn="l">
              <a:spcBef>
                <a:spcPts val="0"/>
              </a:spcBef>
              <a:spcAft>
                <a:spcPts val="0"/>
              </a:spcAft>
              <a:buNone/>
            </a:pPr>
            <a:r>
              <a:rPr lang="en-GB" sz="1600">
                <a:latin typeface="Oswald"/>
                <a:ea typeface="Oswald"/>
                <a:cs typeface="Oswald"/>
                <a:sym typeface="Oswald"/>
              </a:rPr>
              <a:t>Wellbeing in Mind Team</a:t>
            </a:r>
            <a:endParaRPr sz="1600">
              <a:latin typeface="Oswald"/>
              <a:ea typeface="Oswald"/>
              <a:cs typeface="Oswald"/>
              <a:sym typeface="Oswald"/>
            </a:endParaRPr>
          </a:p>
        </p:txBody>
      </p:sp>
      <p:pic>
        <p:nvPicPr>
          <p:cNvPr id="727" name="Google Shape;727;p101"/>
          <p:cNvPicPr preferRelativeResize="0"/>
          <p:nvPr/>
        </p:nvPicPr>
        <p:blipFill rotWithShape="1">
          <a:blip r:embed="rId10">
            <a:alphaModFix/>
          </a:blip>
          <a:srcRect b="10259" l="42083" r="27190" t="12130"/>
          <a:stretch/>
        </p:blipFill>
        <p:spPr>
          <a:xfrm>
            <a:off x="8215100" y="3512275"/>
            <a:ext cx="892474" cy="1268001"/>
          </a:xfrm>
          <a:prstGeom prst="rect">
            <a:avLst/>
          </a:prstGeom>
          <a:noFill/>
          <a:ln>
            <a:noFill/>
          </a:ln>
        </p:spPr>
      </p:pic>
      <p:sp>
        <p:nvSpPr>
          <p:cNvPr id="728" name="Google Shape;728;p101"/>
          <p:cNvSpPr txBox="1"/>
          <p:nvPr/>
        </p:nvSpPr>
        <p:spPr>
          <a:xfrm>
            <a:off x="7040750" y="136955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u="sng">
                <a:solidFill>
                  <a:schemeClr val="hlink"/>
                </a:solidFill>
                <a:latin typeface="Oswald"/>
                <a:ea typeface="Oswald"/>
                <a:cs typeface="Oswald"/>
                <a:sym typeface="Oswald"/>
                <a:hlinkClick r:id="rId11"/>
              </a:rPr>
              <a:t>Teen sleep hub</a:t>
            </a:r>
            <a:endParaRPr sz="1200">
              <a:latin typeface="Oswald"/>
              <a:ea typeface="Oswald"/>
              <a:cs typeface="Oswald"/>
              <a:sym typeface="Oswald"/>
            </a:endParaRPr>
          </a:p>
        </p:txBody>
      </p:sp>
      <p:sp>
        <p:nvSpPr>
          <p:cNvPr id="729" name="Google Shape;729;p101"/>
          <p:cNvSpPr txBox="1"/>
          <p:nvPr/>
        </p:nvSpPr>
        <p:spPr>
          <a:xfrm>
            <a:off x="7443900" y="1764688"/>
            <a:ext cx="170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u="sng">
                <a:solidFill>
                  <a:srgbClr val="4A86E8"/>
                </a:solidFill>
                <a:latin typeface="Oswald"/>
                <a:ea typeface="Oswald"/>
                <a:cs typeface="Oswald"/>
                <a:sym typeface="Oswald"/>
              </a:rPr>
              <a:t>Anxiety/Stress factsheets</a:t>
            </a:r>
            <a:endParaRPr sz="1000" u="sng">
              <a:solidFill>
                <a:srgbClr val="4A86E8"/>
              </a:solidFill>
              <a:latin typeface="Oswald"/>
              <a:ea typeface="Oswald"/>
              <a:cs typeface="Oswald"/>
              <a:sym typeface="Oswa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102"/>
          <p:cNvSpPr txBox="1"/>
          <p:nvPr>
            <p:ph type="title"/>
          </p:nvPr>
        </p:nvSpPr>
        <p:spPr>
          <a:xfrm>
            <a:off x="311700" y="0"/>
            <a:ext cx="8520600" cy="110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2500"/>
              <a:t>Wellbeing and </a:t>
            </a:r>
            <a:r>
              <a:rPr b="1" lang="en-GB" sz="2500"/>
              <a:t>Mental Health Support</a:t>
            </a:r>
            <a:endParaRPr b="1" sz="2500"/>
          </a:p>
          <a:p>
            <a:pPr indent="0" lvl="0" marL="0" rtl="0" algn="ctr">
              <a:spcBef>
                <a:spcPts val="0"/>
              </a:spcBef>
              <a:spcAft>
                <a:spcPts val="0"/>
              </a:spcAft>
              <a:buClr>
                <a:schemeClr val="dk1"/>
              </a:buClr>
              <a:buSzPts val="1100"/>
              <a:buFont typeface="Arial"/>
              <a:buNone/>
            </a:pPr>
            <a:r>
              <a:rPr b="1" lang="en-GB" sz="2500"/>
              <a:t> for Young People available in North Yorkshire</a:t>
            </a:r>
            <a:endParaRPr b="1" sz="2500"/>
          </a:p>
        </p:txBody>
      </p:sp>
      <p:pic>
        <p:nvPicPr>
          <p:cNvPr id="735" name="Google Shape;735;p102"/>
          <p:cNvPicPr preferRelativeResize="0"/>
          <p:nvPr/>
        </p:nvPicPr>
        <p:blipFill>
          <a:blip r:embed="rId3">
            <a:alphaModFix/>
          </a:blip>
          <a:stretch>
            <a:fillRect/>
          </a:stretch>
        </p:blipFill>
        <p:spPr>
          <a:xfrm>
            <a:off x="8268378" y="128022"/>
            <a:ext cx="746697" cy="825675"/>
          </a:xfrm>
          <a:prstGeom prst="rect">
            <a:avLst/>
          </a:prstGeom>
          <a:noFill/>
          <a:ln>
            <a:noFill/>
          </a:ln>
        </p:spPr>
      </p:pic>
      <p:pic>
        <p:nvPicPr>
          <p:cNvPr id="736" name="Google Shape;736;p102"/>
          <p:cNvPicPr preferRelativeResize="0"/>
          <p:nvPr/>
        </p:nvPicPr>
        <p:blipFill>
          <a:blip r:embed="rId4">
            <a:alphaModFix/>
          </a:blip>
          <a:stretch>
            <a:fillRect/>
          </a:stretch>
        </p:blipFill>
        <p:spPr>
          <a:xfrm>
            <a:off x="164375" y="117375"/>
            <a:ext cx="566700" cy="871050"/>
          </a:xfrm>
          <a:prstGeom prst="rect">
            <a:avLst/>
          </a:prstGeom>
          <a:noFill/>
          <a:ln>
            <a:noFill/>
          </a:ln>
        </p:spPr>
      </p:pic>
      <p:pic>
        <p:nvPicPr>
          <p:cNvPr id="737" name="Google Shape;737;p102"/>
          <p:cNvPicPr preferRelativeResize="0"/>
          <p:nvPr/>
        </p:nvPicPr>
        <p:blipFill rotWithShape="1">
          <a:blip r:embed="rId5">
            <a:alphaModFix/>
          </a:blip>
          <a:srcRect b="22506" l="28310" r="28327" t="22545"/>
          <a:stretch/>
        </p:blipFill>
        <p:spPr>
          <a:xfrm>
            <a:off x="2268398" y="953700"/>
            <a:ext cx="5828851" cy="4155076"/>
          </a:xfrm>
          <a:prstGeom prst="rect">
            <a:avLst/>
          </a:prstGeom>
          <a:noFill/>
          <a:ln>
            <a:noFill/>
          </a:ln>
        </p:spPr>
      </p:pic>
      <p:sp>
        <p:nvSpPr>
          <p:cNvPr id="738" name="Google Shape;738;p102"/>
          <p:cNvSpPr txBox="1"/>
          <p:nvPr/>
        </p:nvSpPr>
        <p:spPr>
          <a:xfrm>
            <a:off x="311700" y="1226450"/>
            <a:ext cx="1607400" cy="3869700"/>
          </a:xfrm>
          <a:prstGeom prst="rect">
            <a:avLst/>
          </a:prstGeom>
          <a:noFill/>
          <a:ln cap="flat" cmpd="sng" w="9525">
            <a:solidFill>
              <a:srgbClr val="B7B7B7"/>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GB">
                <a:solidFill>
                  <a:schemeClr val="dk1"/>
                </a:solidFill>
              </a:rPr>
              <a:t>The Go-To website - houses the marketplace and a summary of the services available to young people that can be accessed by all services in Education.</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u="sng">
                <a:solidFill>
                  <a:srgbClr val="1155CC"/>
                </a:solidFill>
                <a:hlinkClick r:id="rId6">
                  <a:extLst>
                    <a:ext uri="{A12FA001-AC4F-418D-AE19-62706E023703}">
                      <ahyp:hlinkClr val="tx"/>
                    </a:ext>
                  </a:extLst>
                </a:hlinkClick>
              </a:rPr>
              <a:t>Go to website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Plus a really useful </a:t>
            </a:r>
            <a:r>
              <a:rPr lang="en-GB" u="sng">
                <a:solidFill>
                  <a:srgbClr val="1155CC"/>
                </a:solidFill>
                <a:hlinkClick r:id="rId7">
                  <a:extLst>
                    <a:ext uri="{A12FA001-AC4F-418D-AE19-62706E023703}">
                      <ahyp:hlinkClr val="tx"/>
                    </a:ext>
                  </a:extLst>
                </a:hlinkClick>
              </a:rPr>
              <a:t>animation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103"/>
          <p:cNvSpPr txBox="1"/>
          <p:nvPr>
            <p:ph type="title"/>
          </p:nvPr>
        </p:nvSpPr>
        <p:spPr>
          <a:xfrm>
            <a:off x="311700" y="0"/>
            <a:ext cx="8520600" cy="110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3000"/>
              <a:t>How </a:t>
            </a:r>
            <a:r>
              <a:rPr b="1" i="1" lang="en-GB" sz="3000" u="sng"/>
              <a:t>Parents </a:t>
            </a:r>
            <a:r>
              <a:rPr b="1" lang="en-GB" sz="3000"/>
              <a:t>can support in Year 11?</a:t>
            </a:r>
            <a:endParaRPr b="1" sz="3000"/>
          </a:p>
        </p:txBody>
      </p:sp>
      <p:pic>
        <p:nvPicPr>
          <p:cNvPr id="744" name="Google Shape;744;p103"/>
          <p:cNvPicPr preferRelativeResize="0"/>
          <p:nvPr/>
        </p:nvPicPr>
        <p:blipFill>
          <a:blip r:embed="rId3">
            <a:alphaModFix/>
          </a:blip>
          <a:stretch>
            <a:fillRect/>
          </a:stretch>
        </p:blipFill>
        <p:spPr>
          <a:xfrm>
            <a:off x="8268378" y="128022"/>
            <a:ext cx="746697" cy="825675"/>
          </a:xfrm>
          <a:prstGeom prst="rect">
            <a:avLst/>
          </a:prstGeom>
          <a:noFill/>
          <a:ln>
            <a:noFill/>
          </a:ln>
        </p:spPr>
      </p:pic>
      <p:pic>
        <p:nvPicPr>
          <p:cNvPr id="745" name="Google Shape;745;p103"/>
          <p:cNvPicPr preferRelativeResize="0"/>
          <p:nvPr/>
        </p:nvPicPr>
        <p:blipFill>
          <a:blip r:embed="rId4">
            <a:alphaModFix/>
          </a:blip>
          <a:stretch>
            <a:fillRect/>
          </a:stretch>
        </p:blipFill>
        <p:spPr>
          <a:xfrm>
            <a:off x="164375" y="117375"/>
            <a:ext cx="566700" cy="871050"/>
          </a:xfrm>
          <a:prstGeom prst="rect">
            <a:avLst/>
          </a:prstGeom>
          <a:noFill/>
          <a:ln>
            <a:noFill/>
          </a:ln>
        </p:spPr>
      </p:pic>
      <p:sp>
        <p:nvSpPr>
          <p:cNvPr id="746" name="Google Shape;746;p103"/>
          <p:cNvSpPr txBox="1"/>
          <p:nvPr>
            <p:ph idx="1" type="body"/>
          </p:nvPr>
        </p:nvSpPr>
        <p:spPr>
          <a:xfrm>
            <a:off x="258900" y="988425"/>
            <a:ext cx="8664600" cy="4074900"/>
          </a:xfrm>
          <a:prstGeom prst="rect">
            <a:avLst/>
          </a:prstGeom>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b="1" lang="en-GB" sz="2000"/>
              <a:t>Listen</a:t>
            </a:r>
            <a:r>
              <a:rPr lang="en-GB" sz="2000"/>
              <a:t> -Encourage ‘off loading!’ Remind them of different support available to them at school- talk to us, use your staff, other students.</a:t>
            </a:r>
            <a:endParaRPr sz="2000"/>
          </a:p>
          <a:p>
            <a:pPr indent="0" lvl="0" marL="457200" rtl="0" algn="l">
              <a:spcBef>
                <a:spcPts val="1600"/>
              </a:spcBef>
              <a:spcAft>
                <a:spcPts val="0"/>
              </a:spcAft>
              <a:buNone/>
            </a:pPr>
            <a:r>
              <a:t/>
            </a:r>
            <a:endParaRPr sz="1200"/>
          </a:p>
          <a:p>
            <a:pPr indent="-355600" lvl="0" marL="457200" rtl="0" algn="l">
              <a:spcBef>
                <a:spcPts val="1600"/>
              </a:spcBef>
              <a:spcAft>
                <a:spcPts val="0"/>
              </a:spcAft>
              <a:buSzPts val="2000"/>
              <a:buChar char="●"/>
            </a:pPr>
            <a:r>
              <a:rPr b="1" lang="en-GB" sz="2000"/>
              <a:t>Please keep in touch</a:t>
            </a:r>
            <a:r>
              <a:rPr lang="en-GB" sz="2000"/>
              <a:t>- Get in touch with your son/daughter’s Form tutor / Year team.</a:t>
            </a:r>
            <a:endParaRPr sz="2000"/>
          </a:p>
          <a:p>
            <a:pPr indent="0" lvl="0" marL="457200" rtl="0" algn="l">
              <a:spcBef>
                <a:spcPts val="1600"/>
              </a:spcBef>
              <a:spcAft>
                <a:spcPts val="0"/>
              </a:spcAft>
              <a:buNone/>
            </a:pPr>
            <a:r>
              <a:rPr lang="en-GB" sz="2000"/>
              <a:t>Subject teachers can also be contacted for specific details - </a:t>
            </a:r>
            <a:r>
              <a:rPr lang="en-GB" sz="2000" u="sng">
                <a:solidFill>
                  <a:schemeClr val="hlink"/>
                </a:solidFill>
                <a:hlinkClick r:id="rId5"/>
              </a:rPr>
              <a:t>see link</a:t>
            </a:r>
            <a:endParaRPr sz="2000"/>
          </a:p>
          <a:p>
            <a:pPr indent="0" lvl="0" marL="457200" rtl="0" algn="l">
              <a:spcBef>
                <a:spcPts val="1600"/>
              </a:spcBef>
              <a:spcAft>
                <a:spcPts val="0"/>
              </a:spcAft>
              <a:buNone/>
            </a:pPr>
            <a:r>
              <a:t/>
            </a:r>
            <a:endParaRPr sz="1200"/>
          </a:p>
          <a:p>
            <a:pPr indent="-355600" lvl="0" marL="457200" rtl="0" algn="l">
              <a:spcBef>
                <a:spcPts val="1600"/>
              </a:spcBef>
              <a:spcAft>
                <a:spcPts val="0"/>
              </a:spcAft>
              <a:buSzPts val="2000"/>
              <a:buChar char="●"/>
            </a:pPr>
            <a:r>
              <a:rPr b="1" lang="en-GB" sz="2000"/>
              <a:t>Encourage revision</a:t>
            </a:r>
            <a:r>
              <a:rPr lang="en-GB" sz="2000"/>
              <a:t>- Could use school resources to make a start, supervise, clear a suitable space, help with organisation.</a:t>
            </a:r>
            <a:endParaRPr sz="2000"/>
          </a:p>
          <a:p>
            <a:pPr indent="0" lvl="0" marL="457200" rtl="0" algn="l">
              <a:spcBef>
                <a:spcPts val="1600"/>
              </a:spcBef>
              <a:spcAft>
                <a:spcPts val="0"/>
              </a:spcAft>
              <a:buNone/>
            </a:pPr>
            <a:r>
              <a:t/>
            </a:r>
            <a:endParaRPr sz="2000"/>
          </a:p>
          <a:p>
            <a:pPr indent="0" lvl="0" marL="0" rtl="0" algn="l">
              <a:spcBef>
                <a:spcPts val="1600"/>
              </a:spcBef>
              <a:spcAft>
                <a:spcPts val="0"/>
              </a:spcAft>
              <a:buNone/>
            </a:pPr>
            <a:r>
              <a:t/>
            </a:r>
            <a:endParaRPr b="1" sz="2000"/>
          </a:p>
          <a:p>
            <a:pPr indent="0" lvl="0" marL="0" rtl="0" algn="l">
              <a:spcBef>
                <a:spcPts val="1600"/>
              </a:spcBef>
              <a:spcAft>
                <a:spcPts val="0"/>
              </a:spcAft>
              <a:buNone/>
            </a:pPr>
            <a:r>
              <a:t/>
            </a:r>
            <a:endParaRPr/>
          </a:p>
          <a:p>
            <a:pPr indent="0" lvl="0" marL="457200" rtl="0" algn="l">
              <a:spcBef>
                <a:spcPts val="1600"/>
              </a:spcBef>
              <a:spcAft>
                <a:spcPts val="0"/>
              </a:spcAft>
              <a:buNone/>
            </a:pPr>
            <a:r>
              <a:t/>
            </a:r>
            <a:endParaRPr sz="1600"/>
          </a:p>
          <a:p>
            <a:pPr indent="0" lvl="0" marL="0" rtl="0" algn="l">
              <a:spcBef>
                <a:spcPts val="1600"/>
              </a:spcBef>
              <a:spcAft>
                <a:spcPts val="16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104"/>
          <p:cNvSpPr txBox="1"/>
          <p:nvPr>
            <p:ph type="title"/>
          </p:nvPr>
        </p:nvSpPr>
        <p:spPr>
          <a:xfrm>
            <a:off x="206950" y="31425"/>
            <a:ext cx="8520600" cy="110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3000" u="sng"/>
              <a:t>Three top tips explained</a:t>
            </a:r>
            <a:endParaRPr b="1" sz="3000" u="sng"/>
          </a:p>
        </p:txBody>
      </p:sp>
      <p:pic>
        <p:nvPicPr>
          <p:cNvPr id="752" name="Google Shape;752;p104"/>
          <p:cNvPicPr preferRelativeResize="0"/>
          <p:nvPr/>
        </p:nvPicPr>
        <p:blipFill>
          <a:blip r:embed="rId3">
            <a:alphaModFix/>
          </a:blip>
          <a:stretch>
            <a:fillRect/>
          </a:stretch>
        </p:blipFill>
        <p:spPr>
          <a:xfrm>
            <a:off x="8268378" y="128022"/>
            <a:ext cx="746697" cy="825675"/>
          </a:xfrm>
          <a:prstGeom prst="rect">
            <a:avLst/>
          </a:prstGeom>
          <a:noFill/>
          <a:ln>
            <a:noFill/>
          </a:ln>
        </p:spPr>
      </p:pic>
      <p:pic>
        <p:nvPicPr>
          <p:cNvPr id="753" name="Google Shape;753;p104"/>
          <p:cNvPicPr preferRelativeResize="0"/>
          <p:nvPr/>
        </p:nvPicPr>
        <p:blipFill>
          <a:blip r:embed="rId4">
            <a:alphaModFix/>
          </a:blip>
          <a:stretch>
            <a:fillRect/>
          </a:stretch>
        </p:blipFill>
        <p:spPr>
          <a:xfrm>
            <a:off x="164375" y="117375"/>
            <a:ext cx="566700" cy="871050"/>
          </a:xfrm>
          <a:prstGeom prst="rect">
            <a:avLst/>
          </a:prstGeom>
          <a:noFill/>
          <a:ln>
            <a:noFill/>
          </a:ln>
        </p:spPr>
      </p:pic>
      <p:sp>
        <p:nvSpPr>
          <p:cNvPr id="754" name="Google Shape;754;p104"/>
          <p:cNvSpPr txBox="1"/>
          <p:nvPr>
            <p:ph idx="1" type="body"/>
          </p:nvPr>
        </p:nvSpPr>
        <p:spPr>
          <a:xfrm>
            <a:off x="258900" y="988425"/>
            <a:ext cx="8626200" cy="3860400"/>
          </a:xfrm>
          <a:prstGeom prst="rect">
            <a:avLst/>
          </a:prstGeom>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3400">
                <a:solidFill>
                  <a:srgbClr val="1077D0"/>
                </a:solidFill>
              </a:rPr>
              <a:t>‘Helping them through it’</a:t>
            </a:r>
            <a:endParaRPr b="1" sz="2000">
              <a:solidFill>
                <a:schemeClr val="dk1"/>
              </a:solidFill>
            </a:endParaRPr>
          </a:p>
          <a:p>
            <a:pPr indent="-419100" lvl="0" marL="457200" rtl="0" algn="l">
              <a:lnSpc>
                <a:spcPct val="100000"/>
              </a:lnSpc>
              <a:spcBef>
                <a:spcPts val="1600"/>
              </a:spcBef>
              <a:spcAft>
                <a:spcPts val="0"/>
              </a:spcAft>
              <a:buClr>
                <a:schemeClr val="dk1"/>
              </a:buClr>
              <a:buSzPts val="3000"/>
              <a:buChar char="●"/>
            </a:pPr>
            <a:r>
              <a:rPr b="1" lang="en-GB" sz="3000">
                <a:solidFill>
                  <a:schemeClr val="dk1"/>
                </a:solidFill>
              </a:rPr>
              <a:t>Number 1 - create a study space</a:t>
            </a:r>
            <a:endParaRPr b="1" sz="3000">
              <a:solidFill>
                <a:schemeClr val="dk1"/>
              </a:solidFill>
            </a:endParaRPr>
          </a:p>
          <a:p>
            <a:pPr indent="0" lvl="0" marL="457200" rtl="0" algn="l">
              <a:lnSpc>
                <a:spcPct val="100000"/>
              </a:lnSpc>
              <a:spcBef>
                <a:spcPts val="0"/>
              </a:spcBef>
              <a:spcAft>
                <a:spcPts val="0"/>
              </a:spcAft>
              <a:buNone/>
            </a:pPr>
            <a:r>
              <a:t/>
            </a:r>
            <a:endParaRPr b="1">
              <a:solidFill>
                <a:schemeClr val="dk1"/>
              </a:solidFill>
            </a:endParaRPr>
          </a:p>
          <a:p>
            <a:pPr indent="-419100" lvl="0" marL="457200" rtl="0" algn="l">
              <a:lnSpc>
                <a:spcPct val="100000"/>
              </a:lnSpc>
              <a:spcBef>
                <a:spcPts val="0"/>
              </a:spcBef>
              <a:spcAft>
                <a:spcPts val="0"/>
              </a:spcAft>
              <a:buClr>
                <a:schemeClr val="dk1"/>
              </a:buClr>
              <a:buSzPts val="3000"/>
              <a:buChar char="●"/>
            </a:pPr>
            <a:r>
              <a:rPr b="1" lang="en-GB" sz="3000">
                <a:solidFill>
                  <a:schemeClr val="dk1"/>
                </a:solidFill>
              </a:rPr>
              <a:t>Number 2 - silent focus</a:t>
            </a:r>
            <a:endParaRPr b="1" sz="3000">
              <a:solidFill>
                <a:schemeClr val="dk1"/>
              </a:solidFill>
            </a:endParaRPr>
          </a:p>
          <a:p>
            <a:pPr indent="0" lvl="0" marL="457200" rtl="0" algn="l">
              <a:lnSpc>
                <a:spcPct val="100000"/>
              </a:lnSpc>
              <a:spcBef>
                <a:spcPts val="0"/>
              </a:spcBef>
              <a:spcAft>
                <a:spcPts val="0"/>
              </a:spcAft>
              <a:buNone/>
            </a:pPr>
            <a:r>
              <a:t/>
            </a:r>
            <a:endParaRPr b="1" sz="2000">
              <a:solidFill>
                <a:schemeClr val="dk1"/>
              </a:solidFill>
            </a:endParaRPr>
          </a:p>
          <a:p>
            <a:pPr indent="-419100" lvl="0" marL="457200" rtl="0" algn="l">
              <a:lnSpc>
                <a:spcPct val="100000"/>
              </a:lnSpc>
              <a:spcBef>
                <a:spcPts val="0"/>
              </a:spcBef>
              <a:spcAft>
                <a:spcPts val="0"/>
              </a:spcAft>
              <a:buClr>
                <a:schemeClr val="dk1"/>
              </a:buClr>
              <a:buSzPts val="3000"/>
              <a:buChar char="●"/>
            </a:pPr>
            <a:r>
              <a:rPr b="1" lang="en-GB" sz="3000">
                <a:solidFill>
                  <a:schemeClr val="dk1"/>
                </a:solidFill>
              </a:rPr>
              <a:t>Number 3 - Danger of distractions and mobile phones</a:t>
            </a:r>
            <a:endParaRPr b="1" sz="3000">
              <a:solidFill>
                <a:schemeClr val="dk1"/>
              </a:solidFill>
            </a:endParaRPr>
          </a:p>
          <a:p>
            <a:pPr indent="0" lvl="0" marL="0" rtl="0" algn="l">
              <a:spcBef>
                <a:spcPts val="0"/>
              </a:spcBef>
              <a:spcAft>
                <a:spcPts val="0"/>
              </a:spcAft>
              <a:buNone/>
            </a:pPr>
            <a:r>
              <a:t/>
            </a:r>
            <a:endParaRPr/>
          </a:p>
          <a:p>
            <a:pPr indent="0" lvl="0" marL="457200" rtl="0" algn="l">
              <a:spcBef>
                <a:spcPts val="1600"/>
              </a:spcBef>
              <a:spcAft>
                <a:spcPts val="0"/>
              </a:spcAft>
              <a:buNone/>
            </a:pPr>
            <a:r>
              <a:t/>
            </a:r>
            <a:endParaRPr sz="1600"/>
          </a:p>
          <a:p>
            <a:pPr indent="0" lvl="0" marL="0" rtl="0" algn="l">
              <a:spcBef>
                <a:spcPts val="1600"/>
              </a:spcBef>
              <a:spcAft>
                <a:spcPts val="160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105"/>
          <p:cNvSpPr txBox="1"/>
          <p:nvPr>
            <p:ph type="title"/>
          </p:nvPr>
        </p:nvSpPr>
        <p:spPr>
          <a:xfrm>
            <a:off x="206950" y="31425"/>
            <a:ext cx="8520600" cy="110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3000"/>
              <a:t>Create a study space </a:t>
            </a:r>
            <a:endParaRPr b="1" sz="3000"/>
          </a:p>
        </p:txBody>
      </p:sp>
      <p:pic>
        <p:nvPicPr>
          <p:cNvPr id="760" name="Google Shape;760;p105"/>
          <p:cNvPicPr preferRelativeResize="0"/>
          <p:nvPr/>
        </p:nvPicPr>
        <p:blipFill>
          <a:blip r:embed="rId3">
            <a:alphaModFix/>
          </a:blip>
          <a:stretch>
            <a:fillRect/>
          </a:stretch>
        </p:blipFill>
        <p:spPr>
          <a:xfrm>
            <a:off x="8268378" y="128022"/>
            <a:ext cx="746697" cy="825675"/>
          </a:xfrm>
          <a:prstGeom prst="rect">
            <a:avLst/>
          </a:prstGeom>
          <a:noFill/>
          <a:ln>
            <a:noFill/>
          </a:ln>
        </p:spPr>
      </p:pic>
      <p:pic>
        <p:nvPicPr>
          <p:cNvPr id="761" name="Google Shape;761;p105"/>
          <p:cNvPicPr preferRelativeResize="0"/>
          <p:nvPr/>
        </p:nvPicPr>
        <p:blipFill>
          <a:blip r:embed="rId4">
            <a:alphaModFix/>
          </a:blip>
          <a:stretch>
            <a:fillRect/>
          </a:stretch>
        </p:blipFill>
        <p:spPr>
          <a:xfrm>
            <a:off x="164375" y="117375"/>
            <a:ext cx="566700" cy="871050"/>
          </a:xfrm>
          <a:prstGeom prst="rect">
            <a:avLst/>
          </a:prstGeom>
          <a:noFill/>
          <a:ln>
            <a:noFill/>
          </a:ln>
        </p:spPr>
      </p:pic>
      <p:pic>
        <p:nvPicPr>
          <p:cNvPr id="762" name="Google Shape;762;p105"/>
          <p:cNvPicPr preferRelativeResize="0"/>
          <p:nvPr/>
        </p:nvPicPr>
        <p:blipFill>
          <a:blip r:embed="rId5">
            <a:alphaModFix/>
          </a:blip>
          <a:stretch>
            <a:fillRect/>
          </a:stretch>
        </p:blipFill>
        <p:spPr>
          <a:xfrm>
            <a:off x="1235750" y="580275"/>
            <a:ext cx="6284824" cy="4563225"/>
          </a:xfrm>
          <a:prstGeom prst="rect">
            <a:avLst/>
          </a:prstGeom>
          <a:noFill/>
          <a:ln>
            <a:noFill/>
          </a:ln>
        </p:spPr>
      </p:pic>
      <p:sp>
        <p:nvSpPr>
          <p:cNvPr id="763" name="Google Shape;763;p105"/>
          <p:cNvSpPr txBox="1"/>
          <p:nvPr/>
        </p:nvSpPr>
        <p:spPr>
          <a:xfrm>
            <a:off x="2833625" y="46721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6"/>
              </a:rPr>
              <a:t>https://www.fromthesidelines.uk/</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pic>
        <p:nvPicPr>
          <p:cNvPr id="768" name="Google Shape;768;p106"/>
          <p:cNvPicPr preferRelativeResize="0"/>
          <p:nvPr/>
        </p:nvPicPr>
        <p:blipFill>
          <a:blip r:embed="rId3">
            <a:alphaModFix/>
          </a:blip>
          <a:stretch>
            <a:fillRect/>
          </a:stretch>
        </p:blipFill>
        <p:spPr>
          <a:xfrm>
            <a:off x="1248925" y="494500"/>
            <a:ext cx="6540312" cy="4649000"/>
          </a:xfrm>
          <a:prstGeom prst="rect">
            <a:avLst/>
          </a:prstGeom>
          <a:noFill/>
          <a:ln>
            <a:noFill/>
          </a:ln>
        </p:spPr>
      </p:pic>
      <p:sp>
        <p:nvSpPr>
          <p:cNvPr id="769" name="Google Shape;769;p106"/>
          <p:cNvSpPr txBox="1"/>
          <p:nvPr>
            <p:ph type="title"/>
          </p:nvPr>
        </p:nvSpPr>
        <p:spPr>
          <a:xfrm>
            <a:off x="206950" y="31425"/>
            <a:ext cx="8520600" cy="110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3000"/>
              <a:t>Silent </a:t>
            </a:r>
            <a:r>
              <a:rPr b="1" lang="en-GB" sz="3000"/>
              <a:t>focus</a:t>
            </a:r>
            <a:r>
              <a:rPr b="1" lang="en-GB" sz="3000"/>
              <a:t> </a:t>
            </a:r>
            <a:r>
              <a:rPr b="1" lang="en-GB" sz="3000"/>
              <a:t> </a:t>
            </a:r>
            <a:endParaRPr b="1" sz="3000"/>
          </a:p>
        </p:txBody>
      </p:sp>
      <p:pic>
        <p:nvPicPr>
          <p:cNvPr id="770" name="Google Shape;770;p106"/>
          <p:cNvPicPr preferRelativeResize="0"/>
          <p:nvPr/>
        </p:nvPicPr>
        <p:blipFill>
          <a:blip r:embed="rId4">
            <a:alphaModFix/>
          </a:blip>
          <a:stretch>
            <a:fillRect/>
          </a:stretch>
        </p:blipFill>
        <p:spPr>
          <a:xfrm>
            <a:off x="8268378" y="128022"/>
            <a:ext cx="746697" cy="825675"/>
          </a:xfrm>
          <a:prstGeom prst="rect">
            <a:avLst/>
          </a:prstGeom>
          <a:noFill/>
          <a:ln>
            <a:noFill/>
          </a:ln>
        </p:spPr>
      </p:pic>
      <p:pic>
        <p:nvPicPr>
          <p:cNvPr id="771" name="Google Shape;771;p106"/>
          <p:cNvPicPr preferRelativeResize="0"/>
          <p:nvPr/>
        </p:nvPicPr>
        <p:blipFill>
          <a:blip r:embed="rId5">
            <a:alphaModFix/>
          </a:blip>
          <a:stretch>
            <a:fillRect/>
          </a:stretch>
        </p:blipFill>
        <p:spPr>
          <a:xfrm>
            <a:off x="164375" y="117375"/>
            <a:ext cx="566700" cy="871050"/>
          </a:xfrm>
          <a:prstGeom prst="rect">
            <a:avLst/>
          </a:prstGeom>
          <a:noFill/>
          <a:ln>
            <a:noFill/>
          </a:ln>
        </p:spPr>
      </p:pic>
      <p:sp>
        <p:nvSpPr>
          <p:cNvPr id="772" name="Google Shape;772;p106"/>
          <p:cNvSpPr txBox="1"/>
          <p:nvPr/>
        </p:nvSpPr>
        <p:spPr>
          <a:xfrm>
            <a:off x="2942413" y="47433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6"/>
              </a:rPr>
              <a:t>https://www.fromthesidelines.uk/</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id="777" name="Google Shape;777;p107"/>
          <p:cNvPicPr preferRelativeResize="0"/>
          <p:nvPr/>
        </p:nvPicPr>
        <p:blipFill>
          <a:blip r:embed="rId3">
            <a:alphaModFix/>
          </a:blip>
          <a:stretch>
            <a:fillRect/>
          </a:stretch>
        </p:blipFill>
        <p:spPr>
          <a:xfrm>
            <a:off x="1241388" y="507275"/>
            <a:ext cx="6451717" cy="4636225"/>
          </a:xfrm>
          <a:prstGeom prst="rect">
            <a:avLst/>
          </a:prstGeom>
          <a:noFill/>
          <a:ln>
            <a:noFill/>
          </a:ln>
        </p:spPr>
      </p:pic>
      <p:sp>
        <p:nvSpPr>
          <p:cNvPr id="778" name="Google Shape;778;p107"/>
          <p:cNvSpPr txBox="1"/>
          <p:nvPr>
            <p:ph type="title"/>
          </p:nvPr>
        </p:nvSpPr>
        <p:spPr>
          <a:xfrm>
            <a:off x="206950" y="31425"/>
            <a:ext cx="8520600" cy="110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3000"/>
              <a:t>    </a:t>
            </a:r>
            <a:r>
              <a:rPr b="1" lang="en-GB" sz="3000"/>
              <a:t>Danger of distractions and mobile phones</a:t>
            </a:r>
            <a:r>
              <a:rPr b="1" lang="en-GB" sz="3000"/>
              <a:t> </a:t>
            </a:r>
            <a:endParaRPr b="1" sz="3000"/>
          </a:p>
        </p:txBody>
      </p:sp>
      <p:pic>
        <p:nvPicPr>
          <p:cNvPr id="779" name="Google Shape;779;p107"/>
          <p:cNvPicPr preferRelativeResize="0"/>
          <p:nvPr/>
        </p:nvPicPr>
        <p:blipFill>
          <a:blip r:embed="rId4">
            <a:alphaModFix/>
          </a:blip>
          <a:stretch>
            <a:fillRect/>
          </a:stretch>
        </p:blipFill>
        <p:spPr>
          <a:xfrm>
            <a:off x="8417175" y="128024"/>
            <a:ext cx="597900" cy="661125"/>
          </a:xfrm>
          <a:prstGeom prst="rect">
            <a:avLst/>
          </a:prstGeom>
          <a:noFill/>
          <a:ln>
            <a:noFill/>
          </a:ln>
        </p:spPr>
      </p:pic>
      <p:pic>
        <p:nvPicPr>
          <p:cNvPr id="780" name="Google Shape;780;p107"/>
          <p:cNvPicPr preferRelativeResize="0"/>
          <p:nvPr/>
        </p:nvPicPr>
        <p:blipFill>
          <a:blip r:embed="rId5">
            <a:alphaModFix/>
          </a:blip>
          <a:stretch>
            <a:fillRect/>
          </a:stretch>
        </p:blipFill>
        <p:spPr>
          <a:xfrm>
            <a:off x="164375" y="117375"/>
            <a:ext cx="566700" cy="871050"/>
          </a:xfrm>
          <a:prstGeom prst="rect">
            <a:avLst/>
          </a:prstGeom>
          <a:noFill/>
          <a:ln>
            <a:noFill/>
          </a:ln>
        </p:spPr>
      </p:pic>
      <p:sp>
        <p:nvSpPr>
          <p:cNvPr id="781" name="Google Shape;781;p107"/>
          <p:cNvSpPr txBox="1"/>
          <p:nvPr/>
        </p:nvSpPr>
        <p:spPr>
          <a:xfrm>
            <a:off x="4357625" y="47483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6"/>
              </a:rPr>
              <a:t>https://www.fromthesidelines.uk/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72"/>
          <p:cNvSpPr txBox="1"/>
          <p:nvPr>
            <p:ph type="title"/>
          </p:nvPr>
        </p:nvSpPr>
        <p:spPr>
          <a:xfrm>
            <a:off x="311700" y="445025"/>
            <a:ext cx="8832300" cy="83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GB" sz="4800">
                <a:solidFill>
                  <a:srgbClr val="0944A1"/>
                </a:solidFill>
              </a:rPr>
              <a:t>What makes a great Year 10?</a:t>
            </a:r>
            <a:r>
              <a:rPr b="1" i="1" lang="en-GB" sz="4800">
                <a:solidFill>
                  <a:srgbClr val="0000FF"/>
                </a:solidFill>
              </a:rPr>
              <a:t> </a:t>
            </a:r>
            <a:endParaRPr b="1" i="1" sz="4800">
              <a:solidFill>
                <a:srgbClr val="0000FF"/>
              </a:solidFill>
            </a:endParaRPr>
          </a:p>
        </p:txBody>
      </p:sp>
      <p:sp>
        <p:nvSpPr>
          <p:cNvPr id="304" name="Google Shape;304;p72"/>
          <p:cNvSpPr txBox="1"/>
          <p:nvPr>
            <p:ph idx="1" type="body"/>
          </p:nvPr>
        </p:nvSpPr>
        <p:spPr>
          <a:xfrm>
            <a:off x="206400" y="111392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b="1" i="1" lang="en-GB">
                <a:solidFill>
                  <a:srgbClr val="0000FF"/>
                </a:solidFill>
              </a:rPr>
              <a:t>Together </a:t>
            </a:r>
            <a:endParaRPr b="1" i="1">
              <a:solidFill>
                <a:srgbClr val="0000FF"/>
              </a:solidFill>
            </a:endParaRPr>
          </a:p>
        </p:txBody>
      </p:sp>
      <p:grpSp>
        <p:nvGrpSpPr>
          <p:cNvPr id="305" name="Google Shape;305;p72"/>
          <p:cNvGrpSpPr/>
          <p:nvPr/>
        </p:nvGrpSpPr>
        <p:grpSpPr>
          <a:xfrm>
            <a:off x="2342094" y="1213040"/>
            <a:ext cx="4381525" cy="3713071"/>
            <a:chOff x="1911632" y="677103"/>
            <a:chExt cx="4381525" cy="3713071"/>
          </a:xfrm>
        </p:grpSpPr>
        <p:sp>
          <p:nvSpPr>
            <p:cNvPr id="306" name="Google Shape;306;p72"/>
            <p:cNvSpPr/>
            <p:nvPr/>
          </p:nvSpPr>
          <p:spPr>
            <a:xfrm rot="-6596588">
              <a:off x="3726388" y="3510395"/>
              <a:ext cx="771357" cy="771357"/>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72"/>
            <p:cNvSpPr/>
            <p:nvPr/>
          </p:nvSpPr>
          <p:spPr>
            <a:xfrm rot="-6599386">
              <a:off x="2266071" y="1240183"/>
              <a:ext cx="440541" cy="440541"/>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72"/>
            <p:cNvSpPr/>
            <p:nvPr/>
          </p:nvSpPr>
          <p:spPr>
            <a:xfrm rot="-6598839">
              <a:off x="2887641" y="2346984"/>
              <a:ext cx="1199287" cy="1199287"/>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72"/>
            <p:cNvSpPr/>
            <p:nvPr/>
          </p:nvSpPr>
          <p:spPr>
            <a:xfrm rot="-6598620">
              <a:off x="4374916" y="913763"/>
              <a:ext cx="1681581" cy="1681581"/>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72"/>
            <p:cNvSpPr/>
            <p:nvPr/>
          </p:nvSpPr>
          <p:spPr>
            <a:xfrm rot="-6597866">
              <a:off x="2000129" y="3581516"/>
              <a:ext cx="629106" cy="629106"/>
            </a:xfrm>
            <a:prstGeom prst="ellipse">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72"/>
            <p:cNvSpPr/>
            <p:nvPr/>
          </p:nvSpPr>
          <p:spPr>
            <a:xfrm rot="-6597701">
              <a:off x="3116900" y="1216718"/>
              <a:ext cx="274172" cy="274172"/>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 name="Google Shape;312;p72"/>
          <p:cNvGrpSpPr/>
          <p:nvPr/>
        </p:nvGrpSpPr>
        <p:grpSpPr>
          <a:xfrm>
            <a:off x="4283419" y="2381966"/>
            <a:ext cx="2440200" cy="2440200"/>
            <a:chOff x="4447194" y="1815766"/>
            <a:chExt cx="2440200" cy="2440200"/>
          </a:xfrm>
        </p:grpSpPr>
        <p:sp>
          <p:nvSpPr>
            <p:cNvPr id="313" name="Google Shape;313;p72"/>
            <p:cNvSpPr/>
            <p:nvPr/>
          </p:nvSpPr>
          <p:spPr>
            <a:xfrm>
              <a:off x="4447194" y="1815766"/>
              <a:ext cx="2440200" cy="24402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72"/>
            <p:cNvSpPr txBox="1"/>
            <p:nvPr/>
          </p:nvSpPr>
          <p:spPr>
            <a:xfrm>
              <a:off x="4735950" y="2504275"/>
              <a:ext cx="1862700" cy="1163400"/>
            </a:xfrm>
            <a:prstGeom prst="rect">
              <a:avLst/>
            </a:prstGeom>
            <a:solidFill>
              <a:srgbClr val="0000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FFFFFF"/>
                  </a:solidFill>
                  <a:latin typeface="Roboto"/>
                  <a:ea typeface="Roboto"/>
                  <a:cs typeface="Roboto"/>
                  <a:sym typeface="Roboto"/>
                </a:rPr>
                <a:t>Making the right start </a:t>
              </a:r>
              <a:endParaRPr sz="2400">
                <a:solidFill>
                  <a:srgbClr val="FFFFFF"/>
                </a:solidFill>
                <a:latin typeface="Roboto"/>
                <a:ea typeface="Roboto"/>
                <a:cs typeface="Roboto"/>
                <a:sym typeface="Roboto"/>
              </a:endParaRPr>
            </a:p>
          </p:txBody>
        </p:sp>
      </p:grpSp>
      <p:grpSp>
        <p:nvGrpSpPr>
          <p:cNvPr id="315" name="Google Shape;315;p72"/>
          <p:cNvGrpSpPr/>
          <p:nvPr/>
        </p:nvGrpSpPr>
        <p:grpSpPr>
          <a:xfrm>
            <a:off x="3860099" y="1617603"/>
            <a:ext cx="1423800" cy="1423800"/>
            <a:chOff x="3490737" y="1374053"/>
            <a:chExt cx="1423800" cy="1423800"/>
          </a:xfrm>
        </p:grpSpPr>
        <p:sp>
          <p:nvSpPr>
            <p:cNvPr id="316" name="Google Shape;316;p72"/>
            <p:cNvSpPr/>
            <p:nvPr/>
          </p:nvSpPr>
          <p:spPr>
            <a:xfrm>
              <a:off x="3490737" y="1374053"/>
              <a:ext cx="1423800" cy="14238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72"/>
            <p:cNvSpPr txBox="1"/>
            <p:nvPr/>
          </p:nvSpPr>
          <p:spPr>
            <a:xfrm>
              <a:off x="3684001" y="1613600"/>
              <a:ext cx="1095600" cy="944700"/>
            </a:xfrm>
            <a:prstGeom prst="rect">
              <a:avLst/>
            </a:prstGeom>
            <a:solidFill>
              <a:srgbClr val="E69138"/>
            </a:solidFill>
            <a:ln>
              <a:noFill/>
            </a:ln>
            <a:effectLst>
              <a:outerShdw blurRad="57150" rotWithShape="0" algn="bl" dir="5400000" dist="19050">
                <a:srgbClr val="000000">
                  <a:alpha val="5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Looking ahead</a:t>
              </a:r>
              <a:endParaRPr sz="1800">
                <a:solidFill>
                  <a:srgbClr val="FFFFFF"/>
                </a:solidFill>
                <a:latin typeface="Roboto"/>
                <a:ea typeface="Roboto"/>
                <a:cs typeface="Roboto"/>
                <a:sym typeface="Roboto"/>
              </a:endParaRPr>
            </a:p>
          </p:txBody>
        </p:sp>
      </p:grpSp>
      <p:grpSp>
        <p:nvGrpSpPr>
          <p:cNvPr id="318" name="Google Shape;318;p72"/>
          <p:cNvGrpSpPr/>
          <p:nvPr/>
        </p:nvGrpSpPr>
        <p:grpSpPr>
          <a:xfrm>
            <a:off x="3159155" y="3577060"/>
            <a:ext cx="1558064" cy="1516062"/>
            <a:chOff x="3490737" y="1374053"/>
            <a:chExt cx="1423800" cy="1423800"/>
          </a:xfrm>
        </p:grpSpPr>
        <p:sp>
          <p:nvSpPr>
            <p:cNvPr id="319" name="Google Shape;319;p72"/>
            <p:cNvSpPr/>
            <p:nvPr/>
          </p:nvSpPr>
          <p:spPr>
            <a:xfrm>
              <a:off x="3490737" y="1374053"/>
              <a:ext cx="1423800" cy="14238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72"/>
            <p:cNvSpPr txBox="1"/>
            <p:nvPr/>
          </p:nvSpPr>
          <p:spPr>
            <a:xfrm>
              <a:off x="3588350" y="1613600"/>
              <a:ext cx="1180800" cy="944700"/>
            </a:xfrm>
            <a:prstGeom prst="rect">
              <a:avLst/>
            </a:prstGeom>
            <a:solidFill>
              <a:srgbClr val="3D85C6"/>
            </a:solidFill>
            <a:ln>
              <a:noFill/>
            </a:ln>
            <a:effectLst>
              <a:outerShdw blurRad="57150" rotWithShape="0" algn="bl" dir="5400000" dist="19050">
                <a:srgbClr val="000000">
                  <a:alpha val="5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Knowing where you are at</a:t>
              </a:r>
              <a:endParaRPr sz="1800">
                <a:solidFill>
                  <a:srgbClr val="FFFFFF"/>
                </a:solidFill>
                <a:latin typeface="Roboto"/>
                <a:ea typeface="Roboto"/>
                <a:cs typeface="Roboto"/>
                <a:sym typeface="Roboto"/>
              </a:endParaRPr>
            </a:p>
          </p:txBody>
        </p:sp>
      </p:grpSp>
      <p:sp>
        <p:nvSpPr>
          <p:cNvPr id="321" name="Google Shape;321;p72"/>
          <p:cNvSpPr/>
          <p:nvPr/>
        </p:nvSpPr>
        <p:spPr>
          <a:xfrm rot="-6598620">
            <a:off x="6599266" y="1981325"/>
            <a:ext cx="1681581" cy="1681581"/>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2" name="Google Shape;322;p72"/>
          <p:cNvGrpSpPr/>
          <p:nvPr/>
        </p:nvGrpSpPr>
        <p:grpSpPr>
          <a:xfrm>
            <a:off x="5496434" y="1322482"/>
            <a:ext cx="2001009" cy="1718954"/>
            <a:chOff x="3430187" y="1550353"/>
            <a:chExt cx="1423800" cy="1423800"/>
          </a:xfrm>
        </p:grpSpPr>
        <p:sp>
          <p:nvSpPr>
            <p:cNvPr id="323" name="Google Shape;323;p72"/>
            <p:cNvSpPr/>
            <p:nvPr/>
          </p:nvSpPr>
          <p:spPr>
            <a:xfrm>
              <a:off x="3430187" y="1550353"/>
              <a:ext cx="1423800" cy="14238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72"/>
            <p:cNvSpPr txBox="1"/>
            <p:nvPr/>
          </p:nvSpPr>
          <p:spPr>
            <a:xfrm>
              <a:off x="3572541" y="1748786"/>
              <a:ext cx="1194000" cy="1179300"/>
            </a:xfrm>
            <a:prstGeom prst="rect">
              <a:avLst/>
            </a:prstGeom>
            <a:solidFill>
              <a:srgbClr val="FF0000"/>
            </a:solidFill>
            <a:ln>
              <a:noFill/>
            </a:ln>
            <a:effectLst>
              <a:outerShdw blurRad="57150" rotWithShape="0" algn="bl" dir="5400000" dist="19050">
                <a:srgbClr val="000000">
                  <a:alpha val="5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Develop habits of Good learning and revision</a:t>
              </a:r>
              <a:endParaRPr sz="1800">
                <a:solidFill>
                  <a:srgbClr val="FFFFFF"/>
                </a:solidFill>
                <a:latin typeface="Roboto"/>
                <a:ea typeface="Roboto"/>
                <a:cs typeface="Roboto"/>
                <a:sym typeface="Roboto"/>
              </a:endParaRPr>
            </a:p>
          </p:txBody>
        </p:sp>
      </p:grpSp>
      <p:grpSp>
        <p:nvGrpSpPr>
          <p:cNvPr id="325" name="Google Shape;325;p72"/>
          <p:cNvGrpSpPr/>
          <p:nvPr/>
        </p:nvGrpSpPr>
        <p:grpSpPr>
          <a:xfrm>
            <a:off x="2634512" y="2297103"/>
            <a:ext cx="1423800" cy="1423800"/>
            <a:chOff x="3490737" y="1374053"/>
            <a:chExt cx="1423800" cy="1423800"/>
          </a:xfrm>
        </p:grpSpPr>
        <p:sp>
          <p:nvSpPr>
            <p:cNvPr id="326" name="Google Shape;326;p72"/>
            <p:cNvSpPr/>
            <p:nvPr/>
          </p:nvSpPr>
          <p:spPr>
            <a:xfrm>
              <a:off x="3490737" y="1374053"/>
              <a:ext cx="1423800" cy="14238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72"/>
            <p:cNvSpPr txBox="1"/>
            <p:nvPr/>
          </p:nvSpPr>
          <p:spPr>
            <a:xfrm>
              <a:off x="3707325" y="1603250"/>
              <a:ext cx="990600" cy="965400"/>
            </a:xfrm>
            <a:prstGeom prst="rect">
              <a:avLst/>
            </a:prstGeom>
            <a:solidFill>
              <a:srgbClr val="C27BA0"/>
            </a:solidFill>
            <a:ln>
              <a:noFill/>
            </a:ln>
            <a:effectLst>
              <a:outerShdw blurRad="57150" rotWithShape="0" algn="bl" dir="5400000" dist="19050">
                <a:srgbClr val="000000">
                  <a:alpha val="5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Access Great Support</a:t>
              </a:r>
              <a:endParaRPr sz="1800">
                <a:solidFill>
                  <a:srgbClr val="FFFFFF"/>
                </a:solidFill>
                <a:latin typeface="Roboto"/>
                <a:ea typeface="Roboto"/>
                <a:cs typeface="Roboto"/>
                <a:sym typeface="Roboto"/>
              </a:endParaRPr>
            </a:p>
          </p:txBody>
        </p:sp>
      </p:grpSp>
      <p:grpSp>
        <p:nvGrpSpPr>
          <p:cNvPr id="328" name="Google Shape;328;p72"/>
          <p:cNvGrpSpPr/>
          <p:nvPr/>
        </p:nvGrpSpPr>
        <p:grpSpPr>
          <a:xfrm>
            <a:off x="6429984" y="2985749"/>
            <a:ext cx="1835136" cy="1614304"/>
            <a:chOff x="3490748" y="1651382"/>
            <a:chExt cx="1423800" cy="1423800"/>
          </a:xfrm>
        </p:grpSpPr>
        <p:sp>
          <p:nvSpPr>
            <p:cNvPr id="329" name="Google Shape;329;p72"/>
            <p:cNvSpPr/>
            <p:nvPr/>
          </p:nvSpPr>
          <p:spPr>
            <a:xfrm>
              <a:off x="3490748" y="1651382"/>
              <a:ext cx="1423800" cy="14238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72"/>
            <p:cNvSpPr txBox="1"/>
            <p:nvPr/>
          </p:nvSpPr>
          <p:spPr>
            <a:xfrm>
              <a:off x="3651343" y="1828289"/>
              <a:ext cx="1104600" cy="1077900"/>
            </a:xfrm>
            <a:prstGeom prst="rect">
              <a:avLst/>
            </a:prstGeom>
            <a:solidFill>
              <a:srgbClr val="6AA84F"/>
            </a:solidFill>
            <a:ln>
              <a:noFill/>
            </a:ln>
            <a:effectLst>
              <a:outerShdw blurRad="57150" rotWithShape="0" algn="bl" dir="5400000" dist="19050">
                <a:srgbClr val="000000">
                  <a:alpha val="5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Be that Role model: Giving Back</a:t>
              </a:r>
              <a:endParaRPr sz="1800">
                <a:solidFill>
                  <a:srgbClr val="FFFFFF"/>
                </a:solidFill>
                <a:latin typeface="Roboto"/>
                <a:ea typeface="Roboto"/>
                <a:cs typeface="Roboto"/>
                <a:sym typeface="Roboto"/>
              </a:endParaRPr>
            </a:p>
          </p:txBody>
        </p:sp>
      </p:grpSp>
      <p:grpSp>
        <p:nvGrpSpPr>
          <p:cNvPr id="331" name="Google Shape;331;p72"/>
          <p:cNvGrpSpPr/>
          <p:nvPr/>
        </p:nvGrpSpPr>
        <p:grpSpPr>
          <a:xfrm>
            <a:off x="965483" y="1906450"/>
            <a:ext cx="7935397" cy="2496579"/>
            <a:chOff x="3490737" y="855746"/>
            <a:chExt cx="6453641" cy="1942108"/>
          </a:xfrm>
        </p:grpSpPr>
        <p:sp>
          <p:nvSpPr>
            <p:cNvPr id="332" name="Google Shape;332;p72"/>
            <p:cNvSpPr/>
            <p:nvPr/>
          </p:nvSpPr>
          <p:spPr>
            <a:xfrm>
              <a:off x="3490737" y="1374053"/>
              <a:ext cx="1423800" cy="14238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72"/>
            <p:cNvSpPr txBox="1"/>
            <p:nvPr/>
          </p:nvSpPr>
          <p:spPr>
            <a:xfrm>
              <a:off x="8850277" y="855746"/>
              <a:ext cx="1094100" cy="882900"/>
            </a:xfrm>
            <a:prstGeom prst="rect">
              <a:avLst/>
            </a:prstGeom>
            <a:solidFill>
              <a:srgbClr val="F1C232"/>
            </a:solidFill>
            <a:ln>
              <a:noFill/>
            </a:ln>
            <a:effectLst>
              <a:outerShdw blurRad="57150" rotWithShape="0" algn="bl" dir="5400000" dist="19050">
                <a:srgbClr val="000000">
                  <a:alpha val="5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Celebrating Success</a:t>
              </a:r>
              <a:endParaRPr sz="1800">
                <a:solidFill>
                  <a:srgbClr val="FFFFFF"/>
                </a:solidFill>
                <a:latin typeface="Roboto"/>
                <a:ea typeface="Roboto"/>
                <a:cs typeface="Roboto"/>
                <a:sym typeface="Roboto"/>
              </a:endParaRPr>
            </a:p>
          </p:txBody>
        </p:sp>
      </p:grpSp>
      <p:sp>
        <p:nvSpPr>
          <p:cNvPr id="334" name="Google Shape;334;p72"/>
          <p:cNvSpPr txBox="1"/>
          <p:nvPr/>
        </p:nvSpPr>
        <p:spPr>
          <a:xfrm>
            <a:off x="1153988" y="3041425"/>
            <a:ext cx="1373700" cy="898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700">
                <a:solidFill>
                  <a:schemeClr val="lt1"/>
                </a:solidFill>
                <a:latin typeface="Roboto"/>
                <a:ea typeface="Roboto"/>
                <a:cs typeface="Roboto"/>
                <a:sym typeface="Roboto"/>
              </a:rPr>
              <a:t>Attend School Everyday</a:t>
            </a:r>
            <a:endParaRPr sz="1700">
              <a:solidFill>
                <a:schemeClr val="lt1"/>
              </a:solidFill>
              <a:latin typeface="Roboto"/>
              <a:ea typeface="Roboto"/>
              <a:cs typeface="Roboto"/>
              <a:sym typeface="Roboto"/>
            </a:endParaRPr>
          </a:p>
        </p:txBody>
      </p:sp>
      <p:pic>
        <p:nvPicPr>
          <p:cNvPr id="335" name="Google Shape;335;p72"/>
          <p:cNvPicPr preferRelativeResize="0"/>
          <p:nvPr/>
        </p:nvPicPr>
        <p:blipFill>
          <a:blip r:embed="rId3">
            <a:alphaModFix/>
          </a:blip>
          <a:stretch>
            <a:fillRect/>
          </a:stretch>
        </p:blipFill>
        <p:spPr>
          <a:xfrm>
            <a:off x="8414613" y="4066600"/>
            <a:ext cx="607862" cy="1026525"/>
          </a:xfrm>
          <a:prstGeom prst="rect">
            <a:avLst/>
          </a:prstGeom>
          <a:noFill/>
          <a:ln>
            <a:noFill/>
          </a:ln>
        </p:spPr>
      </p:pic>
      <p:sp>
        <p:nvSpPr>
          <p:cNvPr id="336" name="Google Shape;336;p72"/>
          <p:cNvSpPr txBox="1"/>
          <p:nvPr/>
        </p:nvSpPr>
        <p:spPr>
          <a:xfrm>
            <a:off x="2120150" y="4092900"/>
            <a:ext cx="1038900" cy="738900"/>
          </a:xfrm>
          <a:prstGeom prst="rect">
            <a:avLst/>
          </a:prstGeom>
          <a:solidFill>
            <a:srgbClr val="008540"/>
          </a:solidFill>
          <a:ln>
            <a:noFill/>
          </a:ln>
          <a:effectLst>
            <a:outerShdw blurRad="57150" rotWithShape="0" algn="bl" dir="5400000" dist="19050">
              <a:srgbClr val="000000">
                <a:alpha val="55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chemeClr val="lt1"/>
                </a:solidFill>
                <a:latin typeface="Roboto"/>
                <a:ea typeface="Roboto"/>
                <a:cs typeface="Roboto"/>
                <a:sym typeface="Roboto"/>
              </a:rPr>
              <a:t>Behave Well</a:t>
            </a:r>
            <a:endParaRPr sz="1800">
              <a:solidFill>
                <a:schemeClr val="lt1"/>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108"/>
          <p:cNvSpPr txBox="1"/>
          <p:nvPr>
            <p:ph type="title"/>
          </p:nvPr>
        </p:nvSpPr>
        <p:spPr>
          <a:xfrm>
            <a:off x="529050" y="76200"/>
            <a:ext cx="8520600" cy="110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3000"/>
              <a:t>    …. and mobile phones </a:t>
            </a:r>
            <a:endParaRPr b="1" sz="3000"/>
          </a:p>
        </p:txBody>
      </p:sp>
      <p:pic>
        <p:nvPicPr>
          <p:cNvPr id="787" name="Google Shape;787;p108"/>
          <p:cNvPicPr preferRelativeResize="0"/>
          <p:nvPr/>
        </p:nvPicPr>
        <p:blipFill>
          <a:blip r:embed="rId3">
            <a:alphaModFix/>
          </a:blip>
          <a:stretch>
            <a:fillRect/>
          </a:stretch>
        </p:blipFill>
        <p:spPr>
          <a:xfrm>
            <a:off x="8417175" y="128024"/>
            <a:ext cx="597900" cy="661125"/>
          </a:xfrm>
          <a:prstGeom prst="rect">
            <a:avLst/>
          </a:prstGeom>
          <a:noFill/>
          <a:ln>
            <a:noFill/>
          </a:ln>
        </p:spPr>
      </p:pic>
      <p:pic>
        <p:nvPicPr>
          <p:cNvPr id="788" name="Google Shape;788;p108"/>
          <p:cNvPicPr preferRelativeResize="0"/>
          <p:nvPr/>
        </p:nvPicPr>
        <p:blipFill>
          <a:blip r:embed="rId4">
            <a:alphaModFix/>
          </a:blip>
          <a:stretch>
            <a:fillRect/>
          </a:stretch>
        </p:blipFill>
        <p:spPr>
          <a:xfrm>
            <a:off x="164375" y="117375"/>
            <a:ext cx="566700" cy="871050"/>
          </a:xfrm>
          <a:prstGeom prst="rect">
            <a:avLst/>
          </a:prstGeom>
          <a:noFill/>
          <a:ln>
            <a:noFill/>
          </a:ln>
        </p:spPr>
      </p:pic>
      <p:sp>
        <p:nvSpPr>
          <p:cNvPr id="789" name="Google Shape;789;p108"/>
          <p:cNvSpPr txBox="1"/>
          <p:nvPr/>
        </p:nvSpPr>
        <p:spPr>
          <a:xfrm>
            <a:off x="1096325" y="1096325"/>
            <a:ext cx="81900" cy="4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790" name="Google Shape;790;p108"/>
          <p:cNvSpPr txBox="1"/>
          <p:nvPr/>
        </p:nvSpPr>
        <p:spPr>
          <a:xfrm>
            <a:off x="1034850" y="737700"/>
            <a:ext cx="6690600" cy="17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500">
                <a:solidFill>
                  <a:schemeClr val="dk2"/>
                </a:solidFill>
                <a:latin typeface="Sigmar One"/>
                <a:ea typeface="Sigmar One"/>
                <a:cs typeface="Sigmar One"/>
                <a:sym typeface="Sigmar One"/>
              </a:rPr>
              <a:t>Screen time</a:t>
            </a:r>
            <a:endParaRPr sz="2500">
              <a:solidFill>
                <a:schemeClr val="dk2"/>
              </a:solidFill>
              <a:latin typeface="Sigmar One"/>
              <a:ea typeface="Sigmar One"/>
              <a:cs typeface="Sigmar One"/>
              <a:sym typeface="Sigmar One"/>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GB" sz="2100">
                <a:solidFill>
                  <a:srgbClr val="1F1F1F"/>
                </a:solidFill>
              </a:rPr>
              <a:t>UK teenagers:</a:t>
            </a:r>
            <a:endParaRPr sz="2100">
              <a:solidFill>
                <a:srgbClr val="1F1F1F"/>
              </a:solidFill>
            </a:endParaRPr>
          </a:p>
          <a:p>
            <a:pPr indent="0" lvl="0" marL="0" rtl="0" algn="l">
              <a:spcBef>
                <a:spcPts val="0"/>
              </a:spcBef>
              <a:spcAft>
                <a:spcPts val="0"/>
              </a:spcAft>
              <a:buNone/>
            </a:pPr>
            <a:r>
              <a:t/>
            </a:r>
            <a:endParaRPr sz="2100">
              <a:solidFill>
                <a:srgbClr val="1F1F1F"/>
              </a:solidFill>
            </a:endParaRPr>
          </a:p>
          <a:p>
            <a:pPr indent="-361950" lvl="0" marL="457200" rtl="0" algn="l">
              <a:spcBef>
                <a:spcPts val="0"/>
              </a:spcBef>
              <a:spcAft>
                <a:spcPts val="0"/>
              </a:spcAft>
              <a:buClr>
                <a:srgbClr val="1F1F1F"/>
              </a:buClr>
              <a:buSzPts val="2100"/>
              <a:buChar char="●"/>
            </a:pPr>
            <a:r>
              <a:rPr lang="en-GB" sz="2100">
                <a:solidFill>
                  <a:srgbClr val="1F1F1F"/>
                </a:solidFill>
              </a:rPr>
              <a:t>8 hours 40 minutes per day on average.</a:t>
            </a:r>
            <a:endParaRPr sz="2100">
              <a:solidFill>
                <a:srgbClr val="1F1F1F"/>
              </a:solidFill>
            </a:endParaRPr>
          </a:p>
          <a:p>
            <a:pPr indent="-361950" lvl="0" marL="457200" rtl="0" algn="l">
              <a:spcBef>
                <a:spcPts val="0"/>
              </a:spcBef>
              <a:spcAft>
                <a:spcPts val="0"/>
              </a:spcAft>
              <a:buClr>
                <a:srgbClr val="1F1F1F"/>
              </a:buClr>
              <a:buSzPts val="2100"/>
              <a:buChar char="●"/>
            </a:pPr>
            <a:r>
              <a:rPr lang="en-GB" sz="2100">
                <a:solidFill>
                  <a:srgbClr val="1F1F1F"/>
                </a:solidFill>
              </a:rPr>
              <a:t>More than 4 months per year.</a:t>
            </a:r>
            <a:endParaRPr sz="2100">
              <a:solidFill>
                <a:srgbClr val="1F1F1F"/>
              </a:solidFill>
            </a:endParaRPr>
          </a:p>
          <a:p>
            <a:pPr indent="-361950" lvl="0" marL="457200" rtl="0" algn="l">
              <a:spcBef>
                <a:spcPts val="0"/>
              </a:spcBef>
              <a:spcAft>
                <a:spcPts val="0"/>
              </a:spcAft>
              <a:buClr>
                <a:srgbClr val="1F1F1F"/>
              </a:buClr>
              <a:buSzPts val="2100"/>
              <a:buChar char="●"/>
            </a:pPr>
            <a:r>
              <a:rPr lang="en-GB" sz="2100">
                <a:solidFill>
                  <a:srgbClr val="1F1F1F"/>
                </a:solidFill>
              </a:rPr>
              <a:t>If cut by 2 hours per day, that’s 700 extra hours each year.</a:t>
            </a:r>
            <a:endParaRPr sz="2100">
              <a:solidFill>
                <a:srgbClr val="1F1F1F"/>
              </a:solidFill>
            </a:endParaRPr>
          </a:p>
          <a:p>
            <a:pPr indent="-361950" lvl="0" marL="457200" rtl="0" algn="l">
              <a:spcBef>
                <a:spcPts val="0"/>
              </a:spcBef>
              <a:spcAft>
                <a:spcPts val="0"/>
              </a:spcAft>
              <a:buClr>
                <a:srgbClr val="1F1F1F"/>
              </a:buClr>
              <a:buSzPts val="2100"/>
              <a:buChar char="●"/>
            </a:pPr>
            <a:r>
              <a:rPr lang="en-GB" sz="2100">
                <a:solidFill>
                  <a:srgbClr val="1F1F1F"/>
                </a:solidFill>
              </a:rPr>
              <a:t>“To reach an advanced level in a foreign language you will need…</a:t>
            </a:r>
            <a:endParaRPr sz="2100">
              <a:solidFill>
                <a:srgbClr val="1F1F1F"/>
              </a:solidFill>
            </a:endParaRPr>
          </a:p>
          <a:p>
            <a:pPr indent="-361950" lvl="0" marL="457200" rtl="0" algn="l">
              <a:spcBef>
                <a:spcPts val="0"/>
              </a:spcBef>
              <a:spcAft>
                <a:spcPts val="0"/>
              </a:spcAft>
              <a:buClr>
                <a:srgbClr val="1F1F1F"/>
              </a:buClr>
              <a:buSzPts val="2100"/>
              <a:buChar char="●"/>
            </a:pPr>
            <a:r>
              <a:rPr lang="en-GB" sz="2100">
                <a:solidFill>
                  <a:srgbClr val="1F1F1F"/>
                </a:solidFill>
              </a:rPr>
              <a:t>…480 hours.”</a:t>
            </a:r>
            <a:endParaRPr sz="2100">
              <a:solidFill>
                <a:srgbClr val="1F1F1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109"/>
          <p:cNvSpPr txBox="1"/>
          <p:nvPr>
            <p:ph type="title"/>
          </p:nvPr>
        </p:nvSpPr>
        <p:spPr>
          <a:xfrm>
            <a:off x="311700" y="0"/>
            <a:ext cx="8520600" cy="110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3000"/>
              <a:t>How </a:t>
            </a:r>
            <a:r>
              <a:rPr b="1" i="1" lang="en-GB" sz="3000" u="sng"/>
              <a:t>Students</a:t>
            </a:r>
            <a:r>
              <a:rPr b="1" lang="en-GB" sz="3000" u="sng"/>
              <a:t> </a:t>
            </a:r>
            <a:r>
              <a:rPr b="1" lang="en-GB" sz="3000"/>
              <a:t>can help themselves in </a:t>
            </a:r>
            <a:endParaRPr b="1" sz="3000"/>
          </a:p>
          <a:p>
            <a:pPr indent="0" lvl="0" marL="0" rtl="0" algn="ctr">
              <a:spcBef>
                <a:spcPts val="0"/>
              </a:spcBef>
              <a:spcAft>
                <a:spcPts val="0"/>
              </a:spcAft>
              <a:buNone/>
            </a:pPr>
            <a:r>
              <a:rPr b="1" lang="en-GB" sz="3000"/>
              <a:t>Year 11?</a:t>
            </a:r>
            <a:endParaRPr b="1" sz="3000"/>
          </a:p>
        </p:txBody>
      </p:sp>
      <p:pic>
        <p:nvPicPr>
          <p:cNvPr id="796" name="Google Shape;796;p109"/>
          <p:cNvPicPr preferRelativeResize="0"/>
          <p:nvPr/>
        </p:nvPicPr>
        <p:blipFill>
          <a:blip r:embed="rId3">
            <a:alphaModFix/>
          </a:blip>
          <a:stretch>
            <a:fillRect/>
          </a:stretch>
        </p:blipFill>
        <p:spPr>
          <a:xfrm>
            <a:off x="8268378" y="128022"/>
            <a:ext cx="746697" cy="825675"/>
          </a:xfrm>
          <a:prstGeom prst="rect">
            <a:avLst/>
          </a:prstGeom>
          <a:noFill/>
          <a:ln>
            <a:noFill/>
          </a:ln>
        </p:spPr>
      </p:pic>
      <p:pic>
        <p:nvPicPr>
          <p:cNvPr id="797" name="Google Shape;797;p109"/>
          <p:cNvPicPr preferRelativeResize="0"/>
          <p:nvPr/>
        </p:nvPicPr>
        <p:blipFill>
          <a:blip r:embed="rId4">
            <a:alphaModFix/>
          </a:blip>
          <a:stretch>
            <a:fillRect/>
          </a:stretch>
        </p:blipFill>
        <p:spPr>
          <a:xfrm>
            <a:off x="164375" y="117375"/>
            <a:ext cx="566700" cy="871050"/>
          </a:xfrm>
          <a:prstGeom prst="rect">
            <a:avLst/>
          </a:prstGeom>
          <a:noFill/>
          <a:ln>
            <a:noFill/>
          </a:ln>
        </p:spPr>
      </p:pic>
      <p:sp>
        <p:nvSpPr>
          <p:cNvPr id="798" name="Google Shape;798;p109"/>
          <p:cNvSpPr txBox="1"/>
          <p:nvPr>
            <p:ph idx="1" type="body"/>
          </p:nvPr>
        </p:nvSpPr>
        <p:spPr>
          <a:xfrm>
            <a:off x="258900" y="988425"/>
            <a:ext cx="8626200" cy="3860400"/>
          </a:xfrm>
          <a:prstGeom prst="rect">
            <a:avLst/>
          </a:prstGeom>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349250" lvl="0" marL="457200" rtl="0" algn="l">
              <a:spcBef>
                <a:spcPts val="0"/>
              </a:spcBef>
              <a:spcAft>
                <a:spcPts val="0"/>
              </a:spcAft>
              <a:buClr>
                <a:srgbClr val="1F1F1F"/>
              </a:buClr>
              <a:buSzPts val="1900"/>
              <a:buFont typeface="Oswald"/>
              <a:buChar char="●"/>
            </a:pPr>
            <a:r>
              <a:rPr lang="en-GB" sz="1900">
                <a:solidFill>
                  <a:srgbClr val="1F1F1F"/>
                </a:solidFill>
                <a:latin typeface="Oswald"/>
                <a:ea typeface="Oswald"/>
                <a:cs typeface="Oswald"/>
                <a:sym typeface="Oswald"/>
              </a:rPr>
              <a:t>Be in school - make every lesson count</a:t>
            </a:r>
            <a:endParaRPr sz="1900">
              <a:solidFill>
                <a:srgbClr val="1F1F1F"/>
              </a:solidFill>
              <a:latin typeface="Oswald"/>
              <a:ea typeface="Oswald"/>
              <a:cs typeface="Oswald"/>
              <a:sym typeface="Oswald"/>
            </a:endParaRPr>
          </a:p>
          <a:p>
            <a:pPr indent="-349250" lvl="0" marL="457200" rtl="0" algn="l">
              <a:spcBef>
                <a:spcPts val="0"/>
              </a:spcBef>
              <a:spcAft>
                <a:spcPts val="0"/>
              </a:spcAft>
              <a:buClr>
                <a:srgbClr val="1F1F1F"/>
              </a:buClr>
              <a:buSzPts val="1900"/>
              <a:buFont typeface="Oswald"/>
              <a:buChar char="●"/>
            </a:pPr>
            <a:r>
              <a:rPr lang="en-GB" sz="1900">
                <a:solidFill>
                  <a:srgbClr val="1F1F1F"/>
                </a:solidFill>
                <a:latin typeface="Oswald"/>
                <a:ea typeface="Oswald"/>
                <a:cs typeface="Oswald"/>
                <a:sym typeface="Oswald"/>
              </a:rPr>
              <a:t>Make Year 11 count - Good learning habits build momentum, recognise your potential, learn from your mistakes, Do the day job! </a:t>
            </a:r>
            <a:endParaRPr sz="1900">
              <a:solidFill>
                <a:srgbClr val="1F1F1F"/>
              </a:solidFill>
              <a:latin typeface="Oswald"/>
              <a:ea typeface="Oswald"/>
              <a:cs typeface="Oswald"/>
              <a:sym typeface="Oswald"/>
            </a:endParaRPr>
          </a:p>
          <a:p>
            <a:pPr indent="-349250" lvl="0" marL="457200" rtl="0" algn="l">
              <a:spcBef>
                <a:spcPts val="0"/>
              </a:spcBef>
              <a:spcAft>
                <a:spcPts val="0"/>
              </a:spcAft>
              <a:buClr>
                <a:srgbClr val="1F1F1F"/>
              </a:buClr>
              <a:buSzPts val="1900"/>
              <a:buFont typeface="Oswald"/>
              <a:buChar char="●"/>
            </a:pPr>
            <a:r>
              <a:rPr lang="en-GB" sz="1900">
                <a:solidFill>
                  <a:srgbClr val="1F1F1F"/>
                </a:solidFill>
                <a:highlight>
                  <a:schemeClr val="lt1"/>
                </a:highlight>
                <a:latin typeface="Oswald"/>
                <a:ea typeface="Oswald"/>
                <a:cs typeface="Oswald"/>
                <a:sym typeface="Oswald"/>
              </a:rPr>
              <a:t>Get in a daily routine of study - little and often is key.</a:t>
            </a:r>
            <a:endParaRPr sz="1900">
              <a:solidFill>
                <a:srgbClr val="1F1F1F"/>
              </a:solidFill>
              <a:highlight>
                <a:schemeClr val="lt1"/>
              </a:highlight>
              <a:latin typeface="Oswald"/>
              <a:ea typeface="Oswald"/>
              <a:cs typeface="Oswald"/>
              <a:sym typeface="Oswald"/>
            </a:endParaRPr>
          </a:p>
          <a:p>
            <a:pPr indent="-349250" lvl="0" marL="457200" rtl="0" algn="l">
              <a:spcBef>
                <a:spcPts val="0"/>
              </a:spcBef>
              <a:spcAft>
                <a:spcPts val="0"/>
              </a:spcAft>
              <a:buClr>
                <a:srgbClr val="1F1F1F"/>
              </a:buClr>
              <a:buSzPts val="1900"/>
              <a:buFont typeface="Oswald"/>
              <a:buChar char="●"/>
            </a:pPr>
            <a:r>
              <a:rPr lang="en-GB" sz="1900">
                <a:solidFill>
                  <a:srgbClr val="1F1F1F"/>
                </a:solidFill>
                <a:latin typeface="Oswald"/>
                <a:ea typeface="Oswald"/>
                <a:cs typeface="Oswald"/>
                <a:sym typeface="Oswald"/>
              </a:rPr>
              <a:t>Make sure they have a quiet space to work, with no distractions. No TV. No phone. No XBox.</a:t>
            </a:r>
            <a:endParaRPr sz="1900">
              <a:solidFill>
                <a:srgbClr val="1F1F1F"/>
              </a:solidFill>
              <a:latin typeface="Oswald"/>
              <a:ea typeface="Oswald"/>
              <a:cs typeface="Oswald"/>
              <a:sym typeface="Oswald"/>
            </a:endParaRPr>
          </a:p>
          <a:p>
            <a:pPr indent="-349250" lvl="0" marL="457200" rtl="0" algn="l">
              <a:spcBef>
                <a:spcPts val="0"/>
              </a:spcBef>
              <a:spcAft>
                <a:spcPts val="0"/>
              </a:spcAft>
              <a:buClr>
                <a:srgbClr val="1F1F1F"/>
              </a:buClr>
              <a:buSzPts val="1900"/>
              <a:buFont typeface="Oswald"/>
              <a:buChar char="●"/>
            </a:pPr>
            <a:r>
              <a:rPr lang="en-GB" sz="1900">
                <a:solidFill>
                  <a:srgbClr val="1F1F1F"/>
                </a:solidFill>
                <a:highlight>
                  <a:schemeClr val="lt1"/>
                </a:highlight>
                <a:latin typeface="Oswald"/>
                <a:ea typeface="Oswald"/>
                <a:cs typeface="Oswald"/>
                <a:sym typeface="Oswald"/>
              </a:rPr>
              <a:t>Use the teaching staff and the many resources to support revision and wellbeing.</a:t>
            </a:r>
            <a:endParaRPr sz="1900">
              <a:solidFill>
                <a:srgbClr val="1F1F1F"/>
              </a:solidFill>
              <a:highlight>
                <a:schemeClr val="lt1"/>
              </a:highlight>
              <a:latin typeface="Oswald"/>
              <a:ea typeface="Oswald"/>
              <a:cs typeface="Oswald"/>
              <a:sym typeface="Oswald"/>
            </a:endParaRPr>
          </a:p>
          <a:p>
            <a:pPr indent="-349250" lvl="0" marL="457200" rtl="0" algn="l">
              <a:spcBef>
                <a:spcPts val="0"/>
              </a:spcBef>
              <a:spcAft>
                <a:spcPts val="0"/>
              </a:spcAft>
              <a:buClr>
                <a:srgbClr val="1F1F1F"/>
              </a:buClr>
              <a:buSzPts val="1900"/>
              <a:buFont typeface="Oswald"/>
              <a:buChar char="●"/>
            </a:pPr>
            <a:r>
              <a:rPr lang="en-GB" sz="1900">
                <a:solidFill>
                  <a:srgbClr val="1F1F1F"/>
                </a:solidFill>
                <a:highlight>
                  <a:schemeClr val="lt1"/>
                </a:highlight>
                <a:latin typeface="Oswald"/>
                <a:ea typeface="Oswald"/>
                <a:cs typeface="Oswald"/>
                <a:sym typeface="Oswald"/>
              </a:rPr>
              <a:t>Avoid studying for some subjects and ignoring others.</a:t>
            </a:r>
            <a:endParaRPr sz="1900">
              <a:solidFill>
                <a:srgbClr val="1F1F1F"/>
              </a:solidFill>
              <a:highlight>
                <a:schemeClr val="lt1"/>
              </a:highlight>
              <a:latin typeface="Oswald"/>
              <a:ea typeface="Oswald"/>
              <a:cs typeface="Oswald"/>
              <a:sym typeface="Oswald"/>
            </a:endParaRPr>
          </a:p>
          <a:p>
            <a:pPr indent="-349250" lvl="0" marL="457200" rtl="0" algn="l">
              <a:spcBef>
                <a:spcPts val="0"/>
              </a:spcBef>
              <a:spcAft>
                <a:spcPts val="0"/>
              </a:spcAft>
              <a:buClr>
                <a:srgbClr val="1F1F1F"/>
              </a:buClr>
              <a:buSzPts val="1900"/>
              <a:buFont typeface="Oswald"/>
              <a:buChar char="●"/>
            </a:pPr>
            <a:r>
              <a:rPr lang="en-GB" sz="1900">
                <a:solidFill>
                  <a:srgbClr val="1F1F1F"/>
                </a:solidFill>
                <a:highlight>
                  <a:schemeClr val="lt1"/>
                </a:highlight>
                <a:latin typeface="Oswald"/>
                <a:ea typeface="Oswald"/>
                <a:cs typeface="Oswald"/>
                <a:sym typeface="Oswald"/>
              </a:rPr>
              <a:t>Healthy lifestyle and good nutrition are even more important than ever. </a:t>
            </a:r>
            <a:endParaRPr sz="1900">
              <a:solidFill>
                <a:srgbClr val="1F1F1F"/>
              </a:solidFill>
              <a:highlight>
                <a:schemeClr val="lt1"/>
              </a:highlight>
              <a:latin typeface="Oswald"/>
              <a:ea typeface="Oswald"/>
              <a:cs typeface="Oswald"/>
              <a:sym typeface="Oswald"/>
            </a:endParaRPr>
          </a:p>
          <a:p>
            <a:pPr indent="-349250" lvl="0" marL="457200" rtl="0" algn="l">
              <a:spcBef>
                <a:spcPts val="0"/>
              </a:spcBef>
              <a:spcAft>
                <a:spcPts val="0"/>
              </a:spcAft>
              <a:buClr>
                <a:srgbClr val="1F1F1F"/>
              </a:buClr>
              <a:buSzPts val="1900"/>
              <a:buFont typeface="Oswald"/>
              <a:buChar char="●"/>
            </a:pPr>
            <a:r>
              <a:rPr lang="en-GB" sz="1900">
                <a:solidFill>
                  <a:srgbClr val="1F1F1F"/>
                </a:solidFill>
                <a:highlight>
                  <a:schemeClr val="lt1"/>
                </a:highlight>
                <a:latin typeface="Oswald"/>
                <a:ea typeface="Oswald"/>
                <a:cs typeface="Oswald"/>
                <a:sym typeface="Oswald"/>
              </a:rPr>
              <a:t>Sleep is key to effective learning and various research studies show that good sleep patterns help learners consolidate knowledge whereas a lack of sleep results in poor coping strategies for managing stress.</a:t>
            </a:r>
            <a:endParaRPr sz="1900">
              <a:solidFill>
                <a:srgbClr val="1F1F1F"/>
              </a:solidFill>
              <a:highlight>
                <a:schemeClr val="lt1"/>
              </a:highlight>
              <a:latin typeface="Oswald"/>
              <a:ea typeface="Oswald"/>
              <a:cs typeface="Oswald"/>
              <a:sym typeface="Oswald"/>
            </a:endParaRPr>
          </a:p>
          <a:p>
            <a:pPr indent="0" lvl="0" marL="457200" rtl="0" algn="l">
              <a:spcBef>
                <a:spcPts val="2300"/>
              </a:spcBef>
              <a:spcAft>
                <a:spcPts val="0"/>
              </a:spcAft>
              <a:buNone/>
            </a:pPr>
            <a:r>
              <a:t/>
            </a:r>
            <a:endParaRPr b="1" sz="2000"/>
          </a:p>
          <a:p>
            <a:pPr indent="0" lvl="0" marL="0" rtl="0" algn="l">
              <a:spcBef>
                <a:spcPts val="1600"/>
              </a:spcBef>
              <a:spcAft>
                <a:spcPts val="0"/>
              </a:spcAft>
              <a:buNone/>
            </a:pPr>
            <a:r>
              <a:t/>
            </a:r>
            <a:endParaRPr/>
          </a:p>
          <a:p>
            <a:pPr indent="0" lvl="0" marL="457200" rtl="0" algn="l">
              <a:spcBef>
                <a:spcPts val="1600"/>
              </a:spcBef>
              <a:spcAft>
                <a:spcPts val="0"/>
              </a:spcAft>
              <a:buNone/>
            </a:pPr>
            <a:r>
              <a:t/>
            </a:r>
            <a:endParaRPr sz="1600"/>
          </a:p>
          <a:p>
            <a:pPr indent="0" lvl="0" marL="0" rtl="0" algn="l">
              <a:spcBef>
                <a:spcPts val="1600"/>
              </a:spcBef>
              <a:spcAft>
                <a:spcPts val="1600"/>
              </a:spcAft>
              <a:buNone/>
            </a:pPr>
            <a:r>
              <a:t/>
            </a:r>
            <a:endParaRPr/>
          </a:p>
        </p:txBody>
      </p:sp>
      <p:pic>
        <p:nvPicPr>
          <p:cNvPr id="799" name="Google Shape;799;p109"/>
          <p:cNvPicPr preferRelativeResize="0"/>
          <p:nvPr/>
        </p:nvPicPr>
        <p:blipFill>
          <a:blip r:embed="rId5">
            <a:alphaModFix/>
          </a:blip>
          <a:stretch>
            <a:fillRect/>
          </a:stretch>
        </p:blipFill>
        <p:spPr>
          <a:xfrm>
            <a:off x="7439900" y="3088100"/>
            <a:ext cx="1240000" cy="620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110"/>
          <p:cNvSpPr/>
          <p:nvPr/>
        </p:nvSpPr>
        <p:spPr>
          <a:xfrm>
            <a:off x="0" y="475965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latin typeface="Calibri"/>
                <a:ea typeface="Calibri"/>
                <a:cs typeface="Calibri"/>
                <a:sym typeface="Calibri"/>
              </a:rPr>
              <a:t>Tadcaster Grammar School                                                                                                                                            Be Your Best Self </a:t>
            </a:r>
            <a:endParaRPr b="1" i="0" sz="1400" u="none" cap="none" strike="noStrike">
              <a:solidFill>
                <a:schemeClr val="lt1"/>
              </a:solidFill>
              <a:latin typeface="Calibri"/>
              <a:ea typeface="Calibri"/>
              <a:cs typeface="Calibri"/>
              <a:sym typeface="Calibri"/>
            </a:endParaRPr>
          </a:p>
        </p:txBody>
      </p:sp>
      <p:sp>
        <p:nvSpPr>
          <p:cNvPr id="805" name="Google Shape;805;p110"/>
          <p:cNvSpPr txBox="1"/>
          <p:nvPr/>
        </p:nvSpPr>
        <p:spPr>
          <a:xfrm>
            <a:off x="639825" y="971700"/>
            <a:ext cx="8160300" cy="2000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sz="1000" u="sng">
              <a:solidFill>
                <a:srgbClr val="47425D"/>
              </a:solidFill>
            </a:endParaRPr>
          </a:p>
          <a:p>
            <a:pPr indent="0" lvl="0" marL="0" rtl="0" algn="l">
              <a:lnSpc>
                <a:spcPct val="150000"/>
              </a:lnSpc>
              <a:spcBef>
                <a:spcPts val="0"/>
              </a:spcBef>
              <a:spcAft>
                <a:spcPts val="0"/>
              </a:spcAft>
              <a:buNone/>
            </a:pPr>
            <a:r>
              <a:rPr lang="en-GB" sz="1600">
                <a:solidFill>
                  <a:srgbClr val="47425D"/>
                </a:solidFill>
              </a:rPr>
              <a:t>● Full-time education: College or Sixth Form</a:t>
            </a:r>
            <a:endParaRPr sz="1600">
              <a:solidFill>
                <a:srgbClr val="47425D"/>
              </a:solidFill>
            </a:endParaRPr>
          </a:p>
          <a:p>
            <a:pPr indent="0" lvl="0" marL="0" rtl="0" algn="l">
              <a:lnSpc>
                <a:spcPct val="150000"/>
              </a:lnSpc>
              <a:spcBef>
                <a:spcPts val="0"/>
              </a:spcBef>
              <a:spcAft>
                <a:spcPts val="0"/>
              </a:spcAft>
              <a:buNone/>
            </a:pPr>
            <a:r>
              <a:rPr lang="en-GB" sz="1600">
                <a:solidFill>
                  <a:srgbClr val="47425D"/>
                </a:solidFill>
              </a:rPr>
              <a:t>● Apprenticeship </a:t>
            </a:r>
            <a:endParaRPr sz="1600">
              <a:solidFill>
                <a:srgbClr val="47425D"/>
              </a:solidFill>
            </a:endParaRPr>
          </a:p>
          <a:p>
            <a:pPr indent="0" lvl="0" marL="0" rtl="0" algn="l">
              <a:lnSpc>
                <a:spcPct val="150000"/>
              </a:lnSpc>
              <a:spcBef>
                <a:spcPts val="0"/>
              </a:spcBef>
              <a:spcAft>
                <a:spcPts val="0"/>
              </a:spcAft>
              <a:buNone/>
            </a:pPr>
            <a:r>
              <a:rPr lang="en-GB" sz="1600">
                <a:solidFill>
                  <a:srgbClr val="47425D"/>
                </a:solidFill>
              </a:rPr>
              <a:t>● Combination of learning and earning which must include a minimum of 20 hours working or volunteering, while in part-time education or training.</a:t>
            </a:r>
            <a:endParaRPr sz="1600">
              <a:solidFill>
                <a:srgbClr val="47425D"/>
              </a:solidFill>
            </a:endParaRPr>
          </a:p>
          <a:p>
            <a:pPr indent="0" lvl="0" marL="0" rtl="0" algn="l">
              <a:lnSpc>
                <a:spcPct val="150000"/>
              </a:lnSpc>
              <a:spcBef>
                <a:spcPts val="0"/>
              </a:spcBef>
              <a:spcAft>
                <a:spcPts val="0"/>
              </a:spcAft>
              <a:buNone/>
            </a:pPr>
            <a:r>
              <a:t/>
            </a:r>
            <a:endParaRPr sz="1000">
              <a:solidFill>
                <a:srgbClr val="47425D"/>
              </a:solidFill>
            </a:endParaRPr>
          </a:p>
          <a:p>
            <a:pPr indent="0" lvl="0" marL="0" rtl="0" algn="l">
              <a:lnSpc>
                <a:spcPct val="150000"/>
              </a:lnSpc>
              <a:spcBef>
                <a:spcPts val="0"/>
              </a:spcBef>
              <a:spcAft>
                <a:spcPts val="0"/>
              </a:spcAft>
              <a:buNone/>
            </a:pPr>
            <a:r>
              <a:t/>
            </a:r>
            <a:endParaRPr sz="1600">
              <a:solidFill>
                <a:srgbClr val="47425D"/>
              </a:solidFill>
              <a:highlight>
                <a:srgbClr val="FFFFFF"/>
              </a:highlight>
            </a:endParaRPr>
          </a:p>
          <a:p>
            <a:pPr indent="0" lvl="0" marL="0" rtl="0" algn="l">
              <a:spcBef>
                <a:spcPts val="0"/>
              </a:spcBef>
              <a:spcAft>
                <a:spcPts val="0"/>
              </a:spcAft>
              <a:buNone/>
            </a:pPr>
            <a:r>
              <a:t/>
            </a:r>
            <a:endParaRPr sz="1600">
              <a:solidFill>
                <a:srgbClr val="47425D"/>
              </a:solidFill>
              <a:highlight>
                <a:srgbClr val="FFFFFF"/>
              </a:highlight>
            </a:endParaRPr>
          </a:p>
          <a:p>
            <a:pPr indent="0" lvl="0" marL="0" rtl="0" algn="l">
              <a:spcBef>
                <a:spcPts val="0"/>
              </a:spcBef>
              <a:spcAft>
                <a:spcPts val="0"/>
              </a:spcAft>
              <a:buNone/>
            </a:pPr>
            <a:r>
              <a:t/>
            </a:r>
            <a:endParaRPr b="1" i="1" sz="1900">
              <a:solidFill>
                <a:srgbClr val="47425D"/>
              </a:solidFill>
              <a:highlight>
                <a:srgbClr val="FFFFFF"/>
              </a:highlight>
              <a:latin typeface="Calibri"/>
              <a:ea typeface="Calibri"/>
              <a:cs typeface="Calibri"/>
              <a:sym typeface="Calibri"/>
            </a:endParaRPr>
          </a:p>
        </p:txBody>
      </p:sp>
      <p:sp>
        <p:nvSpPr>
          <p:cNvPr id="806" name="Google Shape;806;p110"/>
          <p:cNvSpPr txBox="1"/>
          <p:nvPr/>
        </p:nvSpPr>
        <p:spPr>
          <a:xfrm>
            <a:off x="370850" y="145125"/>
            <a:ext cx="707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07" name="Google Shape;807;p110"/>
          <p:cNvSpPr txBox="1"/>
          <p:nvPr/>
        </p:nvSpPr>
        <p:spPr>
          <a:xfrm>
            <a:off x="164950" y="67350"/>
            <a:ext cx="8552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2800" u="sng">
                <a:solidFill>
                  <a:srgbClr val="47425D"/>
                </a:solidFill>
              </a:rPr>
              <a:t>What are your child’s options after Year 11?</a:t>
            </a:r>
            <a:endParaRPr sz="2600"/>
          </a:p>
        </p:txBody>
      </p:sp>
      <p:pic>
        <p:nvPicPr>
          <p:cNvPr id="808" name="Google Shape;808;p110"/>
          <p:cNvPicPr preferRelativeResize="0"/>
          <p:nvPr/>
        </p:nvPicPr>
        <p:blipFill>
          <a:blip r:embed="rId3">
            <a:alphaModFix/>
          </a:blip>
          <a:stretch>
            <a:fillRect/>
          </a:stretch>
        </p:blipFill>
        <p:spPr>
          <a:xfrm>
            <a:off x="50100" y="48675"/>
            <a:ext cx="451400" cy="762300"/>
          </a:xfrm>
          <a:prstGeom prst="rect">
            <a:avLst/>
          </a:prstGeom>
          <a:noFill/>
          <a:ln>
            <a:noFill/>
          </a:ln>
        </p:spPr>
      </p:pic>
      <p:sp>
        <p:nvSpPr>
          <p:cNvPr id="809" name="Google Shape;809;p110"/>
          <p:cNvSpPr txBox="1"/>
          <p:nvPr/>
        </p:nvSpPr>
        <p:spPr>
          <a:xfrm>
            <a:off x="0" y="3630500"/>
            <a:ext cx="8999100" cy="1023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i="1" lang="en-GB" sz="1200">
                <a:solidFill>
                  <a:srgbClr val="FF0000"/>
                </a:solidFill>
                <a:highlight>
                  <a:srgbClr val="FFFFFF"/>
                </a:highlight>
              </a:rPr>
              <a:t>If your child fails to secure an approved Post 16 destination they will be classified as a ‘NEET’. </a:t>
            </a:r>
            <a:endParaRPr i="1" sz="1200">
              <a:solidFill>
                <a:srgbClr val="FF0000"/>
              </a:solidFill>
            </a:endParaRPr>
          </a:p>
          <a:p>
            <a:pPr indent="0" lvl="0" marL="457200" rtl="0" algn="l">
              <a:lnSpc>
                <a:spcPct val="115000"/>
              </a:lnSpc>
              <a:spcBef>
                <a:spcPts val="0"/>
              </a:spcBef>
              <a:spcAft>
                <a:spcPts val="0"/>
              </a:spcAft>
              <a:buNone/>
            </a:pPr>
            <a:r>
              <a:rPr i="1" lang="en-GB" sz="1200">
                <a:solidFill>
                  <a:srgbClr val="FF0000"/>
                </a:solidFill>
              </a:rPr>
              <a:t>(NEET stands for 'Not in Education, Employment or Training’). This can impact your access to </a:t>
            </a:r>
            <a:r>
              <a:rPr i="1" lang="en-GB" sz="1200" u="sng">
                <a:solidFill>
                  <a:schemeClr val="accent5"/>
                </a:solidFill>
                <a:hlinkClick r:id="rId4">
                  <a:extLst>
                    <a:ext uri="{A12FA001-AC4F-418D-AE19-62706E023703}">
                      <ahyp:hlinkClr val="tx"/>
                    </a:ext>
                  </a:extLst>
                </a:hlinkClick>
              </a:rPr>
              <a:t>child benefit</a:t>
            </a:r>
            <a:r>
              <a:rPr i="1" lang="en-GB" sz="1200">
                <a:solidFill>
                  <a:schemeClr val="dk1"/>
                </a:solidFill>
              </a:rPr>
              <a:t> </a:t>
            </a:r>
            <a:r>
              <a:rPr i="1" lang="en-GB" sz="1200">
                <a:solidFill>
                  <a:srgbClr val="FF0000"/>
                </a:solidFill>
              </a:rPr>
              <a:t>for them.</a:t>
            </a:r>
            <a:r>
              <a:rPr i="1" lang="en-GB" sz="1200">
                <a:solidFill>
                  <a:schemeClr val="dk1"/>
                </a:solidFill>
              </a:rPr>
              <a:t> </a:t>
            </a:r>
            <a:endParaRPr i="1" sz="1200">
              <a:solidFill>
                <a:schemeClr val="dk1"/>
              </a:solidFill>
            </a:endParaRPr>
          </a:p>
          <a:p>
            <a:pPr indent="0" lvl="0" marL="457200" rtl="0" algn="l">
              <a:lnSpc>
                <a:spcPct val="115000"/>
              </a:lnSpc>
              <a:spcBef>
                <a:spcPts val="0"/>
              </a:spcBef>
              <a:spcAft>
                <a:spcPts val="0"/>
              </a:spcAft>
              <a:buNone/>
            </a:pPr>
            <a:r>
              <a:rPr i="1" lang="en-GB" sz="1250">
                <a:solidFill>
                  <a:srgbClr val="FF0000"/>
                </a:solidFill>
                <a:highlight>
                  <a:srgbClr val="FFFFFF"/>
                </a:highlight>
              </a:rPr>
              <a:t>When your child leaves approved education or training, payments will stop at the end of February, 31 May, 31 August or 30 November (whichever comes first).</a:t>
            </a:r>
            <a:endParaRPr i="1">
              <a:solidFill>
                <a:srgbClr val="FF0000"/>
              </a:solidFill>
            </a:endParaRPr>
          </a:p>
        </p:txBody>
      </p:sp>
      <p:pic>
        <p:nvPicPr>
          <p:cNvPr descr="https://lh5.googleusercontent.com/TXCPEgEv4s1eeiEwIpd8JSk0AlhP_LOxiHdcXL_KHrHjCmA5Tl4LQn6eeDTIXd2QQwQRDNTmMYQK70V3KdoPwvFzuKfhSKiGaHIYoG1ILnda4ZLPOXUs5RCRBZKUXInaY1j9VhoA=s1600" id="810" name="Google Shape;810;p110"/>
          <p:cNvPicPr preferRelativeResize="0"/>
          <p:nvPr/>
        </p:nvPicPr>
        <p:blipFill rotWithShape="1">
          <a:blip r:embed="rId5">
            <a:alphaModFix/>
          </a:blip>
          <a:srcRect b="33141" l="22455" r="36491" t="30285"/>
          <a:stretch/>
        </p:blipFill>
        <p:spPr>
          <a:xfrm>
            <a:off x="8428950" y="145150"/>
            <a:ext cx="610385" cy="460000"/>
          </a:xfrm>
          <a:prstGeom prst="rect">
            <a:avLst/>
          </a:prstGeom>
          <a:noFill/>
          <a:ln>
            <a:noFill/>
          </a:ln>
        </p:spPr>
      </p:pic>
      <p:sp>
        <p:nvSpPr>
          <p:cNvPr id="811" name="Google Shape;811;p110"/>
          <p:cNvSpPr txBox="1"/>
          <p:nvPr/>
        </p:nvSpPr>
        <p:spPr>
          <a:xfrm>
            <a:off x="1914550" y="2971800"/>
            <a:ext cx="5052900" cy="477000"/>
          </a:xfrm>
          <a:prstGeom prst="rect">
            <a:avLst/>
          </a:prstGeom>
          <a:noFill/>
          <a:ln cap="flat" cmpd="sng" w="9525">
            <a:solidFill>
              <a:srgbClr val="1077D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i="1" lang="en-GB" sz="1900">
                <a:solidFill>
                  <a:srgbClr val="47425D"/>
                </a:solidFill>
                <a:latin typeface="Calibri"/>
                <a:ea typeface="Calibri"/>
                <a:cs typeface="Calibri"/>
                <a:sym typeface="Calibri"/>
              </a:rPr>
              <a:t>Doing nothing -  a gap year is not an option.</a:t>
            </a:r>
            <a:endParaRPr/>
          </a:p>
        </p:txBody>
      </p:sp>
      <p:sp>
        <p:nvSpPr>
          <p:cNvPr id="812" name="Google Shape;812;p110"/>
          <p:cNvSpPr txBox="1"/>
          <p:nvPr/>
        </p:nvSpPr>
        <p:spPr>
          <a:xfrm>
            <a:off x="61400" y="2695900"/>
            <a:ext cx="9171000" cy="178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t/>
            </a:r>
            <a:endParaRPr/>
          </a:p>
        </p:txBody>
      </p:sp>
      <p:sp>
        <p:nvSpPr>
          <p:cNvPr id="813" name="Google Shape;813;p110"/>
          <p:cNvSpPr txBox="1"/>
          <p:nvPr/>
        </p:nvSpPr>
        <p:spPr>
          <a:xfrm>
            <a:off x="0" y="682950"/>
            <a:ext cx="9084600" cy="415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GB" sz="1500">
                <a:solidFill>
                  <a:srgbClr val="47425D"/>
                </a:solidFill>
              </a:rPr>
              <a:t>To remain in some form of</a:t>
            </a:r>
            <a:r>
              <a:rPr lang="en-GB" sz="1500">
                <a:solidFill>
                  <a:srgbClr val="47425D"/>
                </a:solidFill>
                <a:highlight>
                  <a:schemeClr val="lt1"/>
                </a:highlight>
              </a:rPr>
              <a:t> </a:t>
            </a:r>
            <a:r>
              <a:rPr b="1" lang="en-GB" sz="1500">
                <a:solidFill>
                  <a:srgbClr val="47425D"/>
                </a:solidFill>
                <a:highlight>
                  <a:schemeClr val="lt1"/>
                </a:highlight>
              </a:rPr>
              <a:t>education</a:t>
            </a:r>
            <a:r>
              <a:rPr lang="en-GB" sz="1500">
                <a:solidFill>
                  <a:srgbClr val="47425D"/>
                </a:solidFill>
                <a:highlight>
                  <a:schemeClr val="lt1"/>
                </a:highlight>
              </a:rPr>
              <a:t> or </a:t>
            </a:r>
            <a:r>
              <a:rPr b="1" lang="en-GB" sz="1500">
                <a:solidFill>
                  <a:srgbClr val="47425D"/>
                </a:solidFill>
                <a:highlight>
                  <a:schemeClr val="lt1"/>
                </a:highlight>
              </a:rPr>
              <a:t>training</a:t>
            </a:r>
            <a:r>
              <a:rPr lang="en-GB" sz="1500">
                <a:solidFill>
                  <a:srgbClr val="47425D"/>
                </a:solidFill>
                <a:highlight>
                  <a:schemeClr val="lt1"/>
                </a:highlight>
              </a:rPr>
              <a:t> until their 18th birthday</a:t>
            </a:r>
            <a:endParaRPr sz="1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11"/>
                                        </p:tgtEl>
                                        <p:attrNameLst>
                                          <p:attrName>style.visibility</p:attrName>
                                        </p:attrNameLst>
                                      </p:cBhvr>
                                      <p:to>
                                        <p:strVal val="visible"/>
                                      </p:to>
                                    </p:set>
                                    <p:anim calcmode="lin" valueType="num">
                                      <p:cBhvr additive="base">
                                        <p:cTn dur="1000"/>
                                        <p:tgtEl>
                                          <p:spTgt spid="811"/>
                                        </p:tgtEl>
                                        <p:attrNameLst>
                                          <p:attrName>ppt_w</p:attrName>
                                        </p:attrNameLst>
                                      </p:cBhvr>
                                      <p:tavLst>
                                        <p:tav fmla="" tm="0">
                                          <p:val>
                                            <p:strVal val="0"/>
                                          </p:val>
                                        </p:tav>
                                        <p:tav fmla="" tm="100000">
                                          <p:val>
                                            <p:strVal val="#ppt_w"/>
                                          </p:val>
                                        </p:tav>
                                      </p:tavLst>
                                    </p:anim>
                                    <p:anim calcmode="lin" valueType="num">
                                      <p:cBhvr additive="base">
                                        <p:cTn dur="1000"/>
                                        <p:tgtEl>
                                          <p:spTgt spid="81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809"/>
                                        </p:tgtEl>
                                        <p:attrNameLst>
                                          <p:attrName>style.visibility</p:attrName>
                                        </p:attrNameLst>
                                      </p:cBhvr>
                                      <p:to>
                                        <p:strVal val="visible"/>
                                      </p:to>
                                    </p:set>
                                    <p:anim calcmode="lin" valueType="num">
                                      <p:cBhvr additive="base">
                                        <p:cTn dur="1000"/>
                                        <p:tgtEl>
                                          <p:spTgt spid="80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111"/>
          <p:cNvSpPr/>
          <p:nvPr/>
        </p:nvSpPr>
        <p:spPr>
          <a:xfrm>
            <a:off x="0" y="470195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latin typeface="Calibri"/>
                <a:ea typeface="Calibri"/>
                <a:cs typeface="Calibri"/>
                <a:sym typeface="Calibri"/>
              </a:rPr>
              <a:t>Tadcaster Grammar School                                                                                                                                            Be Your Best Self </a:t>
            </a:r>
            <a:endParaRPr b="1" i="0" sz="1400" u="none" cap="none" strike="noStrike">
              <a:solidFill>
                <a:schemeClr val="lt1"/>
              </a:solidFill>
              <a:latin typeface="Calibri"/>
              <a:ea typeface="Calibri"/>
              <a:cs typeface="Calibri"/>
              <a:sym typeface="Calibri"/>
            </a:endParaRPr>
          </a:p>
        </p:txBody>
      </p:sp>
      <p:sp>
        <p:nvSpPr>
          <p:cNvPr id="819" name="Google Shape;819;p111"/>
          <p:cNvSpPr txBox="1"/>
          <p:nvPr/>
        </p:nvSpPr>
        <p:spPr>
          <a:xfrm>
            <a:off x="370850" y="145125"/>
            <a:ext cx="707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820" name="Google Shape;820;p111"/>
          <p:cNvPicPr preferRelativeResize="0"/>
          <p:nvPr/>
        </p:nvPicPr>
        <p:blipFill>
          <a:blip r:embed="rId3">
            <a:alphaModFix/>
          </a:blip>
          <a:stretch>
            <a:fillRect/>
          </a:stretch>
        </p:blipFill>
        <p:spPr>
          <a:xfrm>
            <a:off x="199600" y="191050"/>
            <a:ext cx="451400" cy="762300"/>
          </a:xfrm>
          <a:prstGeom prst="rect">
            <a:avLst/>
          </a:prstGeom>
          <a:noFill/>
          <a:ln>
            <a:noFill/>
          </a:ln>
        </p:spPr>
      </p:pic>
      <p:sp>
        <p:nvSpPr>
          <p:cNvPr id="821" name="Google Shape;821;p111"/>
          <p:cNvSpPr txBox="1"/>
          <p:nvPr/>
        </p:nvSpPr>
        <p:spPr>
          <a:xfrm>
            <a:off x="845500" y="3922425"/>
            <a:ext cx="7510200" cy="369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1200"/>
          </a:p>
        </p:txBody>
      </p:sp>
      <p:pic>
        <p:nvPicPr>
          <p:cNvPr descr="https://lh5.googleusercontent.com/TXCPEgEv4s1eeiEwIpd8JSk0AlhP_LOxiHdcXL_KHrHjCmA5Tl4LQn6eeDTIXd2QQwQRDNTmMYQK70V3KdoPwvFzuKfhSKiGaHIYoG1ILnda4ZLPOXUs5RCRBZKUXInaY1j9VhoA=s1600" id="822" name="Google Shape;822;p111"/>
          <p:cNvPicPr preferRelativeResize="0"/>
          <p:nvPr/>
        </p:nvPicPr>
        <p:blipFill rotWithShape="1">
          <a:blip r:embed="rId4">
            <a:alphaModFix/>
          </a:blip>
          <a:srcRect b="33141" l="22455" r="36491" t="30285"/>
          <a:stretch/>
        </p:blipFill>
        <p:spPr>
          <a:xfrm>
            <a:off x="8541025" y="191050"/>
            <a:ext cx="540700" cy="407484"/>
          </a:xfrm>
          <a:prstGeom prst="rect">
            <a:avLst/>
          </a:prstGeom>
          <a:noFill/>
          <a:ln>
            <a:noFill/>
          </a:ln>
        </p:spPr>
      </p:pic>
      <p:pic>
        <p:nvPicPr>
          <p:cNvPr id="823" name="Google Shape;823;p111" title="Talking Futures - Family Conversations">
            <a:hlinkClick r:id="rId5"/>
          </p:cNvPr>
          <p:cNvPicPr preferRelativeResize="0"/>
          <p:nvPr/>
        </p:nvPicPr>
        <p:blipFill>
          <a:blip r:embed="rId6">
            <a:alphaModFix/>
          </a:blip>
          <a:stretch>
            <a:fillRect/>
          </a:stretch>
        </p:blipFill>
        <p:spPr>
          <a:xfrm>
            <a:off x="840913" y="300712"/>
            <a:ext cx="7510200" cy="42244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1000"/>
                                        <p:tgtEl>
                                          <p:spTgt spid="8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12"/>
          <p:cNvSpPr/>
          <p:nvPr/>
        </p:nvSpPr>
        <p:spPr>
          <a:xfrm>
            <a:off x="0" y="475965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latin typeface="Calibri"/>
                <a:ea typeface="Calibri"/>
                <a:cs typeface="Calibri"/>
                <a:sym typeface="Calibri"/>
              </a:rPr>
              <a:t>Tadcaster Grammar School                                                                                                                                            Be Your Best Self </a:t>
            </a:r>
            <a:endParaRPr b="1" i="0" sz="1400" u="none" cap="none" strike="noStrike">
              <a:solidFill>
                <a:schemeClr val="lt1"/>
              </a:solidFill>
              <a:latin typeface="Calibri"/>
              <a:ea typeface="Calibri"/>
              <a:cs typeface="Calibri"/>
              <a:sym typeface="Calibri"/>
            </a:endParaRPr>
          </a:p>
        </p:txBody>
      </p:sp>
      <p:sp>
        <p:nvSpPr>
          <p:cNvPr id="829" name="Google Shape;829;p112"/>
          <p:cNvSpPr txBox="1"/>
          <p:nvPr/>
        </p:nvSpPr>
        <p:spPr>
          <a:xfrm>
            <a:off x="370850" y="145125"/>
            <a:ext cx="707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30" name="Google Shape;830;p112"/>
          <p:cNvSpPr txBox="1"/>
          <p:nvPr/>
        </p:nvSpPr>
        <p:spPr>
          <a:xfrm>
            <a:off x="339275" y="26325"/>
            <a:ext cx="8701500" cy="112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800">
                <a:solidFill>
                  <a:srgbClr val="0944A1"/>
                </a:solidFill>
              </a:rPr>
              <a:t>  </a:t>
            </a:r>
            <a:endParaRPr sz="1550">
              <a:solidFill>
                <a:srgbClr val="0944A1"/>
              </a:solidFill>
              <a:highlight>
                <a:schemeClr val="lt1"/>
              </a:highlight>
            </a:endParaRPr>
          </a:p>
          <a:p>
            <a:pPr indent="0" lvl="0" marL="0" rtl="0" algn="l">
              <a:spcBef>
                <a:spcPts val="0"/>
              </a:spcBef>
              <a:spcAft>
                <a:spcPts val="0"/>
              </a:spcAft>
              <a:buNone/>
            </a:pPr>
            <a:r>
              <a:t/>
            </a:r>
            <a:endParaRPr sz="1650">
              <a:solidFill>
                <a:srgbClr val="0944A1"/>
              </a:solidFill>
              <a:highlight>
                <a:schemeClr val="lt1"/>
              </a:highlight>
            </a:endParaRPr>
          </a:p>
          <a:p>
            <a:pPr indent="0" lvl="0" marL="0" rtl="0" algn="l">
              <a:spcBef>
                <a:spcPts val="0"/>
              </a:spcBef>
              <a:spcAft>
                <a:spcPts val="0"/>
              </a:spcAft>
              <a:buNone/>
            </a:pPr>
            <a:r>
              <a:t/>
            </a:r>
            <a:endParaRPr sz="1650">
              <a:solidFill>
                <a:srgbClr val="0944A1"/>
              </a:solidFill>
              <a:highlight>
                <a:schemeClr val="lt1"/>
              </a:highlight>
              <a:latin typeface="Cabin Sketch"/>
              <a:ea typeface="Cabin Sketch"/>
              <a:cs typeface="Cabin Sketch"/>
              <a:sym typeface="Cabin Sketch"/>
            </a:endParaRPr>
          </a:p>
        </p:txBody>
      </p:sp>
      <p:pic>
        <p:nvPicPr>
          <p:cNvPr id="831" name="Google Shape;831;p112"/>
          <p:cNvPicPr preferRelativeResize="0"/>
          <p:nvPr/>
        </p:nvPicPr>
        <p:blipFill>
          <a:blip r:embed="rId3">
            <a:alphaModFix/>
          </a:blip>
          <a:stretch>
            <a:fillRect/>
          </a:stretch>
        </p:blipFill>
        <p:spPr>
          <a:xfrm>
            <a:off x="0" y="70375"/>
            <a:ext cx="451400" cy="762300"/>
          </a:xfrm>
          <a:prstGeom prst="rect">
            <a:avLst/>
          </a:prstGeom>
          <a:noFill/>
          <a:ln>
            <a:noFill/>
          </a:ln>
        </p:spPr>
      </p:pic>
      <p:sp>
        <p:nvSpPr>
          <p:cNvPr id="832" name="Google Shape;832;p112"/>
          <p:cNvSpPr txBox="1"/>
          <p:nvPr/>
        </p:nvSpPr>
        <p:spPr>
          <a:xfrm>
            <a:off x="845500" y="3922425"/>
            <a:ext cx="7510200" cy="369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1200"/>
          </a:p>
        </p:txBody>
      </p:sp>
      <p:pic>
        <p:nvPicPr>
          <p:cNvPr descr="https://lh5.googleusercontent.com/TXCPEgEv4s1eeiEwIpd8JSk0AlhP_LOxiHdcXL_KHrHjCmA5Tl4LQn6eeDTIXd2QQwQRDNTmMYQK70V3KdoPwvFzuKfhSKiGaHIYoG1ILnda4ZLPOXUs5RCRBZKUXInaY1j9VhoA=s1600" id="833" name="Google Shape;833;p112"/>
          <p:cNvPicPr preferRelativeResize="0"/>
          <p:nvPr/>
        </p:nvPicPr>
        <p:blipFill rotWithShape="1">
          <a:blip r:embed="rId4">
            <a:alphaModFix/>
          </a:blip>
          <a:srcRect b="33141" l="22455" r="36491" t="30285"/>
          <a:stretch/>
        </p:blipFill>
        <p:spPr>
          <a:xfrm>
            <a:off x="4185425" y="4781487"/>
            <a:ext cx="451600" cy="340336"/>
          </a:xfrm>
          <a:prstGeom prst="rect">
            <a:avLst/>
          </a:prstGeom>
          <a:noFill/>
          <a:ln>
            <a:noFill/>
          </a:ln>
        </p:spPr>
      </p:pic>
      <p:sp>
        <p:nvSpPr>
          <p:cNvPr id="834" name="Google Shape;834;p112"/>
          <p:cNvSpPr txBox="1"/>
          <p:nvPr/>
        </p:nvSpPr>
        <p:spPr>
          <a:xfrm>
            <a:off x="-252600" y="4144638"/>
            <a:ext cx="9649200" cy="1062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073763"/>
                </a:solidFill>
                <a:highlight>
                  <a:srgbClr val="FFFFFF"/>
                </a:highlight>
                <a:latin typeface="Lato"/>
                <a:ea typeface="Lato"/>
                <a:cs typeface="Lato"/>
                <a:sym typeface="Lato"/>
              </a:rPr>
              <a:t>You will be an influence on your child's choices.</a:t>
            </a:r>
            <a:endParaRPr b="1">
              <a:solidFill>
                <a:srgbClr val="073763"/>
              </a:solidFill>
              <a:highlight>
                <a:srgbClr val="FFFFFF"/>
              </a:highlight>
              <a:latin typeface="Lato"/>
              <a:ea typeface="Lato"/>
              <a:cs typeface="Lato"/>
              <a:sym typeface="Lato"/>
            </a:endParaRPr>
          </a:p>
          <a:p>
            <a:pPr indent="0" lvl="0" marL="0" rtl="0" algn="ctr">
              <a:spcBef>
                <a:spcPts val="0"/>
              </a:spcBef>
              <a:spcAft>
                <a:spcPts val="0"/>
              </a:spcAft>
              <a:buNone/>
            </a:pPr>
            <a:r>
              <a:rPr b="1" lang="en-GB">
                <a:solidFill>
                  <a:srgbClr val="073763"/>
                </a:solidFill>
                <a:latin typeface="Lato"/>
                <a:ea typeface="Lato"/>
                <a:cs typeface="Lato"/>
                <a:sym typeface="Lato"/>
              </a:rPr>
              <a:t>It's important to aid the decision making process and not dic</a:t>
            </a:r>
            <a:r>
              <a:rPr b="1" lang="en-GB" sz="1300">
                <a:solidFill>
                  <a:srgbClr val="073763"/>
                </a:solidFill>
                <a:latin typeface="Open Sans"/>
                <a:ea typeface="Open Sans"/>
                <a:cs typeface="Open Sans"/>
                <a:sym typeface="Open Sans"/>
              </a:rPr>
              <a:t>tate it!</a:t>
            </a:r>
            <a:endParaRPr b="1" sz="1300">
              <a:solidFill>
                <a:srgbClr val="073763"/>
              </a:solidFill>
              <a:latin typeface="Open Sans"/>
              <a:ea typeface="Open Sans"/>
              <a:cs typeface="Open Sans"/>
              <a:sym typeface="Open Sans"/>
            </a:endParaRPr>
          </a:p>
          <a:p>
            <a:pPr indent="0" lvl="0" marL="0" rtl="0" algn="ctr">
              <a:spcBef>
                <a:spcPts val="0"/>
              </a:spcBef>
              <a:spcAft>
                <a:spcPts val="0"/>
              </a:spcAft>
              <a:buNone/>
            </a:pPr>
            <a:r>
              <a:t/>
            </a:r>
            <a:endParaRPr b="1">
              <a:solidFill>
                <a:srgbClr val="073763"/>
              </a:solidFill>
              <a:latin typeface="Lato"/>
              <a:ea typeface="Lato"/>
              <a:cs typeface="Lato"/>
              <a:sym typeface="Lato"/>
            </a:endParaRPr>
          </a:p>
          <a:p>
            <a:pPr indent="0" lvl="0" marL="0" rtl="0" algn="ctr">
              <a:spcBef>
                <a:spcPts val="0"/>
              </a:spcBef>
              <a:spcAft>
                <a:spcPts val="0"/>
              </a:spcAft>
              <a:buNone/>
            </a:pPr>
            <a:r>
              <a:t/>
            </a:r>
            <a:endParaRPr b="1" sz="1500">
              <a:solidFill>
                <a:srgbClr val="073763"/>
              </a:solidFill>
              <a:highlight>
                <a:srgbClr val="FFFFFF"/>
              </a:highlight>
              <a:latin typeface="Lato"/>
              <a:ea typeface="Lato"/>
              <a:cs typeface="Lato"/>
              <a:sym typeface="Lato"/>
            </a:endParaRPr>
          </a:p>
        </p:txBody>
      </p:sp>
      <p:sp>
        <p:nvSpPr>
          <p:cNvPr id="835" name="Google Shape;835;p112"/>
          <p:cNvSpPr txBox="1"/>
          <p:nvPr/>
        </p:nvSpPr>
        <p:spPr>
          <a:xfrm>
            <a:off x="3201300" y="101600"/>
            <a:ext cx="5942700" cy="13392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rgbClr val="C27BA0"/>
              </a:buClr>
              <a:buSzPts val="1500"/>
              <a:buChar char="★"/>
            </a:pPr>
            <a:r>
              <a:rPr b="1" lang="en-GB" sz="1500">
                <a:solidFill>
                  <a:srgbClr val="C27BA0"/>
                </a:solidFill>
                <a:highlight>
                  <a:srgbClr val="FFFFFF"/>
                </a:highlight>
              </a:rPr>
              <a:t>Study subjects that they enjoy and excel at.</a:t>
            </a:r>
            <a:endParaRPr b="1" sz="1500">
              <a:solidFill>
                <a:srgbClr val="C27BA0"/>
              </a:solidFill>
              <a:highlight>
                <a:srgbClr val="FFFFFF"/>
              </a:highlight>
            </a:endParaRPr>
          </a:p>
          <a:p>
            <a:pPr indent="-323850" lvl="0" marL="457200" rtl="0" algn="l">
              <a:spcBef>
                <a:spcPts val="0"/>
              </a:spcBef>
              <a:spcAft>
                <a:spcPts val="0"/>
              </a:spcAft>
              <a:buClr>
                <a:srgbClr val="C27BA0"/>
              </a:buClr>
              <a:buSzPts val="1500"/>
              <a:buChar char="★"/>
            </a:pPr>
            <a:r>
              <a:rPr b="1" lang="en-GB" sz="1500">
                <a:solidFill>
                  <a:srgbClr val="D686E4"/>
                </a:solidFill>
                <a:highlight>
                  <a:schemeClr val="lt1"/>
                </a:highlight>
              </a:rPr>
              <a:t>Be realistic about course choice.</a:t>
            </a:r>
            <a:endParaRPr b="1" sz="1500">
              <a:solidFill>
                <a:srgbClr val="C27BA0"/>
              </a:solidFill>
              <a:highlight>
                <a:srgbClr val="FFFFFF"/>
              </a:highlight>
            </a:endParaRPr>
          </a:p>
          <a:p>
            <a:pPr indent="-323850" lvl="0" marL="457200" rtl="0" algn="l">
              <a:spcBef>
                <a:spcPts val="0"/>
              </a:spcBef>
              <a:spcAft>
                <a:spcPts val="0"/>
              </a:spcAft>
              <a:buClr>
                <a:srgbClr val="8E7CC3"/>
              </a:buClr>
              <a:buSzPts val="1500"/>
              <a:buChar char="★"/>
            </a:pPr>
            <a:r>
              <a:rPr b="1" lang="en-GB" sz="1500">
                <a:solidFill>
                  <a:srgbClr val="8E7CC3"/>
                </a:solidFill>
                <a:highlight>
                  <a:srgbClr val="FFFFFF"/>
                </a:highlight>
              </a:rPr>
              <a:t>Explore academic, technical and vocational pathways.</a:t>
            </a:r>
            <a:endParaRPr b="1" sz="1500">
              <a:solidFill>
                <a:srgbClr val="8E7CC3"/>
              </a:solidFill>
              <a:highlight>
                <a:srgbClr val="FFFFFF"/>
              </a:highlight>
            </a:endParaRPr>
          </a:p>
          <a:p>
            <a:pPr indent="-323850" lvl="0" marL="457200" rtl="0" algn="l">
              <a:spcBef>
                <a:spcPts val="0"/>
              </a:spcBef>
              <a:spcAft>
                <a:spcPts val="0"/>
              </a:spcAft>
              <a:buClr>
                <a:srgbClr val="76A5AF"/>
              </a:buClr>
              <a:buSzPts val="1500"/>
              <a:buChar char="★"/>
            </a:pPr>
            <a:r>
              <a:rPr b="1" lang="en-GB" sz="1500">
                <a:solidFill>
                  <a:srgbClr val="76A5AF"/>
                </a:solidFill>
                <a:highlight>
                  <a:srgbClr val="FFFFFF"/>
                </a:highlight>
              </a:rPr>
              <a:t>Make decisions based on information and not influence.</a:t>
            </a:r>
            <a:endParaRPr b="1" sz="1500">
              <a:solidFill>
                <a:srgbClr val="76A5AF"/>
              </a:solidFill>
              <a:highlight>
                <a:srgbClr val="FFFFFF"/>
              </a:highlight>
            </a:endParaRPr>
          </a:p>
          <a:p>
            <a:pPr indent="-323850" lvl="0" marL="457200" rtl="0" algn="l">
              <a:spcBef>
                <a:spcPts val="0"/>
              </a:spcBef>
              <a:spcAft>
                <a:spcPts val="0"/>
              </a:spcAft>
              <a:buClr>
                <a:srgbClr val="6FA8DC"/>
              </a:buClr>
              <a:buSzPts val="1500"/>
              <a:buChar char="★"/>
            </a:pPr>
            <a:r>
              <a:rPr b="1" lang="en-GB" sz="1500">
                <a:solidFill>
                  <a:srgbClr val="6FA8DC"/>
                </a:solidFill>
                <a:highlight>
                  <a:srgbClr val="FFFFFF"/>
                </a:highlight>
              </a:rPr>
              <a:t>Forward plan beyond the next stage.</a:t>
            </a:r>
            <a:endParaRPr b="1" sz="1500">
              <a:solidFill>
                <a:srgbClr val="D686E4"/>
              </a:solidFill>
              <a:highlight>
                <a:srgbClr val="FFFFFF"/>
              </a:highlight>
            </a:endParaRPr>
          </a:p>
        </p:txBody>
      </p:sp>
      <p:sp>
        <p:nvSpPr>
          <p:cNvPr id="836" name="Google Shape;836;p112"/>
          <p:cNvSpPr/>
          <p:nvPr/>
        </p:nvSpPr>
        <p:spPr>
          <a:xfrm>
            <a:off x="6527500" y="1731199"/>
            <a:ext cx="2504400" cy="1123500"/>
          </a:xfrm>
          <a:prstGeom prst="wedgeEllipseCallout">
            <a:avLst>
              <a:gd fmla="val -25218" name="adj1"/>
              <a:gd fmla="val 6646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274E13"/>
                </a:solidFill>
              </a:rPr>
              <a:t>What’s your child's predicted grades? </a:t>
            </a:r>
            <a:endParaRPr b="1" sz="1200">
              <a:solidFill>
                <a:srgbClr val="274E13"/>
              </a:solidFill>
            </a:endParaRPr>
          </a:p>
          <a:p>
            <a:pPr indent="0" lvl="0" marL="0" rtl="0" algn="ctr">
              <a:spcBef>
                <a:spcPts val="0"/>
              </a:spcBef>
              <a:spcAft>
                <a:spcPts val="0"/>
              </a:spcAft>
              <a:buClr>
                <a:schemeClr val="dk1"/>
              </a:buClr>
              <a:buSzPts val="1100"/>
              <a:buFont typeface="Arial"/>
              <a:buNone/>
            </a:pPr>
            <a:r>
              <a:t/>
            </a:r>
            <a:endParaRPr b="1" sz="600">
              <a:solidFill>
                <a:srgbClr val="274E13"/>
              </a:solidFill>
            </a:endParaRPr>
          </a:p>
          <a:p>
            <a:pPr indent="0" lvl="0" marL="0" rtl="0" algn="ctr">
              <a:spcBef>
                <a:spcPts val="0"/>
              </a:spcBef>
              <a:spcAft>
                <a:spcPts val="0"/>
              </a:spcAft>
              <a:buClr>
                <a:schemeClr val="dk1"/>
              </a:buClr>
              <a:buSzPts val="1100"/>
              <a:buFont typeface="Arial"/>
              <a:buNone/>
            </a:pPr>
            <a:r>
              <a:rPr b="1" lang="en-GB" sz="1200">
                <a:solidFill>
                  <a:srgbClr val="274E13"/>
                </a:solidFill>
              </a:rPr>
              <a:t>Are they being realistic with their course choices? </a:t>
            </a:r>
            <a:endParaRPr b="1" sz="1200"/>
          </a:p>
        </p:txBody>
      </p:sp>
      <p:sp>
        <p:nvSpPr>
          <p:cNvPr id="837" name="Google Shape;837;p112"/>
          <p:cNvSpPr/>
          <p:nvPr/>
        </p:nvSpPr>
        <p:spPr>
          <a:xfrm>
            <a:off x="3352150" y="1961650"/>
            <a:ext cx="2906400" cy="1920900"/>
          </a:xfrm>
          <a:prstGeom prst="wedgeEllipseCallout">
            <a:avLst>
              <a:gd fmla="val -20833" name="adj1"/>
              <a:gd fmla="val 625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sz="1200">
              <a:solidFill>
                <a:srgbClr val="B45F06"/>
              </a:solidFill>
            </a:endParaRPr>
          </a:p>
          <a:p>
            <a:pPr indent="0" lvl="0" marL="0" rtl="0" algn="ctr">
              <a:spcBef>
                <a:spcPts val="0"/>
              </a:spcBef>
              <a:spcAft>
                <a:spcPts val="0"/>
              </a:spcAft>
              <a:buClr>
                <a:schemeClr val="dk1"/>
              </a:buClr>
              <a:buSzPts val="1100"/>
              <a:buFont typeface="Arial"/>
              <a:buNone/>
            </a:pPr>
            <a:r>
              <a:t/>
            </a:r>
            <a:endParaRPr b="1" sz="1200">
              <a:solidFill>
                <a:srgbClr val="B45F06"/>
              </a:solidFill>
            </a:endParaRPr>
          </a:p>
          <a:p>
            <a:pPr indent="0" lvl="0" marL="0" rtl="0" algn="ctr">
              <a:spcBef>
                <a:spcPts val="0"/>
              </a:spcBef>
              <a:spcAft>
                <a:spcPts val="0"/>
              </a:spcAft>
              <a:buClr>
                <a:schemeClr val="dk1"/>
              </a:buClr>
              <a:buSzPts val="1100"/>
              <a:buFont typeface="Arial"/>
              <a:buNone/>
            </a:pPr>
            <a:r>
              <a:rPr b="1" lang="en-GB" sz="1200">
                <a:solidFill>
                  <a:srgbClr val="B45F06"/>
                </a:solidFill>
              </a:rPr>
              <a:t>To be knowledgeable about Post 16 qualifications and the opportunities they can lead to.  </a:t>
            </a:r>
            <a:endParaRPr b="1" sz="1200">
              <a:solidFill>
                <a:srgbClr val="B45F06"/>
              </a:solidFill>
            </a:endParaRPr>
          </a:p>
          <a:p>
            <a:pPr indent="0" lvl="0" marL="0" rtl="0" algn="ctr">
              <a:spcBef>
                <a:spcPts val="0"/>
              </a:spcBef>
              <a:spcAft>
                <a:spcPts val="0"/>
              </a:spcAft>
              <a:buClr>
                <a:schemeClr val="dk1"/>
              </a:buClr>
              <a:buSzPts val="1100"/>
              <a:buFont typeface="Arial"/>
              <a:buNone/>
            </a:pPr>
            <a:r>
              <a:t/>
            </a:r>
            <a:endParaRPr b="1" sz="1200">
              <a:solidFill>
                <a:srgbClr val="B45F06"/>
              </a:solidFill>
            </a:endParaRPr>
          </a:p>
          <a:p>
            <a:pPr indent="0" lvl="0" marL="0" rtl="0" algn="ctr">
              <a:spcBef>
                <a:spcPts val="0"/>
              </a:spcBef>
              <a:spcAft>
                <a:spcPts val="0"/>
              </a:spcAft>
              <a:buClr>
                <a:schemeClr val="dk1"/>
              </a:buClr>
              <a:buSzPts val="1100"/>
              <a:buFont typeface="Arial"/>
              <a:buNone/>
            </a:pPr>
            <a:r>
              <a:rPr b="1" lang="en-GB" sz="1200">
                <a:solidFill>
                  <a:srgbClr val="B45F06"/>
                </a:solidFill>
              </a:rPr>
              <a:t>Encourage your child to have a Plan B option.</a:t>
            </a:r>
            <a:endParaRPr b="1" sz="1200">
              <a:solidFill>
                <a:srgbClr val="B45F06"/>
              </a:solidFill>
            </a:endParaRPr>
          </a:p>
          <a:p>
            <a:pPr indent="0" lvl="0" marL="0" rtl="0" algn="ctr">
              <a:spcBef>
                <a:spcPts val="0"/>
              </a:spcBef>
              <a:spcAft>
                <a:spcPts val="0"/>
              </a:spcAft>
              <a:buClr>
                <a:schemeClr val="dk1"/>
              </a:buClr>
              <a:buSzPts val="1100"/>
              <a:buFont typeface="Arial"/>
              <a:buNone/>
            </a:pPr>
            <a:r>
              <a:t/>
            </a:r>
            <a:endParaRPr b="1" sz="1200">
              <a:solidFill>
                <a:srgbClr val="B45F06"/>
              </a:solidFill>
            </a:endParaRPr>
          </a:p>
          <a:p>
            <a:pPr indent="0" lvl="0" marL="0" rtl="0" algn="ctr">
              <a:spcBef>
                <a:spcPts val="0"/>
              </a:spcBef>
              <a:spcAft>
                <a:spcPts val="0"/>
              </a:spcAft>
              <a:buClr>
                <a:schemeClr val="dk1"/>
              </a:buClr>
              <a:buSzPts val="1100"/>
              <a:buFont typeface="Arial"/>
              <a:buNone/>
            </a:pPr>
            <a:r>
              <a:t/>
            </a:r>
            <a:endParaRPr sz="600"/>
          </a:p>
          <a:p>
            <a:pPr indent="0" lvl="0" marL="0" rtl="0" algn="ctr">
              <a:spcBef>
                <a:spcPts val="0"/>
              </a:spcBef>
              <a:spcAft>
                <a:spcPts val="0"/>
              </a:spcAft>
              <a:buClr>
                <a:schemeClr val="dk1"/>
              </a:buClr>
              <a:buSzPts val="1100"/>
              <a:buFont typeface="Arial"/>
              <a:buNone/>
            </a:pPr>
            <a:r>
              <a:t/>
            </a:r>
            <a:endParaRPr b="1" sz="1200">
              <a:solidFill>
                <a:srgbClr val="B45F06"/>
              </a:solidFill>
            </a:endParaRPr>
          </a:p>
        </p:txBody>
      </p:sp>
      <p:sp>
        <p:nvSpPr>
          <p:cNvPr id="838" name="Google Shape;838;p112"/>
          <p:cNvSpPr/>
          <p:nvPr/>
        </p:nvSpPr>
        <p:spPr>
          <a:xfrm>
            <a:off x="99900" y="1647675"/>
            <a:ext cx="2802300" cy="11724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351C75"/>
                </a:solidFill>
              </a:rPr>
              <a:t>Is there an apprenticeship route?</a:t>
            </a:r>
            <a:endParaRPr b="1" sz="1200">
              <a:solidFill>
                <a:srgbClr val="351C75"/>
              </a:solidFill>
            </a:endParaRPr>
          </a:p>
          <a:p>
            <a:pPr indent="0" lvl="0" marL="0" rtl="0" algn="ctr">
              <a:spcBef>
                <a:spcPts val="0"/>
              </a:spcBef>
              <a:spcAft>
                <a:spcPts val="0"/>
              </a:spcAft>
              <a:buClr>
                <a:schemeClr val="dk1"/>
              </a:buClr>
              <a:buSzPts val="1100"/>
              <a:buFont typeface="Arial"/>
              <a:buNone/>
            </a:pPr>
            <a:r>
              <a:t/>
            </a:r>
            <a:endParaRPr b="1" sz="1200">
              <a:solidFill>
                <a:srgbClr val="351C75"/>
              </a:solidFill>
            </a:endParaRPr>
          </a:p>
          <a:p>
            <a:pPr indent="0" lvl="0" marL="0" rtl="0" algn="ctr">
              <a:spcBef>
                <a:spcPts val="0"/>
              </a:spcBef>
              <a:spcAft>
                <a:spcPts val="0"/>
              </a:spcAft>
              <a:buClr>
                <a:schemeClr val="dk1"/>
              </a:buClr>
              <a:buSzPts val="1100"/>
              <a:buFont typeface="Arial"/>
              <a:buNone/>
            </a:pPr>
            <a:r>
              <a:rPr b="1" lang="en-GB" sz="1200">
                <a:solidFill>
                  <a:srgbClr val="351C75"/>
                </a:solidFill>
              </a:rPr>
              <a:t>Will your child be workplace ready after finishing Year 11?</a:t>
            </a:r>
            <a:endParaRPr b="1" sz="1200"/>
          </a:p>
        </p:txBody>
      </p:sp>
      <p:sp>
        <p:nvSpPr>
          <p:cNvPr id="839" name="Google Shape;839;p112"/>
          <p:cNvSpPr/>
          <p:nvPr/>
        </p:nvSpPr>
        <p:spPr>
          <a:xfrm>
            <a:off x="6409400" y="3035875"/>
            <a:ext cx="2439600" cy="1280100"/>
          </a:xfrm>
          <a:prstGeom prst="wedgeEllipseCallout">
            <a:avLst>
              <a:gd fmla="val -20833" name="adj1"/>
              <a:gd fmla="val 62500" name="adj2"/>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rgbClr val="9900FF"/>
                </a:solidFill>
              </a:rPr>
              <a:t>What's your child's learning style?</a:t>
            </a:r>
            <a:endParaRPr b="1" sz="1200">
              <a:solidFill>
                <a:srgbClr val="9900FF"/>
              </a:solidFill>
            </a:endParaRPr>
          </a:p>
          <a:p>
            <a:pPr indent="0" lvl="0" marL="0" rtl="0" algn="l">
              <a:spcBef>
                <a:spcPts val="0"/>
              </a:spcBef>
              <a:spcAft>
                <a:spcPts val="0"/>
              </a:spcAft>
              <a:buClr>
                <a:schemeClr val="dk1"/>
              </a:buClr>
              <a:buSzPts val="1100"/>
              <a:buFont typeface="Arial"/>
              <a:buNone/>
            </a:pPr>
            <a:r>
              <a:t/>
            </a:r>
            <a:endParaRPr b="1" sz="700">
              <a:solidFill>
                <a:srgbClr val="9900FF"/>
              </a:solidFill>
            </a:endParaRPr>
          </a:p>
          <a:p>
            <a:pPr indent="0" lvl="0" marL="0" rtl="0" algn="l">
              <a:spcBef>
                <a:spcPts val="0"/>
              </a:spcBef>
              <a:spcAft>
                <a:spcPts val="0"/>
              </a:spcAft>
              <a:buClr>
                <a:schemeClr val="dk1"/>
              </a:buClr>
              <a:buSzPts val="1100"/>
              <a:buFont typeface="Arial"/>
              <a:buNone/>
            </a:pPr>
            <a:r>
              <a:rPr b="1" lang="en-GB" sz="1200">
                <a:solidFill>
                  <a:srgbClr val="9900FF"/>
                </a:solidFill>
              </a:rPr>
              <a:t>Do they want to continue in full time education?</a:t>
            </a:r>
            <a:endParaRPr b="1" sz="1200">
              <a:solidFill>
                <a:srgbClr val="9900FF"/>
              </a:solidFill>
            </a:endParaRPr>
          </a:p>
        </p:txBody>
      </p:sp>
      <p:sp>
        <p:nvSpPr>
          <p:cNvPr id="840" name="Google Shape;840;p112"/>
          <p:cNvSpPr/>
          <p:nvPr/>
        </p:nvSpPr>
        <p:spPr>
          <a:xfrm rot="-943986">
            <a:off x="207959" y="473880"/>
            <a:ext cx="3150551" cy="253548"/>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3C78D8"/>
                </a:solidFill>
                <a:latin typeface="Arial"/>
              </a:rPr>
              <a:t>What we ask of students</a:t>
            </a:r>
          </a:p>
        </p:txBody>
      </p:sp>
      <p:sp>
        <p:nvSpPr>
          <p:cNvPr id="841" name="Google Shape;841;p112"/>
          <p:cNvSpPr/>
          <p:nvPr/>
        </p:nvSpPr>
        <p:spPr>
          <a:xfrm>
            <a:off x="2208076" y="1389656"/>
            <a:ext cx="5526742" cy="309868"/>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3C78D8"/>
                </a:solidFill>
                <a:latin typeface="Arial"/>
              </a:rPr>
              <a:t>What we ask of you to support your child ...</a:t>
            </a:r>
          </a:p>
        </p:txBody>
      </p:sp>
      <p:sp>
        <p:nvSpPr>
          <p:cNvPr id="842" name="Google Shape;842;p112"/>
          <p:cNvSpPr/>
          <p:nvPr/>
        </p:nvSpPr>
        <p:spPr>
          <a:xfrm>
            <a:off x="99888" y="2923675"/>
            <a:ext cx="3101400" cy="1445100"/>
          </a:xfrm>
          <a:prstGeom prst="wedgeEllipseCallout">
            <a:avLst>
              <a:gd fmla="val -20833" name="adj1"/>
              <a:gd fmla="val 62500" name="adj2"/>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E06666"/>
                </a:solidFill>
              </a:rPr>
              <a:t>What subjects does your child excel in and enjoy at school? </a:t>
            </a:r>
            <a:endParaRPr b="1" sz="1200">
              <a:solidFill>
                <a:srgbClr val="E06666"/>
              </a:solidFill>
            </a:endParaRPr>
          </a:p>
          <a:p>
            <a:pPr indent="0" lvl="0" marL="0" rtl="0" algn="ctr">
              <a:spcBef>
                <a:spcPts val="0"/>
              </a:spcBef>
              <a:spcAft>
                <a:spcPts val="0"/>
              </a:spcAft>
              <a:buClr>
                <a:schemeClr val="dk1"/>
              </a:buClr>
              <a:buSzPts val="1100"/>
              <a:buFont typeface="Arial"/>
              <a:buNone/>
            </a:pPr>
            <a:r>
              <a:t/>
            </a:r>
            <a:endParaRPr b="1" sz="700">
              <a:solidFill>
                <a:srgbClr val="E06666"/>
              </a:solidFill>
            </a:endParaRPr>
          </a:p>
          <a:p>
            <a:pPr indent="0" lvl="0" marL="0" rtl="0" algn="ctr">
              <a:spcBef>
                <a:spcPts val="0"/>
              </a:spcBef>
              <a:spcAft>
                <a:spcPts val="0"/>
              </a:spcAft>
              <a:buClr>
                <a:schemeClr val="dk1"/>
              </a:buClr>
              <a:buSzPts val="1100"/>
              <a:buFont typeface="Arial"/>
              <a:buNone/>
            </a:pPr>
            <a:r>
              <a:rPr b="1" lang="en-GB" sz="1200">
                <a:solidFill>
                  <a:srgbClr val="E06666"/>
                </a:solidFill>
              </a:rPr>
              <a:t>Are there new subjects or courses they can study?</a:t>
            </a:r>
            <a:endParaRPr b="1" sz="1200"/>
          </a:p>
        </p:txBody>
      </p:sp>
      <p:sp>
        <p:nvSpPr>
          <p:cNvPr id="843" name="Google Shape;843;p112"/>
          <p:cNvSpPr txBox="1"/>
          <p:nvPr/>
        </p:nvSpPr>
        <p:spPr>
          <a:xfrm>
            <a:off x="2641500" y="1628075"/>
            <a:ext cx="4434600" cy="2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1C4587"/>
                </a:solidFill>
              </a:rPr>
              <a:t>be curious, be inquisitive, be open-minded</a:t>
            </a:r>
            <a:endParaRPr b="1" sz="1600">
              <a:solidFill>
                <a:srgbClr val="1C4587"/>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3"/>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838"/>
                                        </p:tgtEl>
                                        <p:attrNameLst>
                                          <p:attrName>style.visibility</p:attrName>
                                        </p:attrNameLst>
                                      </p:cBhvr>
                                      <p:to>
                                        <p:strVal val="visible"/>
                                      </p:to>
                                    </p:set>
                                    <p:anim calcmode="lin" valueType="num">
                                      <p:cBhvr additive="base">
                                        <p:cTn dur="2500"/>
                                        <p:tgtEl>
                                          <p:spTgt spid="838"/>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2" presetSubtype="1">
                                  <p:stCondLst>
                                    <p:cond delay="0"/>
                                  </p:stCondLst>
                                  <p:childTnLst>
                                    <p:set>
                                      <p:cBhvr>
                                        <p:cTn dur="1" fill="hold">
                                          <p:stCondLst>
                                            <p:cond delay="0"/>
                                          </p:stCondLst>
                                        </p:cTn>
                                        <p:tgtEl>
                                          <p:spTgt spid="837"/>
                                        </p:tgtEl>
                                        <p:attrNameLst>
                                          <p:attrName>style.visibility</p:attrName>
                                        </p:attrNameLst>
                                      </p:cBhvr>
                                      <p:to>
                                        <p:strVal val="visible"/>
                                      </p:to>
                                    </p:set>
                                    <p:anim calcmode="lin" valueType="num">
                                      <p:cBhvr additive="base">
                                        <p:cTn dur="2600"/>
                                        <p:tgtEl>
                                          <p:spTgt spid="837"/>
                                        </p:tgtEl>
                                        <p:attrNameLst>
                                          <p:attrName>ppt_y</p:attrName>
                                        </p:attrNameLst>
                                      </p:cBhvr>
                                      <p:tavLst>
                                        <p:tav fmla="" tm="0">
                                          <p:val>
                                            <p:strVal val="#ppt_y-1"/>
                                          </p:val>
                                        </p:tav>
                                        <p:tav fmla="" tm="100000">
                                          <p:val>
                                            <p:strVal val="#ppt_y"/>
                                          </p:val>
                                        </p:tav>
                                      </p:tavLst>
                                    </p:anim>
                                  </p:childTnLst>
                                </p:cTn>
                              </p:par>
                            </p:childTnLst>
                          </p:cTn>
                        </p:par>
                        <p:par>
                          <p:cTn fill="hold">
                            <p:stCondLst>
                              <p:cond delay="5100"/>
                            </p:stCondLst>
                            <p:childTnLst>
                              <p:par>
                                <p:cTn fill="hold" nodeType="afterEffect" presetClass="entr" presetID="2" presetSubtype="2">
                                  <p:stCondLst>
                                    <p:cond delay="0"/>
                                  </p:stCondLst>
                                  <p:childTnLst>
                                    <p:set>
                                      <p:cBhvr>
                                        <p:cTn dur="1" fill="hold">
                                          <p:stCondLst>
                                            <p:cond delay="0"/>
                                          </p:stCondLst>
                                        </p:cTn>
                                        <p:tgtEl>
                                          <p:spTgt spid="836"/>
                                        </p:tgtEl>
                                        <p:attrNameLst>
                                          <p:attrName>style.visibility</p:attrName>
                                        </p:attrNameLst>
                                      </p:cBhvr>
                                      <p:to>
                                        <p:strVal val="visible"/>
                                      </p:to>
                                    </p:set>
                                    <p:anim calcmode="lin" valueType="num">
                                      <p:cBhvr additive="base">
                                        <p:cTn dur="2400"/>
                                        <p:tgtEl>
                                          <p:spTgt spid="836"/>
                                        </p:tgtEl>
                                        <p:attrNameLst>
                                          <p:attrName>ppt_x</p:attrName>
                                        </p:attrNameLst>
                                      </p:cBhvr>
                                      <p:tavLst>
                                        <p:tav fmla="" tm="0">
                                          <p:val>
                                            <p:strVal val="#ppt_x+1"/>
                                          </p:val>
                                        </p:tav>
                                        <p:tav fmla="" tm="100000">
                                          <p:val>
                                            <p:strVal val="#ppt_x"/>
                                          </p:val>
                                        </p:tav>
                                      </p:tavLst>
                                    </p:anim>
                                  </p:childTnLst>
                                </p:cTn>
                              </p:par>
                            </p:childTnLst>
                          </p:cTn>
                        </p:par>
                        <p:par>
                          <p:cTn fill="hold">
                            <p:stCondLst>
                              <p:cond delay="7500"/>
                            </p:stCondLst>
                            <p:childTnLst>
                              <p:par>
                                <p:cTn fill="hold" nodeType="afterEffect" presetClass="entr" presetID="2" presetSubtype="4">
                                  <p:stCondLst>
                                    <p:cond delay="0"/>
                                  </p:stCondLst>
                                  <p:childTnLst>
                                    <p:set>
                                      <p:cBhvr>
                                        <p:cTn dur="1" fill="hold">
                                          <p:stCondLst>
                                            <p:cond delay="0"/>
                                          </p:stCondLst>
                                        </p:cTn>
                                        <p:tgtEl>
                                          <p:spTgt spid="842"/>
                                        </p:tgtEl>
                                        <p:attrNameLst>
                                          <p:attrName>style.visibility</p:attrName>
                                        </p:attrNameLst>
                                      </p:cBhvr>
                                      <p:to>
                                        <p:strVal val="visible"/>
                                      </p:to>
                                    </p:set>
                                    <p:anim calcmode="lin" valueType="num">
                                      <p:cBhvr additive="base">
                                        <p:cTn dur="2100"/>
                                        <p:tgtEl>
                                          <p:spTgt spid="842"/>
                                        </p:tgtEl>
                                        <p:attrNameLst>
                                          <p:attrName>ppt_y</p:attrName>
                                        </p:attrNameLst>
                                      </p:cBhvr>
                                      <p:tavLst>
                                        <p:tav fmla="" tm="0">
                                          <p:val>
                                            <p:strVal val="#ppt_y+1"/>
                                          </p:val>
                                        </p:tav>
                                        <p:tav fmla="" tm="100000">
                                          <p:val>
                                            <p:strVal val="#ppt_y"/>
                                          </p:val>
                                        </p:tav>
                                      </p:tavLst>
                                    </p:anim>
                                  </p:childTnLst>
                                </p:cTn>
                              </p:par>
                            </p:childTnLst>
                          </p:cTn>
                        </p:par>
                        <p:par>
                          <p:cTn fill="hold">
                            <p:stCondLst>
                              <p:cond delay="9600"/>
                            </p:stCondLst>
                            <p:childTnLst>
                              <p:par>
                                <p:cTn fill="hold" nodeType="afterEffect" presetClass="entr" presetID="2" presetSubtype="4">
                                  <p:stCondLst>
                                    <p:cond delay="0"/>
                                  </p:stCondLst>
                                  <p:childTnLst>
                                    <p:set>
                                      <p:cBhvr>
                                        <p:cTn dur="1" fill="hold">
                                          <p:stCondLst>
                                            <p:cond delay="0"/>
                                          </p:stCondLst>
                                        </p:cTn>
                                        <p:tgtEl>
                                          <p:spTgt spid="839"/>
                                        </p:tgtEl>
                                        <p:attrNameLst>
                                          <p:attrName>style.visibility</p:attrName>
                                        </p:attrNameLst>
                                      </p:cBhvr>
                                      <p:to>
                                        <p:strVal val="visible"/>
                                      </p:to>
                                    </p:set>
                                    <p:anim calcmode="lin" valueType="num">
                                      <p:cBhvr additive="base">
                                        <p:cTn dur="2000"/>
                                        <p:tgtEl>
                                          <p:spTgt spid="83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34"/>
                                        </p:tgtEl>
                                        <p:attrNameLst>
                                          <p:attrName>style.visibility</p:attrName>
                                        </p:attrNameLst>
                                      </p:cBhvr>
                                      <p:to>
                                        <p:strVal val="visible"/>
                                      </p:to>
                                    </p:set>
                                    <p:anim calcmode="lin" valueType="num">
                                      <p:cBhvr additive="base">
                                        <p:cTn dur="1000"/>
                                        <p:tgtEl>
                                          <p:spTgt spid="834"/>
                                        </p:tgtEl>
                                        <p:attrNameLst>
                                          <p:attrName>ppt_w</p:attrName>
                                        </p:attrNameLst>
                                      </p:cBhvr>
                                      <p:tavLst>
                                        <p:tav fmla="" tm="0">
                                          <p:val>
                                            <p:strVal val="0"/>
                                          </p:val>
                                        </p:tav>
                                        <p:tav fmla="" tm="100000">
                                          <p:val>
                                            <p:strVal val="#ppt_w"/>
                                          </p:val>
                                        </p:tav>
                                      </p:tavLst>
                                    </p:anim>
                                    <p:anim calcmode="lin" valueType="num">
                                      <p:cBhvr additive="base">
                                        <p:cTn dur="1000"/>
                                        <p:tgtEl>
                                          <p:spTgt spid="83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113"/>
          <p:cNvSpPr/>
          <p:nvPr/>
        </p:nvSpPr>
        <p:spPr>
          <a:xfrm>
            <a:off x="0" y="470195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latin typeface="Calibri"/>
                <a:ea typeface="Calibri"/>
                <a:cs typeface="Calibri"/>
                <a:sym typeface="Calibri"/>
              </a:rPr>
              <a:t>Tadcaster Grammar School                                                                                                                                            Be Your Best Self </a:t>
            </a:r>
            <a:endParaRPr b="1" i="0" sz="1400" u="none" cap="none" strike="noStrike">
              <a:solidFill>
                <a:schemeClr val="lt1"/>
              </a:solidFill>
              <a:latin typeface="Calibri"/>
              <a:ea typeface="Calibri"/>
              <a:cs typeface="Calibri"/>
              <a:sym typeface="Calibri"/>
            </a:endParaRPr>
          </a:p>
        </p:txBody>
      </p:sp>
      <p:sp>
        <p:nvSpPr>
          <p:cNvPr id="849" name="Google Shape;849;p113"/>
          <p:cNvSpPr txBox="1"/>
          <p:nvPr/>
        </p:nvSpPr>
        <p:spPr>
          <a:xfrm>
            <a:off x="370850" y="145125"/>
            <a:ext cx="707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50" name="Google Shape;850;p113"/>
          <p:cNvSpPr txBox="1"/>
          <p:nvPr/>
        </p:nvSpPr>
        <p:spPr>
          <a:xfrm>
            <a:off x="845500" y="191050"/>
            <a:ext cx="8299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200">
                <a:solidFill>
                  <a:srgbClr val="0944A1"/>
                </a:solidFill>
              </a:rPr>
              <a:t>We support every student </a:t>
            </a:r>
            <a:endParaRPr sz="2050">
              <a:solidFill>
                <a:srgbClr val="0944A1"/>
              </a:solidFill>
              <a:highlight>
                <a:schemeClr val="lt1"/>
              </a:highlight>
            </a:endParaRPr>
          </a:p>
        </p:txBody>
      </p:sp>
      <p:pic>
        <p:nvPicPr>
          <p:cNvPr id="851" name="Google Shape;851;p113"/>
          <p:cNvPicPr preferRelativeResize="0"/>
          <p:nvPr/>
        </p:nvPicPr>
        <p:blipFill>
          <a:blip r:embed="rId3">
            <a:alphaModFix/>
          </a:blip>
          <a:stretch>
            <a:fillRect/>
          </a:stretch>
        </p:blipFill>
        <p:spPr>
          <a:xfrm>
            <a:off x="199600" y="191050"/>
            <a:ext cx="451400" cy="762300"/>
          </a:xfrm>
          <a:prstGeom prst="rect">
            <a:avLst/>
          </a:prstGeom>
          <a:noFill/>
          <a:ln>
            <a:noFill/>
          </a:ln>
        </p:spPr>
      </p:pic>
      <p:sp>
        <p:nvSpPr>
          <p:cNvPr id="852" name="Google Shape;852;p113"/>
          <p:cNvSpPr txBox="1"/>
          <p:nvPr/>
        </p:nvSpPr>
        <p:spPr>
          <a:xfrm>
            <a:off x="845500" y="3922425"/>
            <a:ext cx="7510200" cy="369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1200"/>
          </a:p>
        </p:txBody>
      </p:sp>
      <p:sp>
        <p:nvSpPr>
          <p:cNvPr id="853" name="Google Shape;853;p113"/>
          <p:cNvSpPr txBox="1"/>
          <p:nvPr/>
        </p:nvSpPr>
        <p:spPr>
          <a:xfrm>
            <a:off x="370850" y="797625"/>
            <a:ext cx="8602800" cy="377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solidFill>
                <a:srgbClr val="1F2834"/>
              </a:solidFill>
              <a:latin typeface="Calibri"/>
              <a:ea typeface="Calibri"/>
              <a:cs typeface="Calibri"/>
              <a:sym typeface="Calibri"/>
            </a:endParaRPr>
          </a:p>
          <a:p>
            <a:pPr indent="-342900" lvl="0" marL="457200" rtl="0" algn="l">
              <a:spcBef>
                <a:spcPts val="0"/>
              </a:spcBef>
              <a:spcAft>
                <a:spcPts val="0"/>
              </a:spcAft>
              <a:buClr>
                <a:srgbClr val="47425D"/>
              </a:buClr>
              <a:buSzPts val="1800"/>
              <a:buFont typeface="Calibri"/>
              <a:buChar char="●"/>
            </a:pPr>
            <a:r>
              <a:rPr lang="en-GB" sz="1800">
                <a:solidFill>
                  <a:srgbClr val="47425D"/>
                </a:solidFill>
                <a:latin typeface="Calibri"/>
                <a:ea typeface="Calibri"/>
                <a:cs typeface="Calibri"/>
                <a:sym typeface="Calibri"/>
              </a:rPr>
              <a:t>Application support</a:t>
            </a:r>
            <a:endParaRPr sz="1800">
              <a:solidFill>
                <a:srgbClr val="47425D"/>
              </a:solidFill>
              <a:latin typeface="Calibri"/>
              <a:ea typeface="Calibri"/>
              <a:cs typeface="Calibri"/>
              <a:sym typeface="Calibri"/>
            </a:endParaRPr>
          </a:p>
          <a:p>
            <a:pPr indent="-342900" lvl="0" marL="457200" rtl="0" algn="l">
              <a:spcBef>
                <a:spcPts val="0"/>
              </a:spcBef>
              <a:spcAft>
                <a:spcPts val="0"/>
              </a:spcAft>
              <a:buClr>
                <a:srgbClr val="47425D"/>
              </a:buClr>
              <a:buSzPts val="1800"/>
              <a:buFont typeface="Calibri"/>
              <a:buChar char="●"/>
            </a:pPr>
            <a:r>
              <a:rPr lang="en-GB" sz="1800">
                <a:solidFill>
                  <a:srgbClr val="47425D"/>
                </a:solidFill>
                <a:latin typeface="Calibri"/>
                <a:ea typeface="Calibri"/>
                <a:cs typeface="Calibri"/>
                <a:sym typeface="Calibri"/>
              </a:rPr>
              <a:t>Apprenticeship guidance  - Future Me Apprentice </a:t>
            </a:r>
            <a:endParaRPr sz="1800">
              <a:solidFill>
                <a:srgbClr val="47425D"/>
              </a:solidFill>
              <a:latin typeface="Calibri"/>
              <a:ea typeface="Calibri"/>
              <a:cs typeface="Calibri"/>
              <a:sym typeface="Calibri"/>
            </a:endParaRPr>
          </a:p>
          <a:p>
            <a:pPr indent="-342900" lvl="0" marL="457200" rtl="0" algn="l">
              <a:spcBef>
                <a:spcPts val="0"/>
              </a:spcBef>
              <a:spcAft>
                <a:spcPts val="0"/>
              </a:spcAft>
              <a:buClr>
                <a:srgbClr val="47425D"/>
              </a:buClr>
              <a:buSzPts val="1800"/>
              <a:buFont typeface="Calibri"/>
              <a:buChar char="●"/>
            </a:pPr>
            <a:r>
              <a:rPr lang="en-GB" sz="1800">
                <a:solidFill>
                  <a:srgbClr val="47425D"/>
                </a:solidFill>
                <a:latin typeface="Calibri"/>
                <a:ea typeface="Calibri"/>
                <a:cs typeface="Calibri"/>
                <a:sym typeface="Calibri"/>
              </a:rPr>
              <a:t>Post 16 Destination one to one discussion*</a:t>
            </a:r>
            <a:endParaRPr sz="1800">
              <a:solidFill>
                <a:srgbClr val="47425D"/>
              </a:solidFill>
              <a:latin typeface="Calibri"/>
              <a:ea typeface="Calibri"/>
              <a:cs typeface="Calibri"/>
              <a:sym typeface="Calibri"/>
            </a:endParaRPr>
          </a:p>
          <a:p>
            <a:pPr indent="-342900" lvl="0" marL="457200" rtl="0" algn="l">
              <a:spcBef>
                <a:spcPts val="0"/>
              </a:spcBef>
              <a:spcAft>
                <a:spcPts val="0"/>
              </a:spcAft>
              <a:buClr>
                <a:srgbClr val="47425D"/>
              </a:buClr>
              <a:buSzPts val="1800"/>
              <a:buFont typeface="Calibri"/>
              <a:buChar char="●"/>
            </a:pPr>
            <a:r>
              <a:rPr lang="en-GB" sz="1800">
                <a:solidFill>
                  <a:srgbClr val="47425D"/>
                </a:solidFill>
                <a:latin typeface="Calibri"/>
                <a:ea typeface="Calibri"/>
                <a:cs typeface="Calibri"/>
                <a:sym typeface="Calibri"/>
              </a:rPr>
              <a:t>Dedicated Tutor time for supporting Post 16 </a:t>
            </a:r>
            <a:endParaRPr sz="1800">
              <a:solidFill>
                <a:srgbClr val="47425D"/>
              </a:solidFill>
              <a:latin typeface="Calibri"/>
              <a:ea typeface="Calibri"/>
              <a:cs typeface="Calibri"/>
              <a:sym typeface="Calibri"/>
            </a:endParaRPr>
          </a:p>
          <a:p>
            <a:pPr indent="0" lvl="0" marL="457200" rtl="0" algn="l">
              <a:spcBef>
                <a:spcPts val="0"/>
              </a:spcBef>
              <a:spcAft>
                <a:spcPts val="0"/>
              </a:spcAft>
              <a:buNone/>
            </a:pPr>
            <a:r>
              <a:rPr lang="en-GB" sz="1800">
                <a:solidFill>
                  <a:srgbClr val="47425D"/>
                </a:solidFill>
                <a:latin typeface="Calibri"/>
                <a:ea typeface="Calibri"/>
                <a:cs typeface="Calibri"/>
                <a:sym typeface="Calibri"/>
              </a:rPr>
              <a:t>and introduction to Post 18 Pathways</a:t>
            </a:r>
            <a:endParaRPr sz="1800">
              <a:solidFill>
                <a:srgbClr val="47425D"/>
              </a:solidFill>
              <a:latin typeface="Calibri"/>
              <a:ea typeface="Calibri"/>
              <a:cs typeface="Calibri"/>
              <a:sym typeface="Calibri"/>
            </a:endParaRPr>
          </a:p>
          <a:p>
            <a:pPr indent="-342900" lvl="0" marL="457200" rtl="0" algn="l">
              <a:spcBef>
                <a:spcPts val="0"/>
              </a:spcBef>
              <a:spcAft>
                <a:spcPts val="0"/>
              </a:spcAft>
              <a:buClr>
                <a:srgbClr val="47425D"/>
              </a:buClr>
              <a:buSzPts val="1800"/>
              <a:buFont typeface="Calibri"/>
              <a:buChar char="●"/>
            </a:pPr>
            <a:r>
              <a:rPr lang="en-GB" sz="1800">
                <a:solidFill>
                  <a:srgbClr val="47425D"/>
                </a:solidFill>
                <a:latin typeface="Calibri"/>
                <a:ea typeface="Calibri"/>
                <a:cs typeface="Calibri"/>
                <a:sym typeface="Calibri"/>
              </a:rPr>
              <a:t>Employer Talks</a:t>
            </a:r>
            <a:endParaRPr sz="1800">
              <a:solidFill>
                <a:srgbClr val="47425D"/>
              </a:solidFill>
              <a:latin typeface="Calibri"/>
              <a:ea typeface="Calibri"/>
              <a:cs typeface="Calibri"/>
              <a:sym typeface="Calibri"/>
            </a:endParaRPr>
          </a:p>
          <a:p>
            <a:pPr indent="-342900" lvl="0" marL="457200" rtl="0" algn="l">
              <a:spcBef>
                <a:spcPts val="0"/>
              </a:spcBef>
              <a:spcAft>
                <a:spcPts val="0"/>
              </a:spcAft>
              <a:buClr>
                <a:srgbClr val="47425D"/>
              </a:buClr>
              <a:buSzPts val="1800"/>
              <a:buFont typeface="Calibri"/>
              <a:buChar char="●"/>
            </a:pPr>
            <a:r>
              <a:rPr lang="en-GB" sz="1800">
                <a:solidFill>
                  <a:srgbClr val="47425D"/>
                </a:solidFill>
                <a:latin typeface="Calibri"/>
                <a:ea typeface="Calibri"/>
                <a:cs typeface="Calibri"/>
                <a:sym typeface="Calibri"/>
              </a:rPr>
              <a:t>Interview preparation</a:t>
            </a:r>
            <a:endParaRPr sz="1800">
              <a:solidFill>
                <a:srgbClr val="47425D"/>
              </a:solidFill>
              <a:latin typeface="Calibri"/>
              <a:ea typeface="Calibri"/>
              <a:cs typeface="Calibri"/>
              <a:sym typeface="Calibri"/>
            </a:endParaRPr>
          </a:p>
          <a:p>
            <a:pPr indent="-342900" lvl="0" marL="457200" rtl="0" algn="l">
              <a:spcBef>
                <a:spcPts val="0"/>
              </a:spcBef>
              <a:spcAft>
                <a:spcPts val="0"/>
              </a:spcAft>
              <a:buClr>
                <a:srgbClr val="47425D"/>
              </a:buClr>
              <a:buSzPts val="1800"/>
              <a:buFont typeface="Calibri"/>
              <a:buChar char="●"/>
            </a:pPr>
            <a:r>
              <a:rPr lang="en-GB" sz="1800">
                <a:solidFill>
                  <a:srgbClr val="47425D"/>
                </a:solidFill>
                <a:latin typeface="Calibri"/>
                <a:ea typeface="Calibri"/>
                <a:cs typeface="Calibri"/>
                <a:sym typeface="Calibri"/>
              </a:rPr>
              <a:t>Mentoring Support </a:t>
            </a:r>
            <a:endParaRPr sz="1800">
              <a:solidFill>
                <a:srgbClr val="47425D"/>
              </a:solidFill>
              <a:latin typeface="Calibri"/>
              <a:ea typeface="Calibri"/>
              <a:cs typeface="Calibri"/>
              <a:sym typeface="Calibri"/>
            </a:endParaRPr>
          </a:p>
          <a:p>
            <a:pPr indent="-342900" lvl="0" marL="457200" rtl="0" algn="l">
              <a:spcBef>
                <a:spcPts val="0"/>
              </a:spcBef>
              <a:spcAft>
                <a:spcPts val="0"/>
              </a:spcAft>
              <a:buClr>
                <a:srgbClr val="47425D"/>
              </a:buClr>
              <a:buSzPts val="1800"/>
              <a:buFont typeface="Calibri"/>
              <a:buChar char="●"/>
            </a:pPr>
            <a:r>
              <a:rPr lang="en-GB" sz="1800">
                <a:solidFill>
                  <a:srgbClr val="47425D"/>
                </a:solidFill>
                <a:latin typeface="Calibri"/>
                <a:ea typeface="Calibri"/>
                <a:cs typeface="Calibri"/>
                <a:sym typeface="Calibri"/>
              </a:rPr>
              <a:t>Post 16 Guidance Drop-in every half term during Period 1</a:t>
            </a:r>
            <a:endParaRPr sz="1800">
              <a:solidFill>
                <a:srgbClr val="1F2834"/>
              </a:solidFill>
              <a:latin typeface="Calibri"/>
              <a:ea typeface="Calibri"/>
              <a:cs typeface="Calibri"/>
              <a:sym typeface="Calibri"/>
            </a:endParaRPr>
          </a:p>
          <a:p>
            <a:pPr indent="0" lvl="0" marL="457200" rtl="0" algn="l">
              <a:spcBef>
                <a:spcPts val="0"/>
              </a:spcBef>
              <a:spcAft>
                <a:spcPts val="0"/>
              </a:spcAft>
              <a:buNone/>
            </a:pPr>
            <a:r>
              <a:t/>
            </a:r>
            <a:endParaRPr sz="1800">
              <a:solidFill>
                <a:srgbClr val="1F2834"/>
              </a:solidFill>
              <a:latin typeface="Calibri"/>
              <a:ea typeface="Calibri"/>
              <a:cs typeface="Calibri"/>
              <a:sym typeface="Calibri"/>
            </a:endParaRPr>
          </a:p>
          <a:p>
            <a:pPr indent="0" lvl="0" marL="457200" rtl="0" algn="l">
              <a:spcBef>
                <a:spcPts val="0"/>
              </a:spcBef>
              <a:spcAft>
                <a:spcPts val="0"/>
              </a:spcAft>
              <a:buNone/>
            </a:pPr>
            <a:r>
              <a:rPr lang="en-GB" sz="1800">
                <a:solidFill>
                  <a:srgbClr val="1F2834"/>
                </a:solidFill>
                <a:latin typeface="Calibri"/>
                <a:ea typeface="Calibri"/>
                <a:cs typeface="Calibri"/>
                <a:sym typeface="Calibri"/>
              </a:rPr>
              <a:t>All the above support continues for those students who join our Sixth Form </a:t>
            </a:r>
            <a:endParaRPr sz="1800">
              <a:solidFill>
                <a:srgbClr val="1F2834"/>
              </a:solidFill>
              <a:latin typeface="Calibri"/>
              <a:ea typeface="Calibri"/>
              <a:cs typeface="Calibri"/>
              <a:sym typeface="Calibri"/>
            </a:endParaRPr>
          </a:p>
          <a:p>
            <a:pPr indent="0" lvl="0" marL="457200" rtl="0" algn="l">
              <a:spcBef>
                <a:spcPts val="0"/>
              </a:spcBef>
              <a:spcAft>
                <a:spcPts val="0"/>
              </a:spcAft>
              <a:buNone/>
            </a:pPr>
            <a:r>
              <a:rPr i="1" lang="en-GB" sz="1300"/>
              <a:t>*Sixth Form - Post 18 and career planning discussion</a:t>
            </a:r>
            <a:endParaRPr i="1" sz="1300"/>
          </a:p>
        </p:txBody>
      </p:sp>
      <p:pic>
        <p:nvPicPr>
          <p:cNvPr id="854" name="Google Shape;854;p113"/>
          <p:cNvPicPr preferRelativeResize="0"/>
          <p:nvPr/>
        </p:nvPicPr>
        <p:blipFill rotWithShape="1">
          <a:blip r:embed="rId4">
            <a:alphaModFix/>
          </a:blip>
          <a:srcRect b="0" l="3581" r="35812" t="0"/>
          <a:stretch/>
        </p:blipFill>
        <p:spPr>
          <a:xfrm>
            <a:off x="5902425" y="1283025"/>
            <a:ext cx="2238725" cy="1539050"/>
          </a:xfrm>
          <a:prstGeom prst="rect">
            <a:avLst/>
          </a:prstGeom>
          <a:noFill/>
          <a:ln>
            <a:noFill/>
          </a:ln>
        </p:spPr>
      </p:pic>
      <p:pic>
        <p:nvPicPr>
          <p:cNvPr id="855" name="Google Shape;855;p113"/>
          <p:cNvPicPr preferRelativeResize="0"/>
          <p:nvPr/>
        </p:nvPicPr>
        <p:blipFill>
          <a:blip r:embed="rId5">
            <a:alphaModFix/>
          </a:blip>
          <a:stretch>
            <a:fillRect/>
          </a:stretch>
        </p:blipFill>
        <p:spPr>
          <a:xfrm>
            <a:off x="7149446" y="2535500"/>
            <a:ext cx="1824205" cy="1148575"/>
          </a:xfrm>
          <a:prstGeom prst="rect">
            <a:avLst/>
          </a:prstGeom>
          <a:noFill/>
          <a:ln cap="flat" cmpd="sng" w="9525">
            <a:solidFill>
              <a:srgbClr val="A4C2F4"/>
            </a:solidFill>
            <a:prstDash val="solid"/>
            <a:round/>
            <a:headEnd len="sm" w="sm" type="none"/>
            <a:tailEnd len="sm" w="sm" type="none"/>
          </a:ln>
        </p:spPr>
      </p:pic>
      <p:pic>
        <p:nvPicPr>
          <p:cNvPr id="856" name="Google Shape;856;p113"/>
          <p:cNvPicPr preferRelativeResize="0"/>
          <p:nvPr/>
        </p:nvPicPr>
        <p:blipFill rotWithShape="1">
          <a:blip r:embed="rId6">
            <a:alphaModFix/>
          </a:blip>
          <a:srcRect b="0" l="4685" r="16963" t="14376"/>
          <a:stretch/>
        </p:blipFill>
        <p:spPr>
          <a:xfrm>
            <a:off x="5264450" y="2417099"/>
            <a:ext cx="1507400" cy="922550"/>
          </a:xfrm>
          <a:prstGeom prst="rect">
            <a:avLst/>
          </a:prstGeom>
          <a:noFill/>
          <a:ln>
            <a:noFill/>
          </a:ln>
        </p:spPr>
      </p:pic>
      <p:pic>
        <p:nvPicPr>
          <p:cNvPr descr="https://lh5.googleusercontent.com/TXCPEgEv4s1eeiEwIpd8JSk0AlhP_LOxiHdcXL_KHrHjCmA5Tl4LQn6eeDTIXd2QQwQRDNTmMYQK70V3KdoPwvFzuKfhSKiGaHIYoG1ILnda4ZLPOXUs5RCRBZKUXInaY1j9VhoA=s1600" id="857" name="Google Shape;857;p113"/>
          <p:cNvPicPr preferRelativeResize="0"/>
          <p:nvPr/>
        </p:nvPicPr>
        <p:blipFill rotWithShape="1">
          <a:blip r:embed="rId7">
            <a:alphaModFix/>
          </a:blip>
          <a:srcRect b="33141" l="22455" r="36491" t="30285"/>
          <a:stretch/>
        </p:blipFill>
        <p:spPr>
          <a:xfrm>
            <a:off x="8541025" y="191050"/>
            <a:ext cx="540700" cy="407484"/>
          </a:xfrm>
          <a:prstGeom prst="rect">
            <a:avLst/>
          </a:prstGeom>
          <a:noFill/>
          <a:ln>
            <a:noFill/>
          </a:ln>
        </p:spPr>
      </p:pic>
      <p:pic>
        <p:nvPicPr>
          <p:cNvPr id="858" name="Google Shape;858;p113"/>
          <p:cNvPicPr preferRelativeResize="0"/>
          <p:nvPr/>
        </p:nvPicPr>
        <p:blipFill>
          <a:blip r:embed="rId8">
            <a:alphaModFix/>
          </a:blip>
          <a:stretch>
            <a:fillRect/>
          </a:stretch>
        </p:blipFill>
        <p:spPr>
          <a:xfrm>
            <a:off x="5902428" y="311850"/>
            <a:ext cx="1573224" cy="850000"/>
          </a:xfrm>
          <a:prstGeom prst="rect">
            <a:avLst/>
          </a:prstGeom>
          <a:noFill/>
          <a:ln cap="flat" cmpd="sng" w="9525">
            <a:solidFill>
              <a:srgbClr val="1077D0"/>
            </a:solidFill>
            <a:prstDash val="solid"/>
            <a:round/>
            <a:headEnd len="sm" w="sm" type="none"/>
            <a:tailEnd len="sm" w="sm" type="none"/>
          </a:ln>
        </p:spPr>
      </p:pic>
      <p:pic>
        <p:nvPicPr>
          <p:cNvPr id="859" name="Google Shape;859;p113"/>
          <p:cNvPicPr preferRelativeResize="0"/>
          <p:nvPr/>
        </p:nvPicPr>
        <p:blipFill>
          <a:blip r:embed="rId9">
            <a:alphaModFix/>
          </a:blip>
          <a:stretch>
            <a:fillRect/>
          </a:stretch>
        </p:blipFill>
        <p:spPr>
          <a:xfrm>
            <a:off x="7403650" y="494150"/>
            <a:ext cx="1108025" cy="11485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3" name="Shape 863"/>
        <p:cNvGrpSpPr/>
        <p:nvPr/>
      </p:nvGrpSpPr>
      <p:grpSpPr>
        <a:xfrm>
          <a:off x="0" y="0"/>
          <a:ext cx="0" cy="0"/>
          <a:chOff x="0" y="0"/>
          <a:chExt cx="0" cy="0"/>
        </a:xfrm>
      </p:grpSpPr>
      <p:pic>
        <p:nvPicPr>
          <p:cNvPr id="864" name="Google Shape;864;p114"/>
          <p:cNvPicPr preferRelativeResize="0"/>
          <p:nvPr/>
        </p:nvPicPr>
        <p:blipFill>
          <a:blip r:embed="rId3">
            <a:alphaModFix/>
          </a:blip>
          <a:stretch>
            <a:fillRect/>
          </a:stretch>
        </p:blipFill>
        <p:spPr>
          <a:xfrm>
            <a:off x="4424625" y="823650"/>
            <a:ext cx="3871549" cy="2464550"/>
          </a:xfrm>
          <a:prstGeom prst="rect">
            <a:avLst/>
          </a:prstGeom>
          <a:noFill/>
          <a:ln>
            <a:noFill/>
          </a:ln>
        </p:spPr>
      </p:pic>
      <p:sp>
        <p:nvSpPr>
          <p:cNvPr id="865" name="Google Shape;865;p114"/>
          <p:cNvSpPr txBox="1"/>
          <p:nvPr/>
        </p:nvSpPr>
        <p:spPr>
          <a:xfrm>
            <a:off x="235600" y="784950"/>
            <a:ext cx="3578700" cy="35094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Parent/Carer Presentation from The Ask Programme.</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Future Me - Apprentice</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rPr lang="en-GB" sz="1800">
                <a:solidFill>
                  <a:schemeClr val="dk1"/>
                </a:solidFill>
                <a:latin typeface="Calibri"/>
                <a:ea typeface="Calibri"/>
                <a:cs typeface="Calibri"/>
                <a:sym typeface="Calibri"/>
              </a:rPr>
              <a:t>Half termly period 1 drop-in sessions for students seeking an </a:t>
            </a:r>
            <a:r>
              <a:rPr lang="en-GB" sz="1800">
                <a:solidFill>
                  <a:schemeClr val="dk1"/>
                </a:solidFill>
                <a:latin typeface="Calibri"/>
                <a:ea typeface="Calibri"/>
                <a:cs typeface="Calibri"/>
                <a:sym typeface="Calibri"/>
              </a:rPr>
              <a:t>apprenticeship</a:t>
            </a:r>
            <a:r>
              <a:rPr lang="en-GB"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lt1"/>
              </a:solidFill>
              <a:latin typeface="Calibri"/>
              <a:ea typeface="Calibri"/>
              <a:cs typeface="Calibri"/>
              <a:sym typeface="Calibri"/>
            </a:endParaRPr>
          </a:p>
          <a:p>
            <a:pPr indent="0" lvl="0" marL="0" rtl="0" algn="l">
              <a:spcBef>
                <a:spcPts val="0"/>
              </a:spcBef>
              <a:spcAft>
                <a:spcPts val="0"/>
              </a:spcAft>
              <a:buNone/>
            </a:pPr>
            <a:r>
              <a:t/>
            </a:r>
            <a:endParaRPr sz="1800">
              <a:solidFill>
                <a:schemeClr val="lt1"/>
              </a:solidFill>
              <a:latin typeface="Calibri"/>
              <a:ea typeface="Calibri"/>
              <a:cs typeface="Calibri"/>
              <a:sym typeface="Calibri"/>
            </a:endParaRPr>
          </a:p>
          <a:p>
            <a:pPr indent="0" lvl="0" marL="0" rtl="0" algn="l">
              <a:spcBef>
                <a:spcPts val="0"/>
              </a:spcBef>
              <a:spcAft>
                <a:spcPts val="0"/>
              </a:spcAft>
              <a:buNone/>
            </a:pPr>
            <a:r>
              <a:t/>
            </a:r>
            <a:endParaRPr sz="1800">
              <a:solidFill>
                <a:schemeClr val="lt1"/>
              </a:solidFill>
              <a:latin typeface="Calibri"/>
              <a:ea typeface="Calibri"/>
              <a:cs typeface="Calibri"/>
              <a:sym typeface="Calibri"/>
            </a:endParaRPr>
          </a:p>
          <a:p>
            <a:pPr indent="0" lvl="0" marL="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66" name="Google Shape;866;p114"/>
          <p:cNvSpPr txBox="1"/>
          <p:nvPr/>
        </p:nvSpPr>
        <p:spPr>
          <a:xfrm>
            <a:off x="3072000" y="121050"/>
            <a:ext cx="3000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a:solidFill>
                  <a:schemeClr val="dk1"/>
                </a:solidFill>
              </a:rPr>
              <a:t>New for 2024/25</a:t>
            </a:r>
            <a:endParaRPr b="1" sz="2500">
              <a:solidFill>
                <a:schemeClr val="dk1"/>
              </a:solidFill>
            </a:endParaRPr>
          </a:p>
        </p:txBody>
      </p:sp>
      <p:sp>
        <p:nvSpPr>
          <p:cNvPr id="867" name="Google Shape;867;p114"/>
          <p:cNvSpPr txBox="1"/>
          <p:nvPr/>
        </p:nvSpPr>
        <p:spPr>
          <a:xfrm>
            <a:off x="462475" y="3316425"/>
            <a:ext cx="8375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Apprenticeships are a viable and rewarding option for post-16 students, offering a blend of education and practical work experience. To research and apply a student does need to set aside time to do this.</a:t>
            </a:r>
            <a:endParaRPr/>
          </a:p>
          <a:p>
            <a:pPr indent="0" lvl="0" marL="0" rtl="0" algn="l">
              <a:spcBef>
                <a:spcPts val="0"/>
              </a:spcBef>
              <a:spcAft>
                <a:spcPts val="0"/>
              </a:spcAft>
              <a:buNone/>
            </a:pPr>
            <a:r>
              <a:rPr lang="en-GB">
                <a:solidFill>
                  <a:schemeClr val="dk1"/>
                </a:solidFill>
              </a:rPr>
              <a:t>Vacancies may not always align with the number of people seeking placements. For example, there may be more applicants than available roles in certain trades.</a:t>
            </a:r>
            <a:endParaRPr/>
          </a:p>
        </p:txBody>
      </p:sp>
      <p:sp>
        <p:nvSpPr>
          <p:cNvPr id="868" name="Google Shape;868;p114"/>
          <p:cNvSpPr/>
          <p:nvPr/>
        </p:nvSpPr>
        <p:spPr>
          <a:xfrm>
            <a:off x="0" y="4457325"/>
            <a:ext cx="9144000" cy="5694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latin typeface="Calibri"/>
                <a:ea typeface="Calibri"/>
                <a:cs typeface="Calibri"/>
                <a:sym typeface="Calibri"/>
              </a:rPr>
              <a:t>Tadcaster Grammar School                                                                                                                                            Be Your Best Self </a:t>
            </a:r>
            <a:endParaRPr b="1" i="0" sz="1400" u="none" cap="none" strike="noStrike">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15"/>
          <p:cNvSpPr txBox="1"/>
          <p:nvPr/>
        </p:nvSpPr>
        <p:spPr>
          <a:xfrm>
            <a:off x="334650" y="517000"/>
            <a:ext cx="8474700" cy="32631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700"/>
              </a:spcBef>
              <a:spcAft>
                <a:spcPts val="0"/>
              </a:spcAft>
              <a:buClr>
                <a:schemeClr val="dk1"/>
              </a:buClr>
              <a:buSzPts val="1600"/>
              <a:buChar char="➢"/>
            </a:pPr>
            <a:r>
              <a:rPr lang="en-GB" sz="1600">
                <a:solidFill>
                  <a:schemeClr val="dk1"/>
                </a:solidFill>
              </a:rPr>
              <a:t>September 2024 - June  2025											Attend open events/career fairs and submit applications*</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September 2024 - August 2025								 Apprenticeship Apprenticeship recruitment </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January - August 2025												 Attend interviews and receive conditional offers</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May - June 2025													GCSE exam period </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August 2025														Receive GCSE results and confirm Post 16 Destination </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No later than September 2025: Start Post 16 destination </a:t>
            </a:r>
            <a:endParaRPr sz="1600">
              <a:solidFill>
                <a:schemeClr val="dk1"/>
              </a:solidFill>
            </a:endParaRPr>
          </a:p>
        </p:txBody>
      </p:sp>
      <p:sp>
        <p:nvSpPr>
          <p:cNvPr id="875" name="Google Shape;875;p115"/>
          <p:cNvSpPr txBox="1"/>
          <p:nvPr/>
        </p:nvSpPr>
        <p:spPr>
          <a:xfrm>
            <a:off x="438775" y="38694"/>
            <a:ext cx="1923900" cy="433200"/>
          </a:xfrm>
          <a:prstGeom prst="rect">
            <a:avLst/>
          </a:prstGeom>
          <a:solidFill>
            <a:srgbClr val="4A86E8"/>
          </a:solidFill>
          <a:ln cap="flat" cmpd="sng" w="952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2500">
                <a:solidFill>
                  <a:srgbClr val="FFFFFF"/>
                </a:solidFill>
                <a:latin typeface="Impact"/>
                <a:ea typeface="Impact"/>
                <a:cs typeface="Impact"/>
                <a:sym typeface="Impact"/>
              </a:rPr>
              <a:t>KEY DATES</a:t>
            </a:r>
            <a:endParaRPr sz="2500">
              <a:solidFill>
                <a:srgbClr val="FFFFFF"/>
              </a:solidFill>
              <a:latin typeface="Impact"/>
              <a:ea typeface="Impact"/>
              <a:cs typeface="Impact"/>
              <a:sym typeface="Impact"/>
            </a:endParaRPr>
          </a:p>
        </p:txBody>
      </p:sp>
      <p:sp>
        <p:nvSpPr>
          <p:cNvPr id="876" name="Google Shape;876;p115"/>
          <p:cNvSpPr txBox="1"/>
          <p:nvPr/>
        </p:nvSpPr>
        <p:spPr>
          <a:xfrm>
            <a:off x="396600" y="3740625"/>
            <a:ext cx="8350800" cy="885000"/>
          </a:xfrm>
          <a:prstGeom prst="rect">
            <a:avLst/>
          </a:prstGeom>
          <a:solidFill>
            <a:srgbClr val="FF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00">
                <a:solidFill>
                  <a:srgbClr val="1C4587"/>
                </a:solidFill>
                <a:latin typeface="Roboto"/>
                <a:ea typeface="Roboto"/>
                <a:cs typeface="Roboto"/>
                <a:sym typeface="Roboto"/>
              </a:rPr>
              <a:t>*</a:t>
            </a:r>
            <a:r>
              <a:rPr i="1" lang="en-GB" sz="1500">
                <a:solidFill>
                  <a:srgbClr val="1C4587"/>
                </a:solidFill>
                <a:latin typeface="Lato"/>
                <a:ea typeface="Lato"/>
                <a:cs typeface="Lato"/>
                <a:sym typeface="Lato"/>
              </a:rPr>
              <a:t>please check individual Post 16 provider’s website for details of their application deadline. Deadlines for applications vary between providers. </a:t>
            </a:r>
            <a:endParaRPr i="1" sz="1500">
              <a:solidFill>
                <a:srgbClr val="1C4587"/>
              </a:solidFill>
              <a:latin typeface="Lato"/>
              <a:ea typeface="Lato"/>
              <a:cs typeface="Lato"/>
              <a:sym typeface="Lato"/>
            </a:endParaRPr>
          </a:p>
          <a:p>
            <a:pPr indent="0" lvl="0" marL="0" rtl="0" algn="l">
              <a:spcBef>
                <a:spcPts val="0"/>
              </a:spcBef>
              <a:spcAft>
                <a:spcPts val="0"/>
              </a:spcAft>
              <a:buNone/>
            </a:pPr>
            <a:r>
              <a:rPr i="1" lang="en-GB" sz="1500">
                <a:solidFill>
                  <a:srgbClr val="1C4587"/>
                </a:solidFill>
                <a:latin typeface="Lato"/>
                <a:ea typeface="Lato"/>
                <a:cs typeface="Lato"/>
                <a:sym typeface="Lato"/>
              </a:rPr>
              <a:t>Early submission of applications is recommended prior to the published deadline. </a:t>
            </a:r>
            <a:endParaRPr i="1" sz="1500">
              <a:solidFill>
                <a:srgbClr val="1C4587"/>
              </a:solidFill>
              <a:latin typeface="Lato"/>
              <a:ea typeface="Lato"/>
              <a:cs typeface="Lato"/>
              <a:sym typeface="Lato"/>
            </a:endParaRPr>
          </a:p>
        </p:txBody>
      </p:sp>
      <p:sp>
        <p:nvSpPr>
          <p:cNvPr id="877" name="Google Shape;877;p115"/>
          <p:cNvSpPr/>
          <p:nvPr/>
        </p:nvSpPr>
        <p:spPr>
          <a:xfrm>
            <a:off x="0" y="470195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latin typeface="Calibri"/>
                <a:ea typeface="Calibri"/>
                <a:cs typeface="Calibri"/>
                <a:sym typeface="Calibri"/>
              </a:rPr>
              <a:t>Tadcaster Grammar School                                                                                                                                            Be Your Best Self </a:t>
            </a:r>
            <a:endParaRPr b="1" i="0" sz="1400" u="none" cap="none" strike="noStrike">
              <a:solidFill>
                <a:schemeClr val="lt1"/>
              </a:solidFill>
              <a:latin typeface="Calibri"/>
              <a:ea typeface="Calibri"/>
              <a:cs typeface="Calibri"/>
              <a:sym typeface="Calibri"/>
            </a:endParaRPr>
          </a:p>
        </p:txBody>
      </p:sp>
      <p:pic>
        <p:nvPicPr>
          <p:cNvPr id="878" name="Google Shape;878;p115"/>
          <p:cNvPicPr preferRelativeResize="0"/>
          <p:nvPr/>
        </p:nvPicPr>
        <p:blipFill rotWithShape="1">
          <a:blip r:embed="rId3">
            <a:alphaModFix/>
          </a:blip>
          <a:srcRect b="0" l="-17140" r="17139" t="0"/>
          <a:stretch/>
        </p:blipFill>
        <p:spPr>
          <a:xfrm>
            <a:off x="6099100" y="802800"/>
            <a:ext cx="2599949" cy="940224"/>
          </a:xfrm>
          <a:prstGeom prst="rect">
            <a:avLst/>
          </a:prstGeom>
          <a:noFill/>
          <a:ln>
            <a:noFill/>
          </a:ln>
        </p:spPr>
      </p:pic>
      <p:pic>
        <p:nvPicPr>
          <p:cNvPr id="879" name="Google Shape;879;p115"/>
          <p:cNvPicPr preferRelativeResize="0"/>
          <p:nvPr/>
        </p:nvPicPr>
        <p:blipFill>
          <a:blip r:embed="rId4">
            <a:alphaModFix/>
          </a:blip>
          <a:stretch>
            <a:fillRect/>
          </a:stretch>
        </p:blipFill>
        <p:spPr>
          <a:xfrm>
            <a:off x="6361694" y="2009444"/>
            <a:ext cx="1460125" cy="971675"/>
          </a:xfrm>
          <a:prstGeom prst="rect">
            <a:avLst/>
          </a:prstGeom>
          <a:noFill/>
          <a:ln>
            <a:noFill/>
          </a:ln>
        </p:spPr>
      </p:pic>
      <p:pic>
        <p:nvPicPr>
          <p:cNvPr id="880" name="Google Shape;880;p115"/>
          <p:cNvPicPr preferRelativeResize="0"/>
          <p:nvPr/>
        </p:nvPicPr>
        <p:blipFill>
          <a:blip r:embed="rId5">
            <a:alphaModFix/>
          </a:blip>
          <a:stretch>
            <a:fillRect/>
          </a:stretch>
        </p:blipFill>
        <p:spPr>
          <a:xfrm>
            <a:off x="7520925" y="2506525"/>
            <a:ext cx="1460125" cy="980400"/>
          </a:xfrm>
          <a:prstGeom prst="rect">
            <a:avLst/>
          </a:prstGeom>
          <a:noFill/>
          <a:ln>
            <a:noFill/>
          </a:ln>
        </p:spPr>
      </p:pic>
      <p:sp>
        <p:nvSpPr>
          <p:cNvPr id="881" name="Google Shape;881;p115"/>
          <p:cNvSpPr txBox="1"/>
          <p:nvPr/>
        </p:nvSpPr>
        <p:spPr>
          <a:xfrm>
            <a:off x="6547738" y="2009450"/>
            <a:ext cx="637500" cy="22500"/>
          </a:xfrm>
          <a:prstGeom prst="rect">
            <a:avLst/>
          </a:prstGeom>
          <a:solidFill>
            <a:srgbClr val="01569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882" name="Google Shape;882;p115"/>
          <p:cNvPicPr preferRelativeResize="0"/>
          <p:nvPr/>
        </p:nvPicPr>
        <p:blipFill>
          <a:blip r:embed="rId6">
            <a:alphaModFix/>
          </a:blip>
          <a:stretch>
            <a:fillRect/>
          </a:stretch>
        </p:blipFill>
        <p:spPr>
          <a:xfrm>
            <a:off x="7027550" y="106375"/>
            <a:ext cx="913300" cy="980400"/>
          </a:xfrm>
          <a:prstGeom prst="rect">
            <a:avLst/>
          </a:prstGeom>
          <a:noFill/>
          <a:ln>
            <a:noFill/>
          </a:ln>
        </p:spPr>
      </p:pic>
      <p:pic>
        <p:nvPicPr>
          <p:cNvPr id="883" name="Google Shape;883;p115"/>
          <p:cNvPicPr preferRelativeResize="0"/>
          <p:nvPr/>
        </p:nvPicPr>
        <p:blipFill>
          <a:blip r:embed="rId7">
            <a:alphaModFix/>
          </a:blip>
          <a:stretch>
            <a:fillRect/>
          </a:stretch>
        </p:blipFill>
        <p:spPr>
          <a:xfrm>
            <a:off x="7755425" y="1505250"/>
            <a:ext cx="1308875" cy="820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16"/>
          <p:cNvSpPr/>
          <p:nvPr/>
        </p:nvSpPr>
        <p:spPr>
          <a:xfrm>
            <a:off x="0" y="470195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latin typeface="Calibri"/>
                <a:ea typeface="Calibri"/>
                <a:cs typeface="Calibri"/>
                <a:sym typeface="Calibri"/>
              </a:rPr>
              <a:t>Tadcaster Grammar School                                                                                                                                            Be Your Best Self </a:t>
            </a:r>
            <a:endParaRPr b="1" i="0" sz="1400" u="none" cap="none" strike="noStrike">
              <a:solidFill>
                <a:schemeClr val="lt1"/>
              </a:solidFill>
              <a:latin typeface="Calibri"/>
              <a:ea typeface="Calibri"/>
              <a:cs typeface="Calibri"/>
              <a:sym typeface="Calibri"/>
            </a:endParaRPr>
          </a:p>
        </p:txBody>
      </p:sp>
      <p:sp>
        <p:nvSpPr>
          <p:cNvPr id="889" name="Google Shape;889;p116"/>
          <p:cNvSpPr txBox="1"/>
          <p:nvPr/>
        </p:nvSpPr>
        <p:spPr>
          <a:xfrm>
            <a:off x="370850" y="145125"/>
            <a:ext cx="707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90" name="Google Shape;890;p116"/>
          <p:cNvSpPr txBox="1"/>
          <p:nvPr/>
        </p:nvSpPr>
        <p:spPr>
          <a:xfrm>
            <a:off x="845500" y="95175"/>
            <a:ext cx="82998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800">
                <a:solidFill>
                  <a:srgbClr val="0944A1"/>
                </a:solidFill>
              </a:rPr>
              <a:t>Support for parents/carers </a:t>
            </a:r>
            <a:endParaRPr sz="2800">
              <a:solidFill>
                <a:srgbClr val="0944A1"/>
              </a:solidFill>
            </a:endParaRPr>
          </a:p>
          <a:p>
            <a:pPr indent="0" lvl="0" marL="0" rtl="0" algn="l">
              <a:spcBef>
                <a:spcPts val="0"/>
              </a:spcBef>
              <a:spcAft>
                <a:spcPts val="0"/>
              </a:spcAft>
              <a:buNone/>
            </a:pPr>
            <a:r>
              <a:rPr lang="en-GB" sz="1600">
                <a:solidFill>
                  <a:srgbClr val="0944A1"/>
                </a:solidFill>
                <a:highlight>
                  <a:srgbClr val="FFFFFF"/>
                </a:highlight>
              </a:rPr>
              <a:t>Links to websites and publications to support parents and carers to help guide their child with career planning and school leaver options. Click on the links to access information:</a:t>
            </a:r>
            <a:endParaRPr sz="1600">
              <a:solidFill>
                <a:srgbClr val="0944A1"/>
              </a:solidFill>
              <a:highlight>
                <a:srgbClr val="FFFFFF"/>
              </a:highlight>
            </a:endParaRPr>
          </a:p>
          <a:p>
            <a:pPr indent="0" lvl="0" marL="0" rtl="0" algn="l">
              <a:spcBef>
                <a:spcPts val="0"/>
              </a:spcBef>
              <a:spcAft>
                <a:spcPts val="0"/>
              </a:spcAft>
              <a:buNone/>
            </a:pPr>
            <a:r>
              <a:t/>
            </a:r>
            <a:endParaRPr sz="2800">
              <a:solidFill>
                <a:srgbClr val="0944A1"/>
              </a:solidFill>
              <a:latin typeface="Cabin Sketch"/>
              <a:ea typeface="Cabin Sketch"/>
              <a:cs typeface="Cabin Sketch"/>
              <a:sym typeface="Cabin Sketch"/>
            </a:endParaRPr>
          </a:p>
        </p:txBody>
      </p:sp>
      <p:pic>
        <p:nvPicPr>
          <p:cNvPr id="891" name="Google Shape;891;p116"/>
          <p:cNvPicPr preferRelativeResize="0"/>
          <p:nvPr/>
        </p:nvPicPr>
        <p:blipFill>
          <a:blip r:embed="rId3">
            <a:alphaModFix/>
          </a:blip>
          <a:stretch>
            <a:fillRect/>
          </a:stretch>
        </p:blipFill>
        <p:spPr>
          <a:xfrm>
            <a:off x="199600" y="191050"/>
            <a:ext cx="451400" cy="762300"/>
          </a:xfrm>
          <a:prstGeom prst="rect">
            <a:avLst/>
          </a:prstGeom>
          <a:noFill/>
          <a:ln>
            <a:noFill/>
          </a:ln>
        </p:spPr>
      </p:pic>
      <p:sp>
        <p:nvSpPr>
          <p:cNvPr id="892" name="Google Shape;892;p116"/>
          <p:cNvSpPr txBox="1"/>
          <p:nvPr/>
        </p:nvSpPr>
        <p:spPr>
          <a:xfrm>
            <a:off x="845500" y="3922425"/>
            <a:ext cx="7510200" cy="369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1200"/>
          </a:p>
        </p:txBody>
      </p:sp>
      <p:sp>
        <p:nvSpPr>
          <p:cNvPr id="893" name="Google Shape;893;p116"/>
          <p:cNvSpPr txBox="1"/>
          <p:nvPr/>
        </p:nvSpPr>
        <p:spPr>
          <a:xfrm>
            <a:off x="903600" y="1119875"/>
            <a:ext cx="8117100" cy="36327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rgbClr val="1155CC"/>
              </a:buClr>
              <a:buSzPts val="1400"/>
              <a:buChar char="★"/>
            </a:pPr>
            <a:r>
              <a:rPr b="1" lang="en-GB" u="sng">
                <a:solidFill>
                  <a:schemeClr val="hlink"/>
                </a:solidFill>
                <a:hlinkClick r:id="rId4"/>
              </a:rPr>
              <a:t>An overview of Post 16 qualifications</a:t>
            </a:r>
            <a:r>
              <a:rPr b="1" lang="en-GB">
                <a:solidFill>
                  <a:srgbClr val="1155CC"/>
                </a:solidFill>
              </a:rPr>
              <a:t> </a:t>
            </a:r>
            <a:endParaRPr b="1">
              <a:solidFill>
                <a:srgbClr val="1155CC"/>
              </a:solidFill>
            </a:endParaRPr>
          </a:p>
          <a:p>
            <a:pPr indent="-317500" lvl="0" marL="457200" rtl="0" algn="l">
              <a:lnSpc>
                <a:spcPct val="150000"/>
              </a:lnSpc>
              <a:spcBef>
                <a:spcPts val="0"/>
              </a:spcBef>
              <a:spcAft>
                <a:spcPts val="0"/>
              </a:spcAft>
              <a:buClr>
                <a:srgbClr val="1155CC"/>
              </a:buClr>
              <a:buSzPts val="1400"/>
              <a:buChar char="★"/>
            </a:pPr>
            <a:r>
              <a:rPr b="1" lang="en-GB" u="sng">
                <a:solidFill>
                  <a:schemeClr val="hlink"/>
                </a:solidFill>
                <a:hlinkClick r:id="rId5"/>
              </a:rPr>
              <a:t>Sixth Form at Tadcaster Grammar School</a:t>
            </a:r>
            <a:endParaRPr b="1">
              <a:solidFill>
                <a:srgbClr val="1155CC"/>
              </a:solidFill>
            </a:endParaRPr>
          </a:p>
          <a:p>
            <a:pPr indent="-317500" lvl="0" marL="457200" rtl="0" algn="l">
              <a:lnSpc>
                <a:spcPct val="150000"/>
              </a:lnSpc>
              <a:spcBef>
                <a:spcPts val="0"/>
              </a:spcBef>
              <a:spcAft>
                <a:spcPts val="0"/>
              </a:spcAft>
              <a:buClr>
                <a:srgbClr val="1155CC"/>
              </a:buClr>
              <a:buSzPts val="1400"/>
              <a:buChar char="★"/>
            </a:pPr>
            <a:r>
              <a:rPr b="1" lang="en-GB" u="sng">
                <a:solidFill>
                  <a:schemeClr val="hlink"/>
                </a:solidFill>
                <a:highlight>
                  <a:srgbClr val="FFFFFF"/>
                </a:highlight>
                <a:hlinkClick r:id="rId6"/>
              </a:rPr>
              <a:t>City of York Post-16 guide 2023/24</a:t>
            </a:r>
            <a:r>
              <a:rPr b="1" lang="en-GB">
                <a:solidFill>
                  <a:srgbClr val="1155CC"/>
                </a:solidFill>
                <a:highlight>
                  <a:srgbClr val="FFFFFF"/>
                </a:highlight>
              </a:rPr>
              <a:t>/ (2024/25 pending)</a:t>
            </a:r>
            <a:endParaRPr b="1">
              <a:solidFill>
                <a:srgbClr val="1155CC"/>
              </a:solidFill>
              <a:highlight>
                <a:srgbClr val="FFFFFF"/>
              </a:highlight>
            </a:endParaRPr>
          </a:p>
          <a:p>
            <a:pPr indent="-317500" lvl="0" marL="457200" rtl="0" algn="l">
              <a:lnSpc>
                <a:spcPct val="150000"/>
              </a:lnSpc>
              <a:spcBef>
                <a:spcPts val="0"/>
              </a:spcBef>
              <a:spcAft>
                <a:spcPts val="0"/>
              </a:spcAft>
              <a:buClr>
                <a:srgbClr val="1155CC"/>
              </a:buClr>
              <a:buSzPts val="1400"/>
              <a:buChar char="★"/>
            </a:pPr>
            <a:r>
              <a:rPr b="1" lang="en-GB" u="sng">
                <a:solidFill>
                  <a:schemeClr val="hlink"/>
                </a:solidFill>
                <a:highlight>
                  <a:srgbClr val="FFFFFF"/>
                </a:highlight>
                <a:hlinkClick r:id="rId7"/>
              </a:rPr>
              <a:t>Post 16 education in the Leeds Area</a:t>
            </a:r>
            <a:endParaRPr b="1">
              <a:solidFill>
                <a:srgbClr val="1155CC"/>
              </a:solidFill>
              <a:highlight>
                <a:srgbClr val="FFFFFF"/>
              </a:highlight>
            </a:endParaRPr>
          </a:p>
          <a:p>
            <a:pPr indent="-317500" lvl="0" marL="457200" rtl="0" algn="l">
              <a:lnSpc>
                <a:spcPct val="150000"/>
              </a:lnSpc>
              <a:spcBef>
                <a:spcPts val="0"/>
              </a:spcBef>
              <a:spcAft>
                <a:spcPts val="0"/>
              </a:spcAft>
              <a:buClr>
                <a:srgbClr val="1155CC"/>
              </a:buClr>
              <a:buSzPts val="1400"/>
              <a:buChar char="★"/>
            </a:pPr>
            <a:r>
              <a:rPr b="1" lang="en-GB" u="sng">
                <a:solidFill>
                  <a:schemeClr val="hlink"/>
                </a:solidFill>
                <a:highlight>
                  <a:srgbClr val="FFFFFF"/>
                </a:highlight>
                <a:hlinkClick r:id="rId8"/>
              </a:rPr>
              <a:t>Further Education Open Event Information</a:t>
            </a:r>
            <a:r>
              <a:rPr b="1" lang="en-GB">
                <a:solidFill>
                  <a:srgbClr val="1155CC"/>
                </a:solidFill>
                <a:highlight>
                  <a:srgbClr val="FFFFFF"/>
                </a:highlight>
              </a:rPr>
              <a:t> (</a:t>
            </a:r>
            <a:r>
              <a:rPr b="1" lang="en-GB">
                <a:solidFill>
                  <a:srgbClr val="1155CC"/>
                </a:solidFill>
              </a:rPr>
              <a:t>8 October 2024 4pm-7pm - Leeds)</a:t>
            </a:r>
            <a:endParaRPr b="1">
              <a:solidFill>
                <a:srgbClr val="1155CC"/>
              </a:solidFill>
            </a:endParaRPr>
          </a:p>
          <a:p>
            <a:pPr indent="-317500" lvl="0" marL="457200" rtl="0" algn="l">
              <a:lnSpc>
                <a:spcPct val="150000"/>
              </a:lnSpc>
              <a:spcBef>
                <a:spcPts val="0"/>
              </a:spcBef>
              <a:spcAft>
                <a:spcPts val="0"/>
              </a:spcAft>
              <a:buClr>
                <a:srgbClr val="1155CC"/>
              </a:buClr>
              <a:buSzPts val="1400"/>
              <a:buChar char="★"/>
            </a:pPr>
            <a:r>
              <a:rPr b="1" lang="en-GB" u="sng">
                <a:solidFill>
                  <a:schemeClr val="hlink"/>
                </a:solidFill>
                <a:highlight>
                  <a:srgbClr val="FFFFFF"/>
                </a:highlight>
                <a:hlinkClick r:id="rId9"/>
              </a:rPr>
              <a:t>Guide to University</a:t>
            </a:r>
            <a:endParaRPr b="1">
              <a:solidFill>
                <a:srgbClr val="1155CC"/>
              </a:solidFill>
              <a:highlight>
                <a:srgbClr val="FFFFFF"/>
              </a:highlight>
            </a:endParaRPr>
          </a:p>
          <a:p>
            <a:pPr indent="-317500" lvl="0" marL="457200" rtl="0" algn="l">
              <a:lnSpc>
                <a:spcPct val="150000"/>
              </a:lnSpc>
              <a:spcBef>
                <a:spcPts val="0"/>
              </a:spcBef>
              <a:spcAft>
                <a:spcPts val="0"/>
              </a:spcAft>
              <a:buClr>
                <a:srgbClr val="1155CC"/>
              </a:buClr>
              <a:buSzPts val="1400"/>
              <a:buChar char="★"/>
            </a:pPr>
            <a:r>
              <a:rPr b="1" lang="en-GB" u="sng">
                <a:solidFill>
                  <a:schemeClr val="hlink"/>
                </a:solidFill>
                <a:highlight>
                  <a:srgbClr val="FFFFFF"/>
                </a:highlight>
                <a:hlinkClick r:id="rId10"/>
              </a:rPr>
              <a:t>Guide to Apprenticeships</a:t>
            </a:r>
            <a:endParaRPr b="1">
              <a:solidFill>
                <a:srgbClr val="1155CC"/>
              </a:solidFill>
              <a:highlight>
                <a:srgbClr val="FFFFFF"/>
              </a:highlight>
            </a:endParaRPr>
          </a:p>
          <a:p>
            <a:pPr indent="-317500" lvl="0" marL="457200" rtl="0" algn="l">
              <a:lnSpc>
                <a:spcPct val="150000"/>
              </a:lnSpc>
              <a:spcBef>
                <a:spcPts val="0"/>
              </a:spcBef>
              <a:spcAft>
                <a:spcPts val="0"/>
              </a:spcAft>
              <a:buClr>
                <a:srgbClr val="1155CC"/>
              </a:buClr>
              <a:buSzPts val="1400"/>
              <a:buChar char="★"/>
            </a:pPr>
            <a:r>
              <a:rPr b="1" lang="en-GB" u="sng">
                <a:solidFill>
                  <a:schemeClr val="hlink"/>
                </a:solidFill>
                <a:highlight>
                  <a:srgbClr val="FFFFFF"/>
                </a:highlight>
                <a:hlinkClick r:id="rId11"/>
              </a:rPr>
              <a:t>Guide to Engineering Careers Leaflet</a:t>
            </a:r>
            <a:endParaRPr b="1">
              <a:solidFill>
                <a:srgbClr val="1155CC"/>
              </a:solidFill>
              <a:highlight>
                <a:srgbClr val="FFFFFF"/>
              </a:highlight>
            </a:endParaRPr>
          </a:p>
          <a:p>
            <a:pPr indent="-317500" lvl="0" marL="457200" rtl="0" algn="l">
              <a:lnSpc>
                <a:spcPct val="150000"/>
              </a:lnSpc>
              <a:spcBef>
                <a:spcPts val="0"/>
              </a:spcBef>
              <a:spcAft>
                <a:spcPts val="0"/>
              </a:spcAft>
              <a:buClr>
                <a:srgbClr val="1155CC"/>
              </a:buClr>
              <a:buSzPts val="1400"/>
              <a:buChar char="★"/>
            </a:pPr>
            <a:r>
              <a:rPr b="1" lang="en-GB" u="sng">
                <a:solidFill>
                  <a:schemeClr val="hlink"/>
                </a:solidFill>
                <a:highlight>
                  <a:srgbClr val="FFFFFF"/>
                </a:highlight>
                <a:hlinkClick r:id="rId12"/>
              </a:rPr>
              <a:t>UCAS Information for Parents and Careers</a:t>
            </a:r>
            <a:endParaRPr b="1">
              <a:solidFill>
                <a:srgbClr val="1155CC"/>
              </a:solidFill>
              <a:highlight>
                <a:srgbClr val="FFFFFF"/>
              </a:highlight>
            </a:endParaRPr>
          </a:p>
          <a:p>
            <a:pPr indent="-317500" lvl="0" marL="457200" rtl="0" algn="l">
              <a:lnSpc>
                <a:spcPct val="150000"/>
              </a:lnSpc>
              <a:spcBef>
                <a:spcPts val="0"/>
              </a:spcBef>
              <a:spcAft>
                <a:spcPts val="0"/>
              </a:spcAft>
              <a:buClr>
                <a:srgbClr val="1155CC"/>
              </a:buClr>
              <a:buSzPts val="1400"/>
              <a:buChar char="★"/>
            </a:pPr>
            <a:r>
              <a:rPr b="1" lang="en-GB" u="sng">
                <a:solidFill>
                  <a:schemeClr val="hlink"/>
                </a:solidFill>
                <a:highlight>
                  <a:srgbClr val="FFFFFF"/>
                </a:highlight>
                <a:hlinkClick r:id="rId13"/>
              </a:rPr>
              <a:t>Parents Guide to T Levels</a:t>
            </a:r>
            <a:endParaRPr b="1">
              <a:solidFill>
                <a:srgbClr val="1155CC"/>
              </a:solidFill>
              <a:highlight>
                <a:srgbClr val="FFFFFF"/>
              </a:highlight>
            </a:endParaRPr>
          </a:p>
          <a:p>
            <a:pPr indent="-317500" lvl="0" marL="457200" rtl="0" algn="l">
              <a:lnSpc>
                <a:spcPct val="150000"/>
              </a:lnSpc>
              <a:spcBef>
                <a:spcPts val="0"/>
              </a:spcBef>
              <a:spcAft>
                <a:spcPts val="0"/>
              </a:spcAft>
              <a:buClr>
                <a:srgbClr val="1155CC"/>
              </a:buClr>
              <a:buSzPts val="1400"/>
              <a:buChar char="★"/>
            </a:pPr>
            <a:r>
              <a:rPr b="1" lang="en-GB" u="sng">
                <a:solidFill>
                  <a:schemeClr val="hlink"/>
                </a:solidFill>
                <a:highlight>
                  <a:srgbClr val="FFFFFF"/>
                </a:highlight>
                <a:hlinkClick r:id="rId14"/>
              </a:rPr>
              <a:t>Post 16 Provider's Information and 2024/25 Open Event Dates</a:t>
            </a:r>
            <a:endParaRPr b="1">
              <a:solidFill>
                <a:srgbClr val="1155CC"/>
              </a:solidFill>
              <a:highlight>
                <a:srgbClr val="FFFFFF"/>
              </a:highlight>
            </a:endParaRPr>
          </a:p>
        </p:txBody>
      </p:sp>
      <p:pic>
        <p:nvPicPr>
          <p:cNvPr descr="https://lh5.googleusercontent.com/TXCPEgEv4s1eeiEwIpd8JSk0AlhP_LOxiHdcXL_KHrHjCmA5Tl4LQn6eeDTIXd2QQwQRDNTmMYQK70V3KdoPwvFzuKfhSKiGaHIYoG1ILnda4ZLPOXUs5RCRBZKUXInaY1j9VhoA=s1600" id="894" name="Google Shape;894;p116"/>
          <p:cNvPicPr preferRelativeResize="0"/>
          <p:nvPr/>
        </p:nvPicPr>
        <p:blipFill rotWithShape="1">
          <a:blip r:embed="rId15">
            <a:alphaModFix/>
          </a:blip>
          <a:srcRect b="33141" l="22455" r="36491" t="30285"/>
          <a:stretch/>
        </p:blipFill>
        <p:spPr>
          <a:xfrm>
            <a:off x="8355700" y="191050"/>
            <a:ext cx="540700" cy="40748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117"/>
          <p:cNvSpPr txBox="1"/>
          <p:nvPr>
            <p:ph type="title"/>
          </p:nvPr>
        </p:nvSpPr>
        <p:spPr>
          <a:xfrm>
            <a:off x="369900" y="169038"/>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Tadcaster Grammar School Sixth Form</a:t>
            </a:r>
            <a:endParaRPr b="1"/>
          </a:p>
        </p:txBody>
      </p:sp>
      <p:sp>
        <p:nvSpPr>
          <p:cNvPr id="900" name="Google Shape;900;p117"/>
          <p:cNvSpPr txBox="1"/>
          <p:nvPr>
            <p:ph idx="2" type="body"/>
          </p:nvPr>
        </p:nvSpPr>
        <p:spPr>
          <a:xfrm>
            <a:off x="3344425" y="715800"/>
            <a:ext cx="5520000" cy="41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We are incredibly proud of our excellent Sixth Form provision, offering over 30 A Level and BTEC subjects to students.</a:t>
            </a:r>
            <a:r>
              <a:rPr b="1" lang="en-GB">
                <a:solidFill>
                  <a:schemeClr val="dk1"/>
                </a:solidFill>
              </a:rPr>
              <a:t> </a:t>
            </a:r>
            <a:r>
              <a:rPr b="1" lang="en-GB" u="sng">
                <a:solidFill>
                  <a:schemeClr val="dk1"/>
                </a:solidFill>
                <a:hlinkClick r:id="rId3">
                  <a:extLst>
                    <a:ext uri="{A12FA001-AC4F-418D-AE19-62706E023703}">
                      <ahyp:hlinkClr val="tx"/>
                    </a:ext>
                  </a:extLst>
                </a:hlinkClick>
              </a:rPr>
              <a:t>Prospectus</a:t>
            </a:r>
            <a:r>
              <a:rPr b="1" lang="en-GB">
                <a:solidFill>
                  <a:schemeClr val="dk1"/>
                </a:solidFill>
              </a:rPr>
              <a:t>.</a:t>
            </a:r>
            <a:endParaRPr b="1">
              <a:solidFill>
                <a:schemeClr val="dk1"/>
              </a:solidFill>
            </a:endParaRPr>
          </a:p>
          <a:p>
            <a:pPr indent="0" lvl="0" marL="0" rtl="0" algn="l">
              <a:spcBef>
                <a:spcPts val="1600"/>
              </a:spcBef>
              <a:spcAft>
                <a:spcPts val="0"/>
              </a:spcAft>
              <a:buNone/>
            </a:pPr>
            <a:r>
              <a:rPr lang="en-GB">
                <a:solidFill>
                  <a:schemeClr val="dk1"/>
                </a:solidFill>
              </a:rPr>
              <a:t>Not only do we provide our teaching delivered by subject specialist staff. We also offer a variety of opportunities for students to develop their leadership and employment skills through our extra curricular programme.</a:t>
            </a:r>
            <a:endParaRPr>
              <a:solidFill>
                <a:schemeClr val="dk1"/>
              </a:solidFill>
            </a:endParaRPr>
          </a:p>
          <a:p>
            <a:pPr indent="0" lvl="0" marL="0" rtl="0" algn="l">
              <a:spcBef>
                <a:spcPts val="1600"/>
              </a:spcBef>
              <a:spcAft>
                <a:spcPts val="0"/>
              </a:spcAft>
              <a:buNone/>
            </a:pPr>
            <a:r>
              <a:rPr lang="en-GB">
                <a:solidFill>
                  <a:schemeClr val="dk1"/>
                </a:solidFill>
              </a:rPr>
              <a:t>Alongside this, we have a superb pastoral care and personal development provision looking after the wellbeing and supporting the futures of all our students.</a:t>
            </a:r>
            <a:endParaRPr>
              <a:solidFill>
                <a:schemeClr val="dk1"/>
              </a:solidFill>
            </a:endParaRPr>
          </a:p>
          <a:p>
            <a:pPr indent="0" lvl="0" marL="0" rtl="0" algn="l">
              <a:spcBef>
                <a:spcPts val="1600"/>
              </a:spcBef>
              <a:spcAft>
                <a:spcPts val="0"/>
              </a:spcAft>
              <a:buClr>
                <a:schemeClr val="dk1"/>
              </a:buClr>
              <a:buSzPts val="1100"/>
              <a:buFont typeface="Arial"/>
              <a:buNone/>
            </a:pPr>
            <a:r>
              <a:rPr lang="en-GB">
                <a:solidFill>
                  <a:schemeClr val="dk1"/>
                </a:solidFill>
              </a:rPr>
              <a:t>The success of our Sixth Form is evident by the destinations of our Year 13 students with 100% of 2024 leavers having secured a pathway of  University, Apprenticeships, Employment or a Gap Year.</a:t>
            </a:r>
            <a:endParaRPr>
              <a:solidFill>
                <a:schemeClr val="dk1"/>
              </a:solidFill>
            </a:endParaRPr>
          </a:p>
          <a:p>
            <a:pPr indent="0" lvl="0" marL="0" rtl="0" algn="l">
              <a:spcBef>
                <a:spcPts val="1600"/>
              </a:spcBef>
              <a:spcAft>
                <a:spcPts val="0"/>
              </a:spcAft>
              <a:buNone/>
            </a:pPr>
            <a:r>
              <a:t/>
            </a:r>
            <a:endParaRPr b="1" u="sng">
              <a:solidFill>
                <a:schemeClr val="dk1"/>
              </a:solidFill>
            </a:endParaRPr>
          </a:p>
          <a:p>
            <a:pPr indent="0" lvl="0" marL="0" rtl="0" algn="l">
              <a:spcBef>
                <a:spcPts val="1600"/>
              </a:spcBef>
              <a:spcAft>
                <a:spcPts val="1600"/>
              </a:spcAft>
              <a:buNone/>
            </a:pPr>
            <a:r>
              <a:t/>
            </a:r>
            <a:endParaRPr>
              <a:solidFill>
                <a:schemeClr val="dk1"/>
              </a:solidFill>
            </a:endParaRPr>
          </a:p>
        </p:txBody>
      </p:sp>
      <p:pic>
        <p:nvPicPr>
          <p:cNvPr id="901" name="Google Shape;901;p117"/>
          <p:cNvPicPr preferRelativeResize="0"/>
          <p:nvPr/>
        </p:nvPicPr>
        <p:blipFill>
          <a:blip r:embed="rId4">
            <a:alphaModFix/>
          </a:blip>
          <a:stretch>
            <a:fillRect/>
          </a:stretch>
        </p:blipFill>
        <p:spPr>
          <a:xfrm>
            <a:off x="7304550" y="116850"/>
            <a:ext cx="772434" cy="677101"/>
          </a:xfrm>
          <a:prstGeom prst="rect">
            <a:avLst/>
          </a:prstGeom>
          <a:noFill/>
          <a:ln>
            <a:noFill/>
          </a:ln>
        </p:spPr>
      </p:pic>
      <p:pic>
        <p:nvPicPr>
          <p:cNvPr id="902" name="Google Shape;902;p117"/>
          <p:cNvPicPr preferRelativeResize="0"/>
          <p:nvPr/>
        </p:nvPicPr>
        <p:blipFill>
          <a:blip r:embed="rId5">
            <a:alphaModFix/>
          </a:blip>
          <a:stretch>
            <a:fillRect/>
          </a:stretch>
        </p:blipFill>
        <p:spPr>
          <a:xfrm>
            <a:off x="8152325" y="93900"/>
            <a:ext cx="789075" cy="789075"/>
          </a:xfrm>
          <a:prstGeom prst="rect">
            <a:avLst/>
          </a:prstGeom>
          <a:noFill/>
          <a:ln>
            <a:noFill/>
          </a:ln>
        </p:spPr>
      </p:pic>
      <p:sp>
        <p:nvSpPr>
          <p:cNvPr id="903" name="Google Shape;903;p117"/>
          <p:cNvSpPr txBox="1"/>
          <p:nvPr/>
        </p:nvSpPr>
        <p:spPr>
          <a:xfrm>
            <a:off x="266525" y="4276125"/>
            <a:ext cx="3078000" cy="677100"/>
          </a:xfrm>
          <a:prstGeom prst="rect">
            <a:avLst/>
          </a:prstGeom>
          <a:solidFill>
            <a:schemeClr val="accent6"/>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t>Sixth Form Open Evening Thursday 10th October 2024 </a:t>
            </a:r>
            <a:endParaRPr b="1" sz="1600"/>
          </a:p>
        </p:txBody>
      </p:sp>
      <p:pic>
        <p:nvPicPr>
          <p:cNvPr id="904" name="Google Shape;904;p117"/>
          <p:cNvPicPr preferRelativeResize="0"/>
          <p:nvPr/>
        </p:nvPicPr>
        <p:blipFill>
          <a:blip r:embed="rId6">
            <a:alphaModFix/>
          </a:blip>
          <a:stretch>
            <a:fillRect/>
          </a:stretch>
        </p:blipFill>
        <p:spPr>
          <a:xfrm>
            <a:off x="494075" y="768650"/>
            <a:ext cx="2669875" cy="3445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73"/>
          <p:cNvSpPr txBox="1"/>
          <p:nvPr>
            <p:ph type="title"/>
          </p:nvPr>
        </p:nvSpPr>
        <p:spPr>
          <a:xfrm>
            <a:off x="311700" y="445025"/>
            <a:ext cx="8832300" cy="83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GB" sz="4800">
                <a:solidFill>
                  <a:srgbClr val="0944A1"/>
                </a:solidFill>
              </a:rPr>
              <a:t>What makes a great Year 11?</a:t>
            </a:r>
            <a:r>
              <a:rPr b="1" i="1" lang="en-GB" sz="4800">
                <a:solidFill>
                  <a:srgbClr val="0000FF"/>
                </a:solidFill>
              </a:rPr>
              <a:t> </a:t>
            </a:r>
            <a:endParaRPr b="1" i="1" sz="4800">
              <a:solidFill>
                <a:srgbClr val="0000FF"/>
              </a:solidFill>
            </a:endParaRPr>
          </a:p>
        </p:txBody>
      </p:sp>
      <p:sp>
        <p:nvSpPr>
          <p:cNvPr id="342" name="Google Shape;342;p73"/>
          <p:cNvSpPr txBox="1"/>
          <p:nvPr>
            <p:ph idx="1" type="body"/>
          </p:nvPr>
        </p:nvSpPr>
        <p:spPr>
          <a:xfrm>
            <a:off x="206400" y="111392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b="1" i="1" lang="en-GB">
                <a:solidFill>
                  <a:srgbClr val="0000FF"/>
                </a:solidFill>
              </a:rPr>
              <a:t>Together </a:t>
            </a:r>
            <a:endParaRPr b="1" i="1">
              <a:solidFill>
                <a:srgbClr val="0000FF"/>
              </a:solidFill>
            </a:endParaRPr>
          </a:p>
        </p:txBody>
      </p:sp>
      <p:grpSp>
        <p:nvGrpSpPr>
          <p:cNvPr id="343" name="Google Shape;343;p73"/>
          <p:cNvGrpSpPr/>
          <p:nvPr/>
        </p:nvGrpSpPr>
        <p:grpSpPr>
          <a:xfrm>
            <a:off x="2342094" y="1213040"/>
            <a:ext cx="4381525" cy="3713071"/>
            <a:chOff x="1911632" y="677103"/>
            <a:chExt cx="4381525" cy="3713071"/>
          </a:xfrm>
        </p:grpSpPr>
        <p:sp>
          <p:nvSpPr>
            <p:cNvPr id="344" name="Google Shape;344;p73"/>
            <p:cNvSpPr/>
            <p:nvPr/>
          </p:nvSpPr>
          <p:spPr>
            <a:xfrm rot="-6596588">
              <a:off x="3726388" y="3510395"/>
              <a:ext cx="771357" cy="771357"/>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73"/>
            <p:cNvSpPr/>
            <p:nvPr/>
          </p:nvSpPr>
          <p:spPr>
            <a:xfrm rot="-6599386">
              <a:off x="2266071" y="1240183"/>
              <a:ext cx="440541" cy="440541"/>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73"/>
            <p:cNvSpPr/>
            <p:nvPr/>
          </p:nvSpPr>
          <p:spPr>
            <a:xfrm rot="-6598839">
              <a:off x="2887641" y="2346984"/>
              <a:ext cx="1199287" cy="1199287"/>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73"/>
            <p:cNvSpPr/>
            <p:nvPr/>
          </p:nvSpPr>
          <p:spPr>
            <a:xfrm rot="-6598620">
              <a:off x="4374916" y="913763"/>
              <a:ext cx="1681581" cy="1681581"/>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73"/>
            <p:cNvSpPr/>
            <p:nvPr/>
          </p:nvSpPr>
          <p:spPr>
            <a:xfrm rot="-6597866">
              <a:off x="2000129" y="3581516"/>
              <a:ext cx="629106" cy="629106"/>
            </a:xfrm>
            <a:prstGeom prst="ellipse">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73"/>
            <p:cNvSpPr/>
            <p:nvPr/>
          </p:nvSpPr>
          <p:spPr>
            <a:xfrm rot="-6597701">
              <a:off x="3116900" y="1216718"/>
              <a:ext cx="274172" cy="274172"/>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 name="Google Shape;350;p73"/>
          <p:cNvGrpSpPr/>
          <p:nvPr/>
        </p:nvGrpSpPr>
        <p:grpSpPr>
          <a:xfrm>
            <a:off x="4283419" y="2381966"/>
            <a:ext cx="2440200" cy="2440200"/>
            <a:chOff x="4447194" y="1815766"/>
            <a:chExt cx="2440200" cy="2440200"/>
          </a:xfrm>
        </p:grpSpPr>
        <p:sp>
          <p:nvSpPr>
            <p:cNvPr id="351" name="Google Shape;351;p73"/>
            <p:cNvSpPr/>
            <p:nvPr/>
          </p:nvSpPr>
          <p:spPr>
            <a:xfrm>
              <a:off x="4447194" y="1815766"/>
              <a:ext cx="2440200" cy="24402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73"/>
            <p:cNvSpPr txBox="1"/>
            <p:nvPr/>
          </p:nvSpPr>
          <p:spPr>
            <a:xfrm>
              <a:off x="4735950" y="2504275"/>
              <a:ext cx="1862700" cy="1163400"/>
            </a:xfrm>
            <a:prstGeom prst="rect">
              <a:avLst/>
            </a:prstGeom>
            <a:solidFill>
              <a:srgbClr val="0000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FFFFFF"/>
                  </a:solidFill>
                  <a:latin typeface="Roboto"/>
                  <a:ea typeface="Roboto"/>
                  <a:cs typeface="Roboto"/>
                  <a:sym typeface="Roboto"/>
                </a:rPr>
                <a:t>Making the right start </a:t>
              </a:r>
              <a:endParaRPr sz="2400">
                <a:solidFill>
                  <a:srgbClr val="FFFFFF"/>
                </a:solidFill>
                <a:latin typeface="Roboto"/>
                <a:ea typeface="Roboto"/>
                <a:cs typeface="Roboto"/>
                <a:sym typeface="Roboto"/>
              </a:endParaRPr>
            </a:p>
          </p:txBody>
        </p:sp>
      </p:grpSp>
      <p:grpSp>
        <p:nvGrpSpPr>
          <p:cNvPr id="353" name="Google Shape;353;p73"/>
          <p:cNvGrpSpPr/>
          <p:nvPr/>
        </p:nvGrpSpPr>
        <p:grpSpPr>
          <a:xfrm>
            <a:off x="3860099" y="1617603"/>
            <a:ext cx="1423800" cy="1423800"/>
            <a:chOff x="3490737" y="1374053"/>
            <a:chExt cx="1423800" cy="1423800"/>
          </a:xfrm>
        </p:grpSpPr>
        <p:sp>
          <p:nvSpPr>
            <p:cNvPr id="354" name="Google Shape;354;p73"/>
            <p:cNvSpPr/>
            <p:nvPr/>
          </p:nvSpPr>
          <p:spPr>
            <a:xfrm>
              <a:off x="3490737" y="1374053"/>
              <a:ext cx="1423800" cy="14238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73"/>
            <p:cNvSpPr txBox="1"/>
            <p:nvPr/>
          </p:nvSpPr>
          <p:spPr>
            <a:xfrm>
              <a:off x="3684001" y="1613600"/>
              <a:ext cx="1095600" cy="944700"/>
            </a:xfrm>
            <a:prstGeom prst="rect">
              <a:avLst/>
            </a:prstGeom>
            <a:solidFill>
              <a:srgbClr val="E69138"/>
            </a:solidFill>
            <a:ln>
              <a:noFill/>
            </a:ln>
            <a:effectLst>
              <a:outerShdw blurRad="57150" rotWithShape="0" algn="bl" dir="5400000" dist="19050">
                <a:srgbClr val="000000">
                  <a:alpha val="5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Looking ahead</a:t>
              </a:r>
              <a:endParaRPr sz="1800">
                <a:solidFill>
                  <a:srgbClr val="FFFFFF"/>
                </a:solidFill>
                <a:latin typeface="Roboto"/>
                <a:ea typeface="Roboto"/>
                <a:cs typeface="Roboto"/>
                <a:sym typeface="Roboto"/>
              </a:endParaRPr>
            </a:p>
          </p:txBody>
        </p:sp>
      </p:grpSp>
      <p:grpSp>
        <p:nvGrpSpPr>
          <p:cNvPr id="356" name="Google Shape;356;p73"/>
          <p:cNvGrpSpPr/>
          <p:nvPr/>
        </p:nvGrpSpPr>
        <p:grpSpPr>
          <a:xfrm>
            <a:off x="3159155" y="3577060"/>
            <a:ext cx="1558064" cy="1516062"/>
            <a:chOff x="3490737" y="1374053"/>
            <a:chExt cx="1423800" cy="1423800"/>
          </a:xfrm>
        </p:grpSpPr>
        <p:sp>
          <p:nvSpPr>
            <p:cNvPr id="357" name="Google Shape;357;p73"/>
            <p:cNvSpPr/>
            <p:nvPr/>
          </p:nvSpPr>
          <p:spPr>
            <a:xfrm>
              <a:off x="3490737" y="1374053"/>
              <a:ext cx="1423800" cy="14238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73"/>
            <p:cNvSpPr txBox="1"/>
            <p:nvPr/>
          </p:nvSpPr>
          <p:spPr>
            <a:xfrm>
              <a:off x="3588350" y="1613600"/>
              <a:ext cx="1180800" cy="944700"/>
            </a:xfrm>
            <a:prstGeom prst="rect">
              <a:avLst/>
            </a:prstGeom>
            <a:solidFill>
              <a:srgbClr val="3D85C6"/>
            </a:solidFill>
            <a:ln>
              <a:noFill/>
            </a:ln>
            <a:effectLst>
              <a:outerShdw blurRad="57150" rotWithShape="0" algn="bl" dir="5400000" dist="19050">
                <a:srgbClr val="000000">
                  <a:alpha val="5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Knowing where you are at</a:t>
              </a:r>
              <a:endParaRPr sz="1800">
                <a:solidFill>
                  <a:srgbClr val="FFFFFF"/>
                </a:solidFill>
                <a:latin typeface="Roboto"/>
                <a:ea typeface="Roboto"/>
                <a:cs typeface="Roboto"/>
                <a:sym typeface="Roboto"/>
              </a:endParaRPr>
            </a:p>
          </p:txBody>
        </p:sp>
      </p:grpSp>
      <p:sp>
        <p:nvSpPr>
          <p:cNvPr id="359" name="Google Shape;359;p73"/>
          <p:cNvSpPr/>
          <p:nvPr/>
        </p:nvSpPr>
        <p:spPr>
          <a:xfrm rot="-6598620">
            <a:off x="6599266" y="1981325"/>
            <a:ext cx="1681581" cy="1681581"/>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0" name="Google Shape;360;p73"/>
          <p:cNvGrpSpPr/>
          <p:nvPr/>
        </p:nvGrpSpPr>
        <p:grpSpPr>
          <a:xfrm>
            <a:off x="5496434" y="1322482"/>
            <a:ext cx="2001009" cy="1718954"/>
            <a:chOff x="3430187" y="1550353"/>
            <a:chExt cx="1423800" cy="1423800"/>
          </a:xfrm>
        </p:grpSpPr>
        <p:sp>
          <p:nvSpPr>
            <p:cNvPr id="361" name="Google Shape;361;p73"/>
            <p:cNvSpPr/>
            <p:nvPr/>
          </p:nvSpPr>
          <p:spPr>
            <a:xfrm>
              <a:off x="3430187" y="1550353"/>
              <a:ext cx="1423800" cy="14238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73"/>
            <p:cNvSpPr txBox="1"/>
            <p:nvPr/>
          </p:nvSpPr>
          <p:spPr>
            <a:xfrm>
              <a:off x="3572541" y="1748786"/>
              <a:ext cx="1194000" cy="1179300"/>
            </a:xfrm>
            <a:prstGeom prst="rect">
              <a:avLst/>
            </a:prstGeom>
            <a:solidFill>
              <a:srgbClr val="FF0000"/>
            </a:solidFill>
            <a:ln>
              <a:noFill/>
            </a:ln>
            <a:effectLst>
              <a:outerShdw blurRad="57150" rotWithShape="0" algn="bl" dir="5400000" dist="19050">
                <a:srgbClr val="000000">
                  <a:alpha val="5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Develop habits of Good learning and revision</a:t>
              </a:r>
              <a:endParaRPr sz="1800">
                <a:solidFill>
                  <a:srgbClr val="FFFFFF"/>
                </a:solidFill>
                <a:latin typeface="Roboto"/>
                <a:ea typeface="Roboto"/>
                <a:cs typeface="Roboto"/>
                <a:sym typeface="Roboto"/>
              </a:endParaRPr>
            </a:p>
          </p:txBody>
        </p:sp>
      </p:grpSp>
      <p:grpSp>
        <p:nvGrpSpPr>
          <p:cNvPr id="363" name="Google Shape;363;p73"/>
          <p:cNvGrpSpPr/>
          <p:nvPr/>
        </p:nvGrpSpPr>
        <p:grpSpPr>
          <a:xfrm>
            <a:off x="2634512" y="2297103"/>
            <a:ext cx="1423800" cy="1423800"/>
            <a:chOff x="3490737" y="1374053"/>
            <a:chExt cx="1423800" cy="1423800"/>
          </a:xfrm>
        </p:grpSpPr>
        <p:sp>
          <p:nvSpPr>
            <p:cNvPr id="364" name="Google Shape;364;p73"/>
            <p:cNvSpPr/>
            <p:nvPr/>
          </p:nvSpPr>
          <p:spPr>
            <a:xfrm>
              <a:off x="3490737" y="1374053"/>
              <a:ext cx="1423800" cy="14238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73"/>
            <p:cNvSpPr txBox="1"/>
            <p:nvPr/>
          </p:nvSpPr>
          <p:spPr>
            <a:xfrm>
              <a:off x="3707325" y="1603250"/>
              <a:ext cx="990600" cy="965400"/>
            </a:xfrm>
            <a:prstGeom prst="rect">
              <a:avLst/>
            </a:prstGeom>
            <a:solidFill>
              <a:srgbClr val="C27BA0"/>
            </a:solidFill>
            <a:ln>
              <a:noFill/>
            </a:ln>
            <a:effectLst>
              <a:outerShdw blurRad="57150" rotWithShape="0" algn="bl" dir="5400000" dist="19050">
                <a:srgbClr val="000000">
                  <a:alpha val="5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Access Great Support</a:t>
              </a:r>
              <a:endParaRPr sz="1800">
                <a:solidFill>
                  <a:srgbClr val="FFFFFF"/>
                </a:solidFill>
                <a:latin typeface="Roboto"/>
                <a:ea typeface="Roboto"/>
                <a:cs typeface="Roboto"/>
                <a:sym typeface="Roboto"/>
              </a:endParaRPr>
            </a:p>
          </p:txBody>
        </p:sp>
      </p:grpSp>
      <p:grpSp>
        <p:nvGrpSpPr>
          <p:cNvPr id="366" name="Google Shape;366;p73"/>
          <p:cNvGrpSpPr/>
          <p:nvPr/>
        </p:nvGrpSpPr>
        <p:grpSpPr>
          <a:xfrm>
            <a:off x="6429984" y="2985749"/>
            <a:ext cx="1835136" cy="1614304"/>
            <a:chOff x="3490748" y="1651382"/>
            <a:chExt cx="1423800" cy="1423800"/>
          </a:xfrm>
        </p:grpSpPr>
        <p:sp>
          <p:nvSpPr>
            <p:cNvPr id="367" name="Google Shape;367;p73"/>
            <p:cNvSpPr/>
            <p:nvPr/>
          </p:nvSpPr>
          <p:spPr>
            <a:xfrm>
              <a:off x="3490748" y="1651382"/>
              <a:ext cx="1423800" cy="14238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73"/>
            <p:cNvSpPr txBox="1"/>
            <p:nvPr/>
          </p:nvSpPr>
          <p:spPr>
            <a:xfrm>
              <a:off x="3651343" y="1828289"/>
              <a:ext cx="1104600" cy="1077900"/>
            </a:xfrm>
            <a:prstGeom prst="rect">
              <a:avLst/>
            </a:prstGeom>
            <a:solidFill>
              <a:srgbClr val="6AA84F"/>
            </a:solidFill>
            <a:ln>
              <a:noFill/>
            </a:ln>
            <a:effectLst>
              <a:outerShdw blurRad="57150" rotWithShape="0" algn="bl" dir="5400000" dist="19050">
                <a:srgbClr val="000000">
                  <a:alpha val="5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Be that Role model: Giving Back</a:t>
              </a:r>
              <a:endParaRPr sz="1800">
                <a:solidFill>
                  <a:srgbClr val="FFFFFF"/>
                </a:solidFill>
                <a:latin typeface="Roboto"/>
                <a:ea typeface="Roboto"/>
                <a:cs typeface="Roboto"/>
                <a:sym typeface="Roboto"/>
              </a:endParaRPr>
            </a:p>
          </p:txBody>
        </p:sp>
      </p:grpSp>
      <p:grpSp>
        <p:nvGrpSpPr>
          <p:cNvPr id="369" name="Google Shape;369;p73"/>
          <p:cNvGrpSpPr/>
          <p:nvPr/>
        </p:nvGrpSpPr>
        <p:grpSpPr>
          <a:xfrm>
            <a:off x="965483" y="1906450"/>
            <a:ext cx="7935397" cy="2496579"/>
            <a:chOff x="3490737" y="855746"/>
            <a:chExt cx="6453641" cy="1942108"/>
          </a:xfrm>
        </p:grpSpPr>
        <p:sp>
          <p:nvSpPr>
            <p:cNvPr id="370" name="Google Shape;370;p73"/>
            <p:cNvSpPr/>
            <p:nvPr/>
          </p:nvSpPr>
          <p:spPr>
            <a:xfrm>
              <a:off x="3490737" y="1374053"/>
              <a:ext cx="1423800" cy="14238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73"/>
            <p:cNvSpPr txBox="1"/>
            <p:nvPr/>
          </p:nvSpPr>
          <p:spPr>
            <a:xfrm>
              <a:off x="8850277" y="855746"/>
              <a:ext cx="1094100" cy="882900"/>
            </a:xfrm>
            <a:prstGeom prst="rect">
              <a:avLst/>
            </a:prstGeom>
            <a:solidFill>
              <a:srgbClr val="F1C232"/>
            </a:solidFill>
            <a:ln>
              <a:noFill/>
            </a:ln>
            <a:effectLst>
              <a:outerShdw blurRad="57150" rotWithShape="0" algn="bl" dir="5400000" dist="19050">
                <a:srgbClr val="000000">
                  <a:alpha val="5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Celebrating Success</a:t>
              </a:r>
              <a:endParaRPr sz="1800">
                <a:solidFill>
                  <a:srgbClr val="FFFFFF"/>
                </a:solidFill>
                <a:latin typeface="Roboto"/>
                <a:ea typeface="Roboto"/>
                <a:cs typeface="Roboto"/>
                <a:sym typeface="Roboto"/>
              </a:endParaRPr>
            </a:p>
          </p:txBody>
        </p:sp>
      </p:grpSp>
      <p:sp>
        <p:nvSpPr>
          <p:cNvPr id="372" name="Google Shape;372;p73"/>
          <p:cNvSpPr txBox="1"/>
          <p:nvPr/>
        </p:nvSpPr>
        <p:spPr>
          <a:xfrm>
            <a:off x="1153988" y="3041425"/>
            <a:ext cx="1373700" cy="898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700">
                <a:solidFill>
                  <a:schemeClr val="lt1"/>
                </a:solidFill>
                <a:latin typeface="Roboto"/>
                <a:ea typeface="Roboto"/>
                <a:cs typeface="Roboto"/>
                <a:sym typeface="Roboto"/>
              </a:rPr>
              <a:t>Attend School Everyday</a:t>
            </a:r>
            <a:endParaRPr sz="1700">
              <a:solidFill>
                <a:schemeClr val="lt1"/>
              </a:solidFill>
              <a:latin typeface="Roboto"/>
              <a:ea typeface="Roboto"/>
              <a:cs typeface="Roboto"/>
              <a:sym typeface="Roboto"/>
            </a:endParaRPr>
          </a:p>
        </p:txBody>
      </p:sp>
      <p:pic>
        <p:nvPicPr>
          <p:cNvPr id="373" name="Google Shape;373;p73"/>
          <p:cNvPicPr preferRelativeResize="0"/>
          <p:nvPr/>
        </p:nvPicPr>
        <p:blipFill>
          <a:blip r:embed="rId3">
            <a:alphaModFix/>
          </a:blip>
          <a:stretch>
            <a:fillRect/>
          </a:stretch>
        </p:blipFill>
        <p:spPr>
          <a:xfrm>
            <a:off x="8414613" y="4066600"/>
            <a:ext cx="607862" cy="1026525"/>
          </a:xfrm>
          <a:prstGeom prst="rect">
            <a:avLst/>
          </a:prstGeom>
          <a:noFill/>
          <a:ln>
            <a:noFill/>
          </a:ln>
        </p:spPr>
      </p:pic>
      <p:sp>
        <p:nvSpPr>
          <p:cNvPr id="374" name="Google Shape;374;p73"/>
          <p:cNvSpPr txBox="1"/>
          <p:nvPr/>
        </p:nvSpPr>
        <p:spPr>
          <a:xfrm>
            <a:off x="2120150" y="4092900"/>
            <a:ext cx="1038900" cy="738900"/>
          </a:xfrm>
          <a:prstGeom prst="rect">
            <a:avLst/>
          </a:prstGeom>
          <a:solidFill>
            <a:srgbClr val="008540"/>
          </a:solidFill>
          <a:ln>
            <a:noFill/>
          </a:ln>
          <a:effectLst>
            <a:outerShdw blurRad="57150" rotWithShape="0" algn="bl" dir="5400000" dist="19050">
              <a:srgbClr val="000000">
                <a:alpha val="55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chemeClr val="lt1"/>
                </a:solidFill>
                <a:latin typeface="Roboto"/>
                <a:ea typeface="Roboto"/>
                <a:cs typeface="Roboto"/>
                <a:sym typeface="Roboto"/>
              </a:rPr>
              <a:t>Behave Well</a:t>
            </a:r>
            <a:endParaRPr sz="1800">
              <a:solidFill>
                <a:schemeClr val="lt1"/>
              </a:solidFill>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908" name="Shape 908"/>
        <p:cNvGrpSpPr/>
        <p:nvPr/>
      </p:nvGrpSpPr>
      <p:grpSpPr>
        <a:xfrm>
          <a:off x="0" y="0"/>
          <a:ext cx="0" cy="0"/>
          <a:chOff x="0" y="0"/>
          <a:chExt cx="0" cy="0"/>
        </a:xfrm>
      </p:grpSpPr>
      <p:sp>
        <p:nvSpPr>
          <p:cNvPr id="909" name="Google Shape;909;p118"/>
          <p:cNvSpPr/>
          <p:nvPr/>
        </p:nvSpPr>
        <p:spPr>
          <a:xfrm rot="-51554">
            <a:off x="6297179" y="3538700"/>
            <a:ext cx="2600692" cy="1337100"/>
          </a:xfrm>
          <a:prstGeom prst="roundRect">
            <a:avLst>
              <a:gd fmla="val 16667" name="adj"/>
            </a:avLst>
          </a:prstGeom>
          <a:solidFill>
            <a:srgbClr val="999999"/>
          </a:solidFill>
          <a:ln>
            <a:noFill/>
          </a:ln>
          <a:effectLst>
            <a:outerShdw blurRad="157163" rotWithShape="0" algn="bl" dir="5940000" dist="114300">
              <a:srgbClr val="000000">
                <a:alpha val="6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FFFFFF"/>
              </a:solidFill>
            </a:endParaRPr>
          </a:p>
          <a:p>
            <a:pPr indent="0" lvl="0" marL="0" rtl="0" algn="ctr">
              <a:spcBef>
                <a:spcPts val="0"/>
              </a:spcBef>
              <a:spcAft>
                <a:spcPts val="0"/>
              </a:spcAft>
              <a:buNone/>
            </a:pPr>
            <a:r>
              <a:t/>
            </a:r>
            <a:endParaRPr sz="400">
              <a:solidFill>
                <a:srgbClr val="FFFFFF"/>
              </a:solidFill>
            </a:endParaRPr>
          </a:p>
          <a:p>
            <a:pPr indent="0" lvl="0" marL="0" rtl="0" algn="l">
              <a:spcBef>
                <a:spcPts val="0"/>
              </a:spcBef>
              <a:spcAft>
                <a:spcPts val="0"/>
              </a:spcAft>
              <a:buNone/>
            </a:pPr>
            <a:r>
              <a:rPr lang="en-GB" sz="1200">
                <a:solidFill>
                  <a:srgbClr val="FFFFFF"/>
                </a:solidFill>
              </a:rPr>
              <a:t>16</a:t>
            </a:r>
            <a:r>
              <a:rPr lang="en-GB" sz="1200">
                <a:solidFill>
                  <a:srgbClr val="FFFFFF"/>
                </a:solidFill>
              </a:rPr>
              <a:t> October 2024 </a:t>
            </a:r>
            <a:endParaRPr sz="1200">
              <a:solidFill>
                <a:srgbClr val="FFFFFF"/>
              </a:solidFill>
            </a:endParaRPr>
          </a:p>
          <a:p>
            <a:pPr indent="0" lvl="0" marL="0" rtl="0" algn="l">
              <a:spcBef>
                <a:spcPts val="0"/>
              </a:spcBef>
              <a:spcAft>
                <a:spcPts val="0"/>
              </a:spcAft>
              <a:buNone/>
            </a:pPr>
            <a:r>
              <a:rPr lang="en-GB" sz="1200">
                <a:solidFill>
                  <a:srgbClr val="FFFFFF"/>
                </a:solidFill>
              </a:rPr>
              <a:t>to the </a:t>
            </a:r>
            <a:endParaRPr sz="1200">
              <a:solidFill>
                <a:srgbClr val="FFFFFF"/>
              </a:solidFill>
            </a:endParaRPr>
          </a:p>
          <a:p>
            <a:pPr indent="0" lvl="0" marL="0" rtl="0" algn="l">
              <a:spcBef>
                <a:spcPts val="0"/>
              </a:spcBef>
              <a:spcAft>
                <a:spcPts val="0"/>
              </a:spcAft>
              <a:buNone/>
            </a:pPr>
            <a:r>
              <a:rPr lang="en-GB" sz="1200">
                <a:solidFill>
                  <a:srgbClr val="FFFFFF"/>
                </a:solidFill>
              </a:rPr>
              <a:t>12 February 2025  </a:t>
            </a:r>
            <a:endParaRPr sz="1200">
              <a:solidFill>
                <a:srgbClr val="FFFFFF"/>
              </a:solidFill>
            </a:endParaRPr>
          </a:p>
          <a:p>
            <a:pPr indent="0" lvl="0" marL="0" rtl="0" algn="l">
              <a:spcBef>
                <a:spcPts val="0"/>
              </a:spcBef>
              <a:spcAft>
                <a:spcPts val="0"/>
              </a:spcAft>
              <a:buNone/>
            </a:pPr>
            <a:r>
              <a:t/>
            </a:r>
            <a:endParaRPr sz="1200">
              <a:solidFill>
                <a:srgbClr val="FFFFFF"/>
              </a:solidFill>
            </a:endParaRPr>
          </a:p>
          <a:p>
            <a:pPr indent="0" lvl="0" marL="0" rtl="0" algn="ctr">
              <a:spcBef>
                <a:spcPts val="0"/>
              </a:spcBef>
              <a:spcAft>
                <a:spcPts val="0"/>
              </a:spcAft>
              <a:buNone/>
            </a:pPr>
            <a:r>
              <a:rPr lang="en-GB" sz="1200" u="sng">
                <a:solidFill>
                  <a:schemeClr val="accent5"/>
                </a:solidFill>
                <a:hlinkClick r:id="rId3">
                  <a:extLst>
                    <a:ext uri="{A12FA001-AC4F-418D-AE19-62706E023703}">
                      <ahyp:hlinkClr val="tx"/>
                    </a:ext>
                  </a:extLst>
                </a:hlinkClick>
              </a:rPr>
              <a:t>Click here to find out more..</a:t>
            </a:r>
            <a:endParaRPr/>
          </a:p>
        </p:txBody>
      </p:sp>
      <p:sp>
        <p:nvSpPr>
          <p:cNvPr id="910" name="Google Shape;910;p118"/>
          <p:cNvSpPr/>
          <p:nvPr/>
        </p:nvSpPr>
        <p:spPr>
          <a:xfrm rot="349106">
            <a:off x="275801" y="270324"/>
            <a:ext cx="2648545" cy="1797801"/>
          </a:xfrm>
          <a:prstGeom prst="roundRect">
            <a:avLst>
              <a:gd fmla="val 16667" name="adj"/>
            </a:avLst>
          </a:prstGeom>
          <a:solidFill>
            <a:srgbClr val="93C47D"/>
          </a:solidFill>
          <a:ln>
            <a:noFill/>
          </a:ln>
          <a:effectLst>
            <a:outerShdw blurRad="157163" rotWithShape="0" algn="bl" dir="5940000" dist="114300">
              <a:srgbClr val="000000">
                <a:alpha val="6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rgbClr val="38761D"/>
              </a:solidFill>
            </a:endParaRPr>
          </a:p>
          <a:p>
            <a:pPr indent="0" lvl="0" marL="0" rtl="0" algn="ctr">
              <a:lnSpc>
                <a:spcPct val="115000"/>
              </a:lnSpc>
              <a:spcBef>
                <a:spcPts val="0"/>
              </a:spcBef>
              <a:spcAft>
                <a:spcPts val="0"/>
              </a:spcAft>
              <a:buNone/>
            </a:pPr>
            <a:r>
              <a:rPr lang="en-GB" sz="1200">
                <a:solidFill>
                  <a:schemeClr val="dk1"/>
                </a:solidFill>
                <a:latin typeface="Architects Daughter"/>
                <a:ea typeface="Architects Daughter"/>
                <a:cs typeface="Architects Daughter"/>
                <a:sym typeface="Architects Daughter"/>
              </a:rPr>
              <a:t>19 October 2024 </a:t>
            </a:r>
            <a:endParaRPr sz="1200">
              <a:solidFill>
                <a:schemeClr val="dk1"/>
              </a:solidFill>
              <a:latin typeface="Architects Daughter"/>
              <a:ea typeface="Architects Daughter"/>
              <a:cs typeface="Architects Daughter"/>
              <a:sym typeface="Architects Daughter"/>
            </a:endParaRPr>
          </a:p>
          <a:p>
            <a:pPr indent="0" lvl="0" marL="0" rtl="0" algn="ctr">
              <a:lnSpc>
                <a:spcPct val="115000"/>
              </a:lnSpc>
              <a:spcBef>
                <a:spcPts val="0"/>
              </a:spcBef>
              <a:spcAft>
                <a:spcPts val="0"/>
              </a:spcAft>
              <a:buNone/>
            </a:pPr>
            <a:r>
              <a:rPr lang="en-GB" sz="1200">
                <a:solidFill>
                  <a:schemeClr val="dk1"/>
                </a:solidFill>
                <a:latin typeface="Architects Daughter"/>
                <a:ea typeface="Architects Daughter"/>
                <a:cs typeface="Architects Daughter"/>
                <a:sym typeface="Architects Daughter"/>
              </a:rPr>
              <a:t>30 November 2024</a:t>
            </a:r>
            <a:endParaRPr sz="1200">
              <a:solidFill>
                <a:schemeClr val="dk1"/>
              </a:solidFill>
              <a:latin typeface="Architects Daughter"/>
              <a:ea typeface="Architects Daughter"/>
              <a:cs typeface="Architects Daughter"/>
              <a:sym typeface="Architects Daughter"/>
            </a:endParaRPr>
          </a:p>
          <a:p>
            <a:pPr indent="0" lvl="0" marL="0" rtl="0" algn="ctr">
              <a:lnSpc>
                <a:spcPct val="115000"/>
              </a:lnSpc>
              <a:spcBef>
                <a:spcPts val="0"/>
              </a:spcBef>
              <a:spcAft>
                <a:spcPts val="0"/>
              </a:spcAft>
              <a:buNone/>
            </a:pPr>
            <a:r>
              <a:rPr lang="en-GB" sz="1200">
                <a:solidFill>
                  <a:schemeClr val="dk1"/>
                </a:solidFill>
                <a:latin typeface="Architects Daughter"/>
                <a:ea typeface="Architects Daughter"/>
                <a:cs typeface="Architects Daughter"/>
                <a:sym typeface="Architects Daughter"/>
              </a:rPr>
              <a:t>25 January 2025 </a:t>
            </a:r>
            <a:endParaRPr sz="1200">
              <a:solidFill>
                <a:schemeClr val="dk1"/>
              </a:solidFill>
              <a:latin typeface="Architects Daughter"/>
              <a:ea typeface="Architects Daughter"/>
              <a:cs typeface="Architects Daughter"/>
              <a:sym typeface="Architects Daughter"/>
            </a:endParaRPr>
          </a:p>
          <a:p>
            <a:pPr indent="0" lvl="0" marL="0" rtl="0" algn="ctr">
              <a:lnSpc>
                <a:spcPct val="115000"/>
              </a:lnSpc>
              <a:spcBef>
                <a:spcPts val="0"/>
              </a:spcBef>
              <a:spcAft>
                <a:spcPts val="0"/>
              </a:spcAft>
              <a:buNone/>
            </a:pPr>
            <a:r>
              <a:t/>
            </a:r>
            <a:endParaRPr sz="1200">
              <a:solidFill>
                <a:srgbClr val="008540"/>
              </a:solidFill>
              <a:highlight>
                <a:srgbClr val="FFFDFC"/>
              </a:highlight>
              <a:latin typeface="Architects Daughter"/>
              <a:ea typeface="Architects Daughter"/>
              <a:cs typeface="Architects Daughter"/>
              <a:sym typeface="Architects Daughter"/>
            </a:endParaRPr>
          </a:p>
          <a:p>
            <a:pPr indent="0" lvl="0" marL="0" rtl="0" algn="ctr">
              <a:spcBef>
                <a:spcPts val="0"/>
              </a:spcBef>
              <a:spcAft>
                <a:spcPts val="0"/>
              </a:spcAft>
              <a:buNone/>
            </a:pPr>
            <a:r>
              <a:rPr lang="en-GB" sz="1200" u="sng">
                <a:solidFill>
                  <a:schemeClr val="accent5"/>
                </a:solidFill>
                <a:hlinkClick r:id="rId4">
                  <a:extLst>
                    <a:ext uri="{A12FA001-AC4F-418D-AE19-62706E023703}">
                      <ahyp:hlinkClr val="tx"/>
                    </a:ext>
                  </a:extLst>
                </a:hlinkClick>
              </a:rPr>
              <a:t>Click here to find out more...</a:t>
            </a:r>
            <a:endParaRPr sz="1200">
              <a:latin typeface="Permanent Marker"/>
              <a:ea typeface="Permanent Marker"/>
              <a:cs typeface="Permanent Marker"/>
              <a:sym typeface="Permanent Marker"/>
            </a:endParaRPr>
          </a:p>
        </p:txBody>
      </p:sp>
      <p:pic>
        <p:nvPicPr>
          <p:cNvPr id="911" name="Google Shape;911;p118"/>
          <p:cNvPicPr preferRelativeResize="0"/>
          <p:nvPr/>
        </p:nvPicPr>
        <p:blipFill rotWithShape="1">
          <a:blip r:embed="rId5">
            <a:alphaModFix/>
          </a:blip>
          <a:srcRect b="83718" l="5561" r="67596" t="9673"/>
          <a:stretch/>
        </p:blipFill>
        <p:spPr>
          <a:xfrm rot="331663">
            <a:off x="607330" y="307260"/>
            <a:ext cx="1891951" cy="291088"/>
          </a:xfrm>
          <a:prstGeom prst="rect">
            <a:avLst/>
          </a:prstGeom>
          <a:noFill/>
          <a:ln>
            <a:noFill/>
          </a:ln>
        </p:spPr>
      </p:pic>
      <p:pic>
        <p:nvPicPr>
          <p:cNvPr id="912" name="Google Shape;912;p118"/>
          <p:cNvPicPr preferRelativeResize="0"/>
          <p:nvPr/>
        </p:nvPicPr>
        <p:blipFill>
          <a:blip r:embed="rId6">
            <a:alphaModFix/>
          </a:blip>
          <a:stretch>
            <a:fillRect/>
          </a:stretch>
        </p:blipFill>
        <p:spPr>
          <a:xfrm>
            <a:off x="313048" y="284799"/>
            <a:ext cx="284651" cy="216825"/>
          </a:xfrm>
          <a:prstGeom prst="rect">
            <a:avLst/>
          </a:prstGeom>
          <a:noFill/>
          <a:ln>
            <a:noFill/>
          </a:ln>
        </p:spPr>
      </p:pic>
      <p:pic>
        <p:nvPicPr>
          <p:cNvPr id="913" name="Google Shape;913;p118"/>
          <p:cNvPicPr preferRelativeResize="0"/>
          <p:nvPr/>
        </p:nvPicPr>
        <p:blipFill>
          <a:blip r:embed="rId6">
            <a:alphaModFix/>
          </a:blip>
          <a:stretch>
            <a:fillRect/>
          </a:stretch>
        </p:blipFill>
        <p:spPr>
          <a:xfrm>
            <a:off x="2180898" y="1982524"/>
            <a:ext cx="284651" cy="216825"/>
          </a:xfrm>
          <a:prstGeom prst="rect">
            <a:avLst/>
          </a:prstGeom>
          <a:noFill/>
          <a:ln cap="flat" cmpd="sng" w="9525">
            <a:solidFill>
              <a:srgbClr val="FF0000"/>
            </a:solidFill>
            <a:prstDash val="solid"/>
            <a:round/>
            <a:headEnd len="sm" w="sm" type="none"/>
            <a:tailEnd len="sm" w="sm" type="none"/>
          </a:ln>
        </p:spPr>
      </p:pic>
      <p:sp>
        <p:nvSpPr>
          <p:cNvPr id="914" name="Google Shape;914;p118"/>
          <p:cNvSpPr/>
          <p:nvPr/>
        </p:nvSpPr>
        <p:spPr>
          <a:xfrm rot="-51529">
            <a:off x="382653" y="3871496"/>
            <a:ext cx="2621995" cy="1064100"/>
          </a:xfrm>
          <a:prstGeom prst="roundRect">
            <a:avLst>
              <a:gd fmla="val 16667" name="adj"/>
            </a:avLst>
          </a:prstGeom>
          <a:solidFill>
            <a:srgbClr val="FFFFFF"/>
          </a:solidFill>
          <a:ln>
            <a:noFill/>
          </a:ln>
          <a:effectLst>
            <a:outerShdw blurRad="157163" rotWithShape="0" algn="bl" dir="5940000" dist="114300">
              <a:srgbClr val="000000">
                <a:alpha val="6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dk1"/>
                </a:solidFill>
              </a:rPr>
              <a:t>17</a:t>
            </a:r>
            <a:r>
              <a:rPr lang="en-GB" sz="1100">
                <a:solidFill>
                  <a:schemeClr val="dk1"/>
                </a:solidFill>
              </a:rPr>
              <a:t> October 2024 - 12 February 2025</a:t>
            </a:r>
            <a:endParaRPr sz="1100">
              <a:solidFill>
                <a:schemeClr val="dk1"/>
              </a:solidFill>
            </a:endParaRPr>
          </a:p>
          <a:p>
            <a:pPr indent="0" lvl="0" marL="0" rtl="0" algn="ctr">
              <a:spcBef>
                <a:spcPts val="0"/>
              </a:spcBef>
              <a:spcAft>
                <a:spcPts val="0"/>
              </a:spcAft>
              <a:buNone/>
            </a:pPr>
            <a:r>
              <a:rPr lang="en-GB" sz="1200" u="sng">
                <a:solidFill>
                  <a:schemeClr val="accent5"/>
                </a:solidFill>
                <a:hlinkClick r:id="rId7">
                  <a:extLst>
                    <a:ext uri="{A12FA001-AC4F-418D-AE19-62706E023703}">
                      <ahyp:hlinkClr val="tx"/>
                    </a:ext>
                  </a:extLst>
                </a:hlinkClick>
              </a:rPr>
              <a:t>Click here to find out more...</a:t>
            </a:r>
            <a:endParaRPr>
              <a:solidFill>
                <a:schemeClr val="dk1"/>
              </a:solidFill>
            </a:endParaRPr>
          </a:p>
        </p:txBody>
      </p:sp>
      <p:pic>
        <p:nvPicPr>
          <p:cNvPr id="915" name="Google Shape;915;p118"/>
          <p:cNvPicPr preferRelativeResize="0"/>
          <p:nvPr/>
        </p:nvPicPr>
        <p:blipFill rotWithShape="1">
          <a:blip r:embed="rId8">
            <a:alphaModFix/>
          </a:blip>
          <a:srcRect b="71031" l="-1621" r="71973" t="20174"/>
          <a:stretch/>
        </p:blipFill>
        <p:spPr>
          <a:xfrm rot="7">
            <a:off x="888375" y="3934377"/>
            <a:ext cx="1666174" cy="308871"/>
          </a:xfrm>
          <a:prstGeom prst="rect">
            <a:avLst/>
          </a:prstGeom>
          <a:noFill/>
          <a:ln>
            <a:noFill/>
          </a:ln>
        </p:spPr>
      </p:pic>
      <p:pic>
        <p:nvPicPr>
          <p:cNvPr id="916" name="Google Shape;916;p118"/>
          <p:cNvPicPr preferRelativeResize="0"/>
          <p:nvPr/>
        </p:nvPicPr>
        <p:blipFill rotWithShape="1">
          <a:blip r:embed="rId9">
            <a:alphaModFix/>
          </a:blip>
          <a:srcRect b="0" l="0" r="0" t="0"/>
          <a:stretch/>
        </p:blipFill>
        <p:spPr>
          <a:xfrm rot="-1077344">
            <a:off x="7129900" y="1957411"/>
            <a:ext cx="1032525" cy="516250"/>
          </a:xfrm>
          <a:prstGeom prst="rect">
            <a:avLst/>
          </a:prstGeom>
          <a:noFill/>
          <a:ln>
            <a:noFill/>
          </a:ln>
        </p:spPr>
      </p:pic>
      <p:pic>
        <p:nvPicPr>
          <p:cNvPr id="917" name="Google Shape;917;p118"/>
          <p:cNvPicPr preferRelativeResize="0"/>
          <p:nvPr/>
        </p:nvPicPr>
        <p:blipFill>
          <a:blip r:embed="rId10">
            <a:alphaModFix/>
          </a:blip>
          <a:stretch>
            <a:fillRect/>
          </a:stretch>
        </p:blipFill>
        <p:spPr>
          <a:xfrm>
            <a:off x="7880563" y="3582127"/>
            <a:ext cx="1002026" cy="352235"/>
          </a:xfrm>
          <a:prstGeom prst="rect">
            <a:avLst/>
          </a:prstGeom>
          <a:noFill/>
          <a:ln>
            <a:noFill/>
          </a:ln>
        </p:spPr>
      </p:pic>
      <p:sp>
        <p:nvSpPr>
          <p:cNvPr id="918" name="Google Shape;918;p118"/>
          <p:cNvSpPr/>
          <p:nvPr/>
        </p:nvSpPr>
        <p:spPr>
          <a:xfrm rot="-1147858">
            <a:off x="271186" y="2231870"/>
            <a:ext cx="2600628" cy="1523308"/>
          </a:xfrm>
          <a:prstGeom prst="roundRect">
            <a:avLst>
              <a:gd fmla="val 16667" name="adj"/>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15222E"/>
              </a:solidFill>
            </a:endParaRPr>
          </a:p>
          <a:p>
            <a:pPr indent="0" lvl="0" marL="0" rtl="0" algn="ctr">
              <a:spcBef>
                <a:spcPts val="0"/>
              </a:spcBef>
              <a:spcAft>
                <a:spcPts val="0"/>
              </a:spcAft>
              <a:buNone/>
            </a:pPr>
            <a:r>
              <a:t/>
            </a:r>
            <a:endParaRPr sz="1200">
              <a:solidFill>
                <a:srgbClr val="15222E"/>
              </a:solidFill>
            </a:endParaRPr>
          </a:p>
          <a:p>
            <a:pPr indent="0" lvl="0" marL="0" rtl="0" algn="ctr">
              <a:spcBef>
                <a:spcPts val="0"/>
              </a:spcBef>
              <a:spcAft>
                <a:spcPts val="0"/>
              </a:spcAft>
              <a:buNone/>
            </a:pPr>
            <a:r>
              <a:rPr lang="en-GB">
                <a:solidFill>
                  <a:srgbClr val="FFFFFF"/>
                </a:solidFill>
                <a:latin typeface="Teko"/>
                <a:ea typeface="Teko"/>
                <a:cs typeface="Teko"/>
                <a:sym typeface="Teko"/>
              </a:rPr>
              <a:t>Selected dates from </a:t>
            </a:r>
            <a:endParaRPr>
              <a:solidFill>
                <a:srgbClr val="FFFFFF"/>
              </a:solidFill>
              <a:latin typeface="Teko"/>
              <a:ea typeface="Teko"/>
              <a:cs typeface="Teko"/>
              <a:sym typeface="Teko"/>
            </a:endParaRPr>
          </a:p>
          <a:p>
            <a:pPr indent="0" lvl="0" marL="0" rtl="0" algn="ctr">
              <a:spcBef>
                <a:spcPts val="0"/>
              </a:spcBef>
              <a:spcAft>
                <a:spcPts val="0"/>
              </a:spcAft>
              <a:buNone/>
            </a:pPr>
            <a:r>
              <a:rPr lang="en-GB">
                <a:solidFill>
                  <a:srgbClr val="FFFFFF"/>
                </a:solidFill>
                <a:latin typeface="Teko"/>
                <a:ea typeface="Teko"/>
                <a:cs typeface="Teko"/>
                <a:sym typeface="Teko"/>
              </a:rPr>
              <a:t>12 October 2024</a:t>
            </a:r>
            <a:endParaRPr>
              <a:solidFill>
                <a:srgbClr val="FFFFFF"/>
              </a:solidFill>
              <a:latin typeface="Teko"/>
              <a:ea typeface="Teko"/>
              <a:cs typeface="Teko"/>
              <a:sym typeface="Teko"/>
            </a:endParaRPr>
          </a:p>
          <a:p>
            <a:pPr indent="0" lvl="0" marL="0" rtl="0" algn="ctr">
              <a:spcBef>
                <a:spcPts val="0"/>
              </a:spcBef>
              <a:spcAft>
                <a:spcPts val="0"/>
              </a:spcAft>
              <a:buNone/>
            </a:pPr>
            <a:r>
              <a:rPr lang="en-GB">
                <a:solidFill>
                  <a:srgbClr val="FFFFFF"/>
                </a:solidFill>
                <a:latin typeface="Teko"/>
                <a:ea typeface="Teko"/>
                <a:cs typeface="Teko"/>
                <a:sym typeface="Teko"/>
              </a:rPr>
              <a:t>to 14 June 2025 </a:t>
            </a:r>
            <a:endParaRPr>
              <a:solidFill>
                <a:srgbClr val="FFFFFF"/>
              </a:solidFill>
              <a:latin typeface="Teko"/>
              <a:ea typeface="Teko"/>
              <a:cs typeface="Teko"/>
              <a:sym typeface="Teko"/>
            </a:endParaRPr>
          </a:p>
          <a:p>
            <a:pPr indent="0" lvl="0" marL="0" rtl="0" algn="ctr">
              <a:spcBef>
                <a:spcPts val="0"/>
              </a:spcBef>
              <a:spcAft>
                <a:spcPts val="0"/>
              </a:spcAft>
              <a:buNone/>
            </a:pPr>
            <a:r>
              <a:rPr lang="en-GB" u="sng">
                <a:solidFill>
                  <a:schemeClr val="accent5"/>
                </a:solidFill>
                <a:latin typeface="Teko"/>
                <a:ea typeface="Teko"/>
                <a:cs typeface="Teko"/>
                <a:sym typeface="Teko"/>
                <a:hlinkClick r:id="rId11">
                  <a:extLst>
                    <a:ext uri="{A12FA001-AC4F-418D-AE19-62706E023703}">
                      <ahyp:hlinkClr val="tx"/>
                    </a:ext>
                  </a:extLst>
                </a:hlinkClick>
              </a:rPr>
              <a:t>Click here to find out more...</a:t>
            </a:r>
            <a:endParaRPr>
              <a:latin typeface="Teko"/>
              <a:ea typeface="Teko"/>
              <a:cs typeface="Teko"/>
              <a:sym typeface="Teko"/>
            </a:endParaRPr>
          </a:p>
        </p:txBody>
      </p:sp>
      <p:pic>
        <p:nvPicPr>
          <p:cNvPr id="919" name="Google Shape;919;p118"/>
          <p:cNvPicPr preferRelativeResize="0"/>
          <p:nvPr/>
        </p:nvPicPr>
        <p:blipFill>
          <a:blip r:embed="rId6">
            <a:alphaModFix/>
          </a:blip>
          <a:stretch>
            <a:fillRect/>
          </a:stretch>
        </p:blipFill>
        <p:spPr>
          <a:xfrm>
            <a:off x="273348" y="2665937"/>
            <a:ext cx="284651" cy="216825"/>
          </a:xfrm>
          <a:prstGeom prst="rect">
            <a:avLst/>
          </a:prstGeom>
          <a:noFill/>
          <a:ln>
            <a:noFill/>
          </a:ln>
        </p:spPr>
      </p:pic>
      <p:pic>
        <p:nvPicPr>
          <p:cNvPr id="920" name="Google Shape;920;p118"/>
          <p:cNvPicPr preferRelativeResize="0"/>
          <p:nvPr/>
        </p:nvPicPr>
        <p:blipFill>
          <a:blip r:embed="rId6">
            <a:alphaModFix/>
          </a:blip>
          <a:stretch>
            <a:fillRect/>
          </a:stretch>
        </p:blipFill>
        <p:spPr>
          <a:xfrm>
            <a:off x="2224248" y="1891962"/>
            <a:ext cx="284651" cy="216825"/>
          </a:xfrm>
          <a:prstGeom prst="rect">
            <a:avLst/>
          </a:prstGeom>
          <a:noFill/>
          <a:ln>
            <a:noFill/>
          </a:ln>
        </p:spPr>
      </p:pic>
      <p:pic>
        <p:nvPicPr>
          <p:cNvPr id="921" name="Google Shape;921;p118"/>
          <p:cNvPicPr preferRelativeResize="0"/>
          <p:nvPr/>
        </p:nvPicPr>
        <p:blipFill>
          <a:blip r:embed="rId6">
            <a:alphaModFix/>
          </a:blip>
          <a:stretch>
            <a:fillRect/>
          </a:stretch>
        </p:blipFill>
        <p:spPr>
          <a:xfrm>
            <a:off x="2399323" y="501637"/>
            <a:ext cx="284651" cy="216825"/>
          </a:xfrm>
          <a:prstGeom prst="rect">
            <a:avLst/>
          </a:prstGeom>
          <a:noFill/>
          <a:ln>
            <a:noFill/>
          </a:ln>
        </p:spPr>
      </p:pic>
      <p:pic>
        <p:nvPicPr>
          <p:cNvPr id="922" name="Google Shape;922;p118"/>
          <p:cNvPicPr preferRelativeResize="0"/>
          <p:nvPr/>
        </p:nvPicPr>
        <p:blipFill>
          <a:blip r:embed="rId6">
            <a:alphaModFix/>
          </a:blip>
          <a:stretch>
            <a:fillRect/>
          </a:stretch>
        </p:blipFill>
        <p:spPr>
          <a:xfrm>
            <a:off x="478998" y="3935774"/>
            <a:ext cx="284651" cy="216825"/>
          </a:xfrm>
          <a:prstGeom prst="rect">
            <a:avLst/>
          </a:prstGeom>
          <a:noFill/>
          <a:ln>
            <a:noFill/>
          </a:ln>
        </p:spPr>
      </p:pic>
      <p:pic>
        <p:nvPicPr>
          <p:cNvPr id="923" name="Google Shape;923;p118"/>
          <p:cNvPicPr preferRelativeResize="0"/>
          <p:nvPr/>
        </p:nvPicPr>
        <p:blipFill>
          <a:blip r:embed="rId6">
            <a:alphaModFix/>
          </a:blip>
          <a:stretch>
            <a:fillRect/>
          </a:stretch>
        </p:blipFill>
        <p:spPr>
          <a:xfrm>
            <a:off x="2635323" y="3851862"/>
            <a:ext cx="284651" cy="216825"/>
          </a:xfrm>
          <a:prstGeom prst="rect">
            <a:avLst/>
          </a:prstGeom>
          <a:noFill/>
          <a:ln>
            <a:noFill/>
          </a:ln>
        </p:spPr>
      </p:pic>
      <p:sp>
        <p:nvSpPr>
          <p:cNvPr id="924" name="Google Shape;924;p118"/>
          <p:cNvSpPr txBox="1"/>
          <p:nvPr/>
        </p:nvSpPr>
        <p:spPr>
          <a:xfrm>
            <a:off x="3060888" y="3882800"/>
            <a:ext cx="3214200" cy="1103400"/>
          </a:xfrm>
          <a:prstGeom prst="rect">
            <a:avLst/>
          </a:prstGeom>
          <a:solidFill>
            <a:srgbClr val="3E3D3E"/>
          </a:solid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1100">
                <a:solidFill>
                  <a:srgbClr val="FFFFFF"/>
                </a:solidFill>
              </a:rPr>
              <a:t>From 16 October 2024 to  </a:t>
            </a:r>
            <a:endParaRPr b="1" sz="1100">
              <a:solidFill>
                <a:srgbClr val="FFFFFF"/>
              </a:solidFill>
            </a:endParaRPr>
          </a:p>
          <a:p>
            <a:pPr indent="0" lvl="0" marL="0" rtl="0" algn="r">
              <a:spcBef>
                <a:spcPts val="0"/>
              </a:spcBef>
              <a:spcAft>
                <a:spcPts val="0"/>
              </a:spcAft>
              <a:buNone/>
            </a:pPr>
            <a:r>
              <a:rPr b="1" lang="en-GB" sz="1100">
                <a:solidFill>
                  <a:srgbClr val="FFFFFF"/>
                </a:solidFill>
              </a:rPr>
              <a:t>26 April 2025 various </a:t>
            </a:r>
            <a:endParaRPr b="1" sz="1100">
              <a:solidFill>
                <a:srgbClr val="FFFFFF"/>
              </a:solidFill>
            </a:endParaRPr>
          </a:p>
          <a:p>
            <a:pPr indent="0" lvl="0" marL="0" rtl="0" algn="r">
              <a:spcBef>
                <a:spcPts val="0"/>
              </a:spcBef>
              <a:spcAft>
                <a:spcPts val="0"/>
              </a:spcAft>
              <a:buNone/>
            </a:pPr>
            <a:r>
              <a:rPr b="1" lang="en-GB" sz="1100">
                <a:solidFill>
                  <a:srgbClr val="FFFFFF"/>
                </a:solidFill>
              </a:rPr>
              <a:t>open day events  </a:t>
            </a:r>
            <a:endParaRPr b="1" sz="1100">
              <a:solidFill>
                <a:srgbClr val="FFFFFF"/>
              </a:solidFill>
            </a:endParaRPr>
          </a:p>
          <a:p>
            <a:pPr indent="0" lvl="0" marL="0" rtl="0" algn="r">
              <a:spcBef>
                <a:spcPts val="0"/>
              </a:spcBef>
              <a:spcAft>
                <a:spcPts val="0"/>
              </a:spcAft>
              <a:buNone/>
            </a:pPr>
            <a:r>
              <a:rPr b="1" lang="en-GB" sz="1100">
                <a:solidFill>
                  <a:srgbClr val="FFFFFF"/>
                </a:solidFill>
              </a:rPr>
              <a:t>across all sites</a:t>
            </a:r>
            <a:endParaRPr b="1" sz="1100">
              <a:solidFill>
                <a:srgbClr val="FFFFFF"/>
              </a:solidFill>
            </a:endParaRPr>
          </a:p>
          <a:p>
            <a:pPr indent="0" lvl="0" marL="0" rtl="0" algn="r">
              <a:lnSpc>
                <a:spcPct val="120000"/>
              </a:lnSpc>
              <a:spcBef>
                <a:spcPts val="1200"/>
              </a:spcBef>
              <a:spcAft>
                <a:spcPts val="1200"/>
              </a:spcAft>
              <a:buNone/>
            </a:pPr>
            <a:r>
              <a:rPr b="1" lang="en-GB" sz="1100">
                <a:solidFill>
                  <a:srgbClr val="FFFFFF"/>
                </a:solidFill>
              </a:rPr>
              <a:t>Check </a:t>
            </a:r>
            <a:r>
              <a:rPr b="1" lang="en-GB" sz="1100" u="sng">
                <a:solidFill>
                  <a:schemeClr val="hlink"/>
                </a:solidFill>
                <a:hlinkClick r:id="rId12"/>
              </a:rPr>
              <a:t>website</a:t>
            </a:r>
            <a:r>
              <a:rPr b="1" lang="en-GB" sz="1100">
                <a:solidFill>
                  <a:srgbClr val="FFFFFF"/>
                </a:solidFill>
              </a:rPr>
              <a:t> for further details.</a:t>
            </a:r>
            <a:endParaRPr sz="1100">
              <a:solidFill>
                <a:srgbClr val="FFFFFF"/>
              </a:solidFill>
            </a:endParaRPr>
          </a:p>
        </p:txBody>
      </p:sp>
      <p:pic>
        <p:nvPicPr>
          <p:cNvPr id="925" name="Google Shape;925;p118"/>
          <p:cNvPicPr preferRelativeResize="0"/>
          <p:nvPr/>
        </p:nvPicPr>
        <p:blipFill>
          <a:blip r:embed="rId13">
            <a:alphaModFix/>
          </a:blip>
          <a:stretch>
            <a:fillRect/>
          </a:stretch>
        </p:blipFill>
        <p:spPr>
          <a:xfrm>
            <a:off x="3147850" y="4020438"/>
            <a:ext cx="877199" cy="654975"/>
          </a:xfrm>
          <a:prstGeom prst="rect">
            <a:avLst/>
          </a:prstGeom>
          <a:noFill/>
          <a:ln>
            <a:noFill/>
          </a:ln>
        </p:spPr>
      </p:pic>
      <p:pic>
        <p:nvPicPr>
          <p:cNvPr id="926" name="Google Shape;926;p118"/>
          <p:cNvPicPr preferRelativeResize="0"/>
          <p:nvPr/>
        </p:nvPicPr>
        <p:blipFill>
          <a:blip r:embed="rId6">
            <a:alphaModFix/>
          </a:blip>
          <a:stretch>
            <a:fillRect/>
          </a:stretch>
        </p:blipFill>
        <p:spPr>
          <a:xfrm>
            <a:off x="2753998" y="2987299"/>
            <a:ext cx="284651" cy="216825"/>
          </a:xfrm>
          <a:prstGeom prst="rect">
            <a:avLst/>
          </a:prstGeom>
          <a:noFill/>
          <a:ln>
            <a:noFill/>
          </a:ln>
        </p:spPr>
      </p:pic>
      <p:pic>
        <p:nvPicPr>
          <p:cNvPr id="927" name="Google Shape;927;p118"/>
          <p:cNvPicPr preferRelativeResize="0"/>
          <p:nvPr/>
        </p:nvPicPr>
        <p:blipFill>
          <a:blip r:embed="rId14">
            <a:alphaModFix/>
          </a:blip>
          <a:stretch>
            <a:fillRect/>
          </a:stretch>
        </p:blipFill>
        <p:spPr>
          <a:xfrm>
            <a:off x="313047" y="1915625"/>
            <a:ext cx="783300" cy="522213"/>
          </a:xfrm>
          <a:prstGeom prst="rect">
            <a:avLst/>
          </a:prstGeom>
          <a:noFill/>
          <a:ln cap="flat" cmpd="sng" w="9525">
            <a:solidFill>
              <a:srgbClr val="0000FF"/>
            </a:solidFill>
            <a:prstDash val="solid"/>
            <a:round/>
            <a:headEnd len="sm" w="sm" type="none"/>
            <a:tailEnd len="sm" w="sm" type="none"/>
          </a:ln>
          <a:effectLst>
            <a:outerShdw blurRad="57150" rotWithShape="0" algn="bl" dir="5400000" dist="19050">
              <a:srgbClr val="000000">
                <a:alpha val="50000"/>
              </a:srgbClr>
            </a:outerShdw>
          </a:effectLst>
        </p:spPr>
      </p:pic>
      <p:pic>
        <p:nvPicPr>
          <p:cNvPr id="928" name="Google Shape;928;p118"/>
          <p:cNvPicPr preferRelativeResize="0"/>
          <p:nvPr/>
        </p:nvPicPr>
        <p:blipFill>
          <a:blip r:embed="rId15">
            <a:alphaModFix/>
          </a:blip>
          <a:stretch>
            <a:fillRect/>
          </a:stretch>
        </p:blipFill>
        <p:spPr>
          <a:xfrm>
            <a:off x="2464772" y="3344752"/>
            <a:ext cx="783300" cy="484698"/>
          </a:xfrm>
          <a:prstGeom prst="rect">
            <a:avLst/>
          </a:prstGeom>
          <a:noFill/>
          <a:ln cap="flat" cmpd="sng" w="9525">
            <a:solidFill>
              <a:srgbClr val="0000FF"/>
            </a:solidFill>
            <a:prstDash val="solid"/>
            <a:round/>
            <a:headEnd len="sm" w="sm" type="none"/>
            <a:tailEnd len="sm" w="sm" type="none"/>
          </a:ln>
        </p:spPr>
      </p:pic>
      <p:pic>
        <p:nvPicPr>
          <p:cNvPr id="929" name="Google Shape;929;p118"/>
          <p:cNvPicPr preferRelativeResize="0"/>
          <p:nvPr/>
        </p:nvPicPr>
        <p:blipFill rotWithShape="1">
          <a:blip r:embed="rId16">
            <a:alphaModFix/>
          </a:blip>
          <a:srcRect b="20883" l="0" r="0" t="16667"/>
          <a:stretch/>
        </p:blipFill>
        <p:spPr>
          <a:xfrm rot="-1089927">
            <a:off x="1032250" y="2294838"/>
            <a:ext cx="826655" cy="516250"/>
          </a:xfrm>
          <a:prstGeom prst="rect">
            <a:avLst/>
          </a:prstGeom>
          <a:noFill/>
          <a:ln>
            <a:noFill/>
          </a:ln>
        </p:spPr>
      </p:pic>
      <p:pic>
        <p:nvPicPr>
          <p:cNvPr id="930" name="Google Shape;930;p118"/>
          <p:cNvPicPr preferRelativeResize="0"/>
          <p:nvPr/>
        </p:nvPicPr>
        <p:blipFill>
          <a:blip r:embed="rId17">
            <a:alphaModFix/>
          </a:blip>
          <a:stretch>
            <a:fillRect/>
          </a:stretch>
        </p:blipFill>
        <p:spPr>
          <a:xfrm rot="-120575">
            <a:off x="2808938" y="300651"/>
            <a:ext cx="3966500" cy="3059949"/>
          </a:xfrm>
          <a:prstGeom prst="rect">
            <a:avLst/>
          </a:prstGeom>
          <a:noFill/>
          <a:ln>
            <a:noFill/>
          </a:ln>
        </p:spPr>
      </p:pic>
      <p:sp>
        <p:nvSpPr>
          <p:cNvPr id="931" name="Google Shape;931;p118"/>
          <p:cNvSpPr/>
          <p:nvPr/>
        </p:nvSpPr>
        <p:spPr>
          <a:xfrm rot="-802893">
            <a:off x="3361534" y="2742392"/>
            <a:ext cx="2763631" cy="1124300"/>
          </a:xfrm>
          <a:prstGeom prst="foldedCorner">
            <a:avLst>
              <a:gd fmla="val 16667" name="adj"/>
            </a:avLst>
          </a:prstGeom>
          <a:solidFill>
            <a:srgbClr val="FFE599"/>
          </a:solidFill>
          <a:ln>
            <a:noFill/>
          </a:ln>
          <a:effectLst>
            <a:outerShdw blurRad="157163" rotWithShape="0" algn="bl" dir="5940000" dist="114300">
              <a:srgbClr val="000000">
                <a:alpha val="6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chemeClr val="dk1"/>
              </a:solidFill>
            </a:endParaRPr>
          </a:p>
          <a:p>
            <a:pPr indent="0" lvl="0" marL="0" rtl="0" algn="ctr">
              <a:spcBef>
                <a:spcPts val="0"/>
              </a:spcBef>
              <a:spcAft>
                <a:spcPts val="0"/>
              </a:spcAft>
              <a:buNone/>
            </a:pPr>
            <a:r>
              <a:t/>
            </a:r>
            <a:endParaRPr sz="1200">
              <a:solidFill>
                <a:schemeClr val="dk1"/>
              </a:solidFill>
            </a:endParaRPr>
          </a:p>
          <a:p>
            <a:pPr indent="0" lvl="0" marL="0" rtl="0" algn="ctr">
              <a:spcBef>
                <a:spcPts val="0"/>
              </a:spcBef>
              <a:spcAft>
                <a:spcPts val="0"/>
              </a:spcAft>
              <a:buNone/>
            </a:pPr>
            <a:r>
              <a:rPr lang="en-GB" sz="1200">
                <a:solidFill>
                  <a:schemeClr val="dk1"/>
                </a:solidFill>
              </a:rPr>
              <a:t>Selected Dates from </a:t>
            </a:r>
            <a:endParaRPr sz="1200">
              <a:solidFill>
                <a:schemeClr val="dk1"/>
              </a:solidFill>
            </a:endParaRPr>
          </a:p>
          <a:p>
            <a:pPr indent="0" lvl="0" marL="0" rtl="0" algn="ctr">
              <a:spcBef>
                <a:spcPts val="0"/>
              </a:spcBef>
              <a:spcAft>
                <a:spcPts val="0"/>
              </a:spcAft>
              <a:buNone/>
            </a:pPr>
            <a:r>
              <a:rPr lang="en-GB" sz="1200">
                <a:solidFill>
                  <a:schemeClr val="dk1"/>
                </a:solidFill>
              </a:rPr>
              <a:t>16 October 2024</a:t>
            </a:r>
            <a:endParaRPr sz="1200">
              <a:solidFill>
                <a:schemeClr val="dk1"/>
              </a:solidFill>
            </a:endParaRPr>
          </a:p>
          <a:p>
            <a:pPr indent="0" lvl="0" marL="0" rtl="0" algn="ctr">
              <a:spcBef>
                <a:spcPts val="0"/>
              </a:spcBef>
              <a:spcAft>
                <a:spcPts val="0"/>
              </a:spcAft>
              <a:buNone/>
            </a:pPr>
            <a:r>
              <a:rPr lang="en-GB" sz="1200" u="sng">
                <a:solidFill>
                  <a:schemeClr val="hlink"/>
                </a:solidFill>
                <a:hlinkClick r:id="rId18"/>
              </a:rPr>
              <a:t>Click here to find out more</a:t>
            </a:r>
            <a:endParaRPr sz="1200">
              <a:solidFill>
                <a:schemeClr val="dk1"/>
              </a:solidFill>
            </a:endParaRPr>
          </a:p>
        </p:txBody>
      </p:sp>
      <p:pic>
        <p:nvPicPr>
          <p:cNvPr id="932" name="Google Shape;932;p118"/>
          <p:cNvPicPr preferRelativeResize="0"/>
          <p:nvPr/>
        </p:nvPicPr>
        <p:blipFill rotWithShape="1">
          <a:blip r:embed="rId19">
            <a:alphaModFix/>
          </a:blip>
          <a:srcRect b="0" l="0" r="0" t="0"/>
          <a:stretch/>
        </p:blipFill>
        <p:spPr>
          <a:xfrm rot="-764765">
            <a:off x="3360461" y="2996123"/>
            <a:ext cx="668778" cy="383381"/>
          </a:xfrm>
          <a:prstGeom prst="rect">
            <a:avLst/>
          </a:prstGeom>
          <a:noFill/>
          <a:ln>
            <a:noFill/>
          </a:ln>
        </p:spPr>
      </p:pic>
      <p:pic>
        <p:nvPicPr>
          <p:cNvPr id="933" name="Google Shape;933;p118"/>
          <p:cNvPicPr preferRelativeResize="0"/>
          <p:nvPr/>
        </p:nvPicPr>
        <p:blipFill>
          <a:blip r:embed="rId6">
            <a:alphaModFix/>
          </a:blip>
          <a:stretch>
            <a:fillRect/>
          </a:stretch>
        </p:blipFill>
        <p:spPr>
          <a:xfrm>
            <a:off x="6612585" y="85335"/>
            <a:ext cx="405495" cy="308875"/>
          </a:xfrm>
          <a:prstGeom prst="rect">
            <a:avLst/>
          </a:prstGeom>
          <a:noFill/>
          <a:ln>
            <a:noFill/>
          </a:ln>
        </p:spPr>
      </p:pic>
      <p:sp>
        <p:nvSpPr>
          <p:cNvPr id="934" name="Google Shape;934;p118"/>
          <p:cNvSpPr txBox="1"/>
          <p:nvPr/>
        </p:nvSpPr>
        <p:spPr>
          <a:xfrm>
            <a:off x="2224250" y="-10712"/>
            <a:ext cx="4799100" cy="372600"/>
          </a:xfrm>
          <a:prstGeom prst="rect">
            <a:avLst/>
          </a:prstGeom>
          <a:solidFill>
            <a:schemeClr val="dk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Po   </a:t>
            </a:r>
            <a:r>
              <a:rPr lang="en-GB" sz="1600">
                <a:solidFill>
                  <a:srgbClr val="FFFFFF"/>
                </a:solidFill>
              </a:rPr>
              <a:t>Post 16 College Information events 2024/25</a:t>
            </a:r>
            <a:endParaRPr sz="1600">
              <a:solidFill>
                <a:srgbClr val="FFFFFF"/>
              </a:solidFill>
            </a:endParaRPr>
          </a:p>
        </p:txBody>
      </p:sp>
      <p:pic>
        <p:nvPicPr>
          <p:cNvPr id="935" name="Google Shape;935;p118"/>
          <p:cNvPicPr preferRelativeResize="0"/>
          <p:nvPr/>
        </p:nvPicPr>
        <p:blipFill>
          <a:blip r:embed="rId6">
            <a:alphaModFix/>
          </a:blip>
          <a:stretch>
            <a:fillRect/>
          </a:stretch>
        </p:blipFill>
        <p:spPr>
          <a:xfrm>
            <a:off x="2120473" y="21160"/>
            <a:ext cx="405495" cy="308875"/>
          </a:xfrm>
          <a:prstGeom prst="rect">
            <a:avLst/>
          </a:prstGeom>
          <a:noFill/>
          <a:ln>
            <a:noFill/>
          </a:ln>
        </p:spPr>
      </p:pic>
      <p:pic>
        <p:nvPicPr>
          <p:cNvPr id="936" name="Google Shape;936;p118"/>
          <p:cNvPicPr preferRelativeResize="0"/>
          <p:nvPr/>
        </p:nvPicPr>
        <p:blipFill>
          <a:blip r:embed="rId6">
            <a:alphaModFix/>
          </a:blip>
          <a:stretch>
            <a:fillRect/>
          </a:stretch>
        </p:blipFill>
        <p:spPr>
          <a:xfrm>
            <a:off x="6669985" y="-8215"/>
            <a:ext cx="405495" cy="308875"/>
          </a:xfrm>
          <a:prstGeom prst="rect">
            <a:avLst/>
          </a:prstGeom>
          <a:noFill/>
          <a:ln>
            <a:noFill/>
          </a:ln>
        </p:spPr>
      </p:pic>
      <p:sp>
        <p:nvSpPr>
          <p:cNvPr id="937" name="Google Shape;937;p118"/>
          <p:cNvSpPr/>
          <p:nvPr/>
        </p:nvSpPr>
        <p:spPr>
          <a:xfrm rot="-965603">
            <a:off x="6345892" y="1611147"/>
            <a:ext cx="2600615" cy="1584783"/>
          </a:xfrm>
          <a:prstGeom prst="roundRect">
            <a:avLst>
              <a:gd fmla="val 16667" name="adj"/>
            </a:avLst>
          </a:prstGeom>
          <a:solidFill>
            <a:srgbClr val="FFFFFF"/>
          </a:solidFill>
          <a:ln>
            <a:noFill/>
          </a:ln>
          <a:effectLst>
            <a:outerShdw blurRad="157163" rotWithShape="0" algn="bl" dir="5940000" dist="114300">
              <a:srgbClr val="000000">
                <a:alpha val="6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chemeClr val="dk1"/>
              </a:solidFill>
            </a:endParaRPr>
          </a:p>
          <a:p>
            <a:pPr indent="0" lvl="0" marL="0" rtl="0" algn="ctr">
              <a:spcBef>
                <a:spcPts val="0"/>
              </a:spcBef>
              <a:spcAft>
                <a:spcPts val="0"/>
              </a:spcAft>
              <a:buNone/>
            </a:pPr>
            <a:r>
              <a:t/>
            </a:r>
            <a:endParaRPr sz="1200">
              <a:solidFill>
                <a:schemeClr val="dk1"/>
              </a:solidFill>
            </a:endParaRPr>
          </a:p>
          <a:p>
            <a:pPr indent="0" lvl="0" marL="0" rtl="0" algn="ctr">
              <a:spcBef>
                <a:spcPts val="0"/>
              </a:spcBef>
              <a:spcAft>
                <a:spcPts val="0"/>
              </a:spcAft>
              <a:buNone/>
            </a:pPr>
            <a:r>
              <a:rPr lang="en-GB" sz="1200">
                <a:solidFill>
                  <a:schemeClr val="dk1"/>
                </a:solidFill>
              </a:rPr>
              <a:t>Selected Dates from </a:t>
            </a:r>
            <a:endParaRPr sz="1200">
              <a:solidFill>
                <a:schemeClr val="dk1"/>
              </a:solidFill>
            </a:endParaRPr>
          </a:p>
          <a:p>
            <a:pPr indent="0" lvl="0" marL="0" rtl="0" algn="l">
              <a:spcBef>
                <a:spcPts val="0"/>
              </a:spcBef>
              <a:spcAft>
                <a:spcPts val="0"/>
              </a:spcAft>
              <a:buNone/>
            </a:pPr>
            <a:r>
              <a:rPr lang="en-GB" sz="1200">
                <a:solidFill>
                  <a:schemeClr val="dk1"/>
                </a:solidFill>
              </a:rPr>
              <a:t>8 October 2024 to 19 June 2025</a:t>
            </a:r>
            <a:endParaRPr sz="1200">
              <a:solidFill>
                <a:schemeClr val="dk1"/>
              </a:solidFill>
            </a:endParaRPr>
          </a:p>
          <a:p>
            <a:pPr indent="0" lvl="0" marL="0" rtl="0" algn="ctr">
              <a:spcBef>
                <a:spcPts val="0"/>
              </a:spcBef>
              <a:spcAft>
                <a:spcPts val="0"/>
              </a:spcAft>
              <a:buNone/>
            </a:pPr>
            <a:r>
              <a:rPr lang="en-GB" sz="1200" u="sng">
                <a:solidFill>
                  <a:schemeClr val="accent5"/>
                </a:solidFill>
                <a:hlinkClick r:id="rId20">
                  <a:extLst>
                    <a:ext uri="{A12FA001-AC4F-418D-AE19-62706E023703}">
                      <ahyp:hlinkClr val="tx"/>
                    </a:ext>
                  </a:extLst>
                </a:hlinkClick>
              </a:rPr>
              <a:t>Click here to find out more.</a:t>
            </a:r>
            <a:endParaRPr sz="1200">
              <a:latin typeface="Permanent Marker"/>
              <a:ea typeface="Permanent Marker"/>
              <a:cs typeface="Permanent Marker"/>
              <a:sym typeface="Permanent Marker"/>
            </a:endParaRPr>
          </a:p>
        </p:txBody>
      </p:sp>
      <p:pic>
        <p:nvPicPr>
          <p:cNvPr id="938" name="Google Shape;938;p118"/>
          <p:cNvPicPr preferRelativeResize="0"/>
          <p:nvPr/>
        </p:nvPicPr>
        <p:blipFill>
          <a:blip r:embed="rId21">
            <a:alphaModFix/>
          </a:blip>
          <a:stretch>
            <a:fillRect/>
          </a:stretch>
        </p:blipFill>
        <p:spPr>
          <a:xfrm rot="-947371">
            <a:off x="6596316" y="1716581"/>
            <a:ext cx="1894745" cy="480234"/>
          </a:xfrm>
          <a:prstGeom prst="rect">
            <a:avLst/>
          </a:prstGeom>
          <a:noFill/>
          <a:ln>
            <a:noFill/>
          </a:ln>
        </p:spPr>
      </p:pic>
      <p:sp>
        <p:nvSpPr>
          <p:cNvPr id="939" name="Google Shape;939;p118"/>
          <p:cNvSpPr txBox="1"/>
          <p:nvPr/>
        </p:nvSpPr>
        <p:spPr>
          <a:xfrm rot="-321">
            <a:off x="3248078" y="664649"/>
            <a:ext cx="3214200" cy="210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100">
                <a:solidFill>
                  <a:schemeClr val="dk1"/>
                </a:solidFill>
                <a:latin typeface="Gloria Hallelujah"/>
                <a:ea typeface="Gloria Hallelujah"/>
                <a:cs typeface="Gloria Hallelujah"/>
                <a:sym typeface="Gloria Hallelujah"/>
              </a:rPr>
              <a:t>As a Year 11 school leaver you must remain in some form of </a:t>
            </a:r>
            <a:r>
              <a:rPr b="1" lang="en-GB" sz="1100">
                <a:solidFill>
                  <a:schemeClr val="dk1"/>
                </a:solidFill>
                <a:latin typeface="Gloria Hallelujah"/>
                <a:ea typeface="Gloria Hallelujah"/>
                <a:cs typeface="Gloria Hallelujah"/>
                <a:sym typeface="Gloria Hallelujah"/>
              </a:rPr>
              <a:t>education</a:t>
            </a:r>
            <a:r>
              <a:rPr lang="en-GB" sz="1100">
                <a:solidFill>
                  <a:schemeClr val="dk1"/>
                </a:solidFill>
                <a:latin typeface="Gloria Hallelujah"/>
                <a:ea typeface="Gloria Hallelujah"/>
                <a:cs typeface="Gloria Hallelujah"/>
                <a:sym typeface="Gloria Hallelujah"/>
              </a:rPr>
              <a:t> or </a:t>
            </a:r>
            <a:r>
              <a:rPr b="1" lang="en-GB" sz="1100">
                <a:solidFill>
                  <a:schemeClr val="dk1"/>
                </a:solidFill>
                <a:latin typeface="Gloria Hallelujah"/>
                <a:ea typeface="Gloria Hallelujah"/>
                <a:cs typeface="Gloria Hallelujah"/>
                <a:sym typeface="Gloria Hallelujah"/>
              </a:rPr>
              <a:t>training</a:t>
            </a:r>
            <a:r>
              <a:rPr lang="en-GB" sz="1100">
                <a:solidFill>
                  <a:schemeClr val="dk1"/>
                </a:solidFill>
                <a:latin typeface="Gloria Hallelujah"/>
                <a:ea typeface="Gloria Hallelujah"/>
                <a:cs typeface="Gloria Hallelujah"/>
                <a:sym typeface="Gloria Hallelujah"/>
              </a:rPr>
              <a:t> until your 18th birthday. </a:t>
            </a:r>
            <a:endParaRPr sz="1100">
              <a:solidFill>
                <a:schemeClr val="dk1"/>
              </a:solidFill>
              <a:latin typeface="Gloria Hallelujah"/>
              <a:ea typeface="Gloria Hallelujah"/>
              <a:cs typeface="Gloria Hallelujah"/>
              <a:sym typeface="Gloria Hallelujah"/>
            </a:endParaRPr>
          </a:p>
          <a:p>
            <a:pPr indent="0" lvl="0" marL="0" rtl="0" algn="l">
              <a:lnSpc>
                <a:spcPct val="115000"/>
              </a:lnSpc>
              <a:spcBef>
                <a:spcPts val="0"/>
              </a:spcBef>
              <a:spcAft>
                <a:spcPts val="0"/>
              </a:spcAft>
              <a:buNone/>
            </a:pPr>
            <a:r>
              <a:rPr lang="en-GB" sz="1100">
                <a:solidFill>
                  <a:schemeClr val="dk1"/>
                </a:solidFill>
                <a:latin typeface="Gloria Hallelujah"/>
                <a:ea typeface="Gloria Hallelujah"/>
                <a:cs typeface="Gloria Hallelujah"/>
                <a:sym typeface="Gloria Hallelujah"/>
              </a:rPr>
              <a:t>Your options are:</a:t>
            </a:r>
            <a:endParaRPr sz="1100">
              <a:solidFill>
                <a:schemeClr val="dk1"/>
              </a:solidFill>
              <a:latin typeface="Gloria Hallelujah"/>
              <a:ea typeface="Gloria Hallelujah"/>
              <a:cs typeface="Gloria Hallelujah"/>
              <a:sym typeface="Gloria Hallelujah"/>
            </a:endParaRPr>
          </a:p>
          <a:p>
            <a:pPr indent="0" lvl="0" marL="0" rtl="0" algn="l">
              <a:lnSpc>
                <a:spcPct val="115000"/>
              </a:lnSpc>
              <a:spcBef>
                <a:spcPts val="0"/>
              </a:spcBef>
              <a:spcAft>
                <a:spcPts val="0"/>
              </a:spcAft>
              <a:buNone/>
            </a:pPr>
            <a:r>
              <a:rPr lang="en-GB" sz="1100">
                <a:solidFill>
                  <a:schemeClr val="dk1"/>
                </a:solidFill>
                <a:latin typeface="Gloria Hallelujah"/>
                <a:ea typeface="Gloria Hallelujah"/>
                <a:cs typeface="Gloria Hallelujah"/>
                <a:sym typeface="Gloria Hallelujah"/>
              </a:rPr>
              <a:t>● stay in full-time education; Post 16 study at college  or sixth form.</a:t>
            </a:r>
            <a:endParaRPr sz="1100">
              <a:solidFill>
                <a:schemeClr val="dk1"/>
              </a:solidFill>
              <a:latin typeface="Gloria Hallelujah"/>
              <a:ea typeface="Gloria Hallelujah"/>
              <a:cs typeface="Gloria Hallelujah"/>
              <a:sym typeface="Gloria Hallelujah"/>
            </a:endParaRPr>
          </a:p>
          <a:p>
            <a:pPr indent="0" lvl="0" marL="0" rtl="0" algn="l">
              <a:lnSpc>
                <a:spcPct val="115000"/>
              </a:lnSpc>
              <a:spcBef>
                <a:spcPts val="0"/>
              </a:spcBef>
              <a:spcAft>
                <a:spcPts val="0"/>
              </a:spcAft>
              <a:buNone/>
            </a:pPr>
            <a:r>
              <a:rPr lang="en-GB" sz="1100">
                <a:solidFill>
                  <a:schemeClr val="dk1"/>
                </a:solidFill>
                <a:latin typeface="Gloria Hallelujah"/>
                <a:ea typeface="Gloria Hallelujah"/>
                <a:cs typeface="Gloria Hallelujah"/>
                <a:sym typeface="Gloria Hallelujah"/>
              </a:rPr>
              <a:t>● start an apprenticeship or traineeship </a:t>
            </a:r>
            <a:endParaRPr sz="1100">
              <a:solidFill>
                <a:schemeClr val="dk1"/>
              </a:solidFill>
              <a:latin typeface="Gloria Hallelujah"/>
              <a:ea typeface="Gloria Hallelujah"/>
              <a:cs typeface="Gloria Hallelujah"/>
              <a:sym typeface="Gloria Hallelujah"/>
            </a:endParaRPr>
          </a:p>
          <a:p>
            <a:pPr indent="0" lvl="0" marL="0" rtl="0" algn="l">
              <a:lnSpc>
                <a:spcPct val="115000"/>
              </a:lnSpc>
              <a:spcBef>
                <a:spcPts val="0"/>
              </a:spcBef>
              <a:spcAft>
                <a:spcPts val="0"/>
              </a:spcAft>
              <a:buNone/>
            </a:pPr>
            <a:r>
              <a:rPr lang="en-GB" sz="1100">
                <a:solidFill>
                  <a:schemeClr val="dk1"/>
                </a:solidFill>
                <a:latin typeface="Gloria Hallelujah"/>
                <a:ea typeface="Gloria Hallelujah"/>
                <a:cs typeface="Gloria Hallelujah"/>
                <a:sym typeface="Gloria Hallelujah"/>
              </a:rPr>
              <a:t>● spend 20 hours or more a week working or volunteering, while in part-time education or training.</a:t>
            </a:r>
            <a:endParaRPr sz="1300">
              <a:latin typeface="Gloria Hallelujah"/>
              <a:ea typeface="Gloria Hallelujah"/>
              <a:cs typeface="Gloria Hallelujah"/>
              <a:sym typeface="Gloria Hallelujah"/>
            </a:endParaRPr>
          </a:p>
        </p:txBody>
      </p:sp>
      <p:pic>
        <p:nvPicPr>
          <p:cNvPr id="940" name="Google Shape;940;p118"/>
          <p:cNvPicPr preferRelativeResize="0"/>
          <p:nvPr/>
        </p:nvPicPr>
        <p:blipFill>
          <a:blip r:embed="rId22">
            <a:alphaModFix/>
          </a:blip>
          <a:stretch>
            <a:fillRect/>
          </a:stretch>
        </p:blipFill>
        <p:spPr>
          <a:xfrm>
            <a:off x="8049513" y="2987294"/>
            <a:ext cx="783300" cy="522181"/>
          </a:xfrm>
          <a:prstGeom prst="rect">
            <a:avLst/>
          </a:prstGeom>
          <a:noFill/>
          <a:ln cap="flat" cmpd="sng" w="9525">
            <a:solidFill>
              <a:srgbClr val="0000FF"/>
            </a:solidFill>
            <a:prstDash val="solid"/>
            <a:round/>
            <a:headEnd len="sm" w="sm" type="none"/>
            <a:tailEnd len="sm" w="sm" type="none"/>
          </a:ln>
          <a:effectLst>
            <a:outerShdw blurRad="57150" rotWithShape="0" algn="bl" dir="5400000" dist="19050">
              <a:srgbClr val="000000">
                <a:alpha val="50000"/>
              </a:srgbClr>
            </a:outerShdw>
          </a:effectLst>
        </p:spPr>
      </p:pic>
      <p:pic>
        <p:nvPicPr>
          <p:cNvPr id="941" name="Google Shape;941;p118"/>
          <p:cNvPicPr preferRelativeResize="0"/>
          <p:nvPr/>
        </p:nvPicPr>
        <p:blipFill>
          <a:blip r:embed="rId23">
            <a:alphaModFix/>
          </a:blip>
          <a:stretch>
            <a:fillRect/>
          </a:stretch>
        </p:blipFill>
        <p:spPr>
          <a:xfrm>
            <a:off x="6048225" y="3041384"/>
            <a:ext cx="736900" cy="491267"/>
          </a:xfrm>
          <a:prstGeom prst="rect">
            <a:avLst/>
          </a:prstGeom>
          <a:noFill/>
          <a:ln cap="flat" cmpd="sng" w="9525">
            <a:solidFill>
              <a:srgbClr val="0000FF"/>
            </a:solidFill>
            <a:prstDash val="solid"/>
            <a:round/>
            <a:headEnd len="sm" w="sm" type="none"/>
            <a:tailEnd len="sm" w="sm" type="none"/>
          </a:ln>
        </p:spPr>
      </p:pic>
      <p:sp>
        <p:nvSpPr>
          <p:cNvPr id="942" name="Google Shape;942;p118"/>
          <p:cNvSpPr/>
          <p:nvPr/>
        </p:nvSpPr>
        <p:spPr>
          <a:xfrm rot="-51746">
            <a:off x="6505655" y="349171"/>
            <a:ext cx="2551189" cy="1197600"/>
          </a:xfrm>
          <a:prstGeom prst="roundRect">
            <a:avLst>
              <a:gd fmla="val 16667" name="adj"/>
            </a:avLst>
          </a:prstGeom>
          <a:solidFill>
            <a:srgbClr val="00ABC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chemeClr val="accent4"/>
              </a:solidFill>
            </a:endParaRPr>
          </a:p>
          <a:p>
            <a:pPr indent="0" lvl="0" marL="0" rtl="0" algn="l">
              <a:lnSpc>
                <a:spcPct val="115000"/>
              </a:lnSpc>
              <a:spcBef>
                <a:spcPts val="0"/>
              </a:spcBef>
              <a:spcAft>
                <a:spcPts val="0"/>
              </a:spcAft>
              <a:buNone/>
            </a:pPr>
            <a:r>
              <a:t/>
            </a:r>
            <a:endParaRPr sz="100">
              <a:solidFill>
                <a:schemeClr val="accent4"/>
              </a:solidFill>
            </a:endParaRPr>
          </a:p>
          <a:p>
            <a:pPr indent="0" lvl="0" marL="0" rtl="0" algn="ctr">
              <a:lnSpc>
                <a:spcPct val="115000"/>
              </a:lnSpc>
              <a:spcBef>
                <a:spcPts val="0"/>
              </a:spcBef>
              <a:spcAft>
                <a:spcPts val="0"/>
              </a:spcAft>
              <a:buNone/>
            </a:pPr>
            <a:r>
              <a:rPr lang="en-GB" sz="1150">
                <a:solidFill>
                  <a:srgbClr val="D9C148"/>
                </a:solidFill>
                <a:latin typeface="Franklin Gothic"/>
                <a:ea typeface="Franklin Gothic"/>
                <a:cs typeface="Franklin Gothic"/>
                <a:sym typeface="Franklin Gothic"/>
              </a:rPr>
              <a:t>Selected dates from </a:t>
            </a:r>
            <a:endParaRPr sz="1150">
              <a:solidFill>
                <a:srgbClr val="D9C148"/>
              </a:solidFill>
              <a:latin typeface="Franklin Gothic"/>
              <a:ea typeface="Franklin Gothic"/>
              <a:cs typeface="Franklin Gothic"/>
              <a:sym typeface="Franklin Gothic"/>
            </a:endParaRPr>
          </a:p>
          <a:p>
            <a:pPr indent="0" lvl="0" marL="0" rtl="0" algn="ctr">
              <a:lnSpc>
                <a:spcPct val="115000"/>
              </a:lnSpc>
              <a:spcBef>
                <a:spcPts val="0"/>
              </a:spcBef>
              <a:spcAft>
                <a:spcPts val="0"/>
              </a:spcAft>
              <a:buNone/>
            </a:pPr>
            <a:r>
              <a:rPr lang="en-GB" sz="1150">
                <a:solidFill>
                  <a:srgbClr val="D9C148"/>
                </a:solidFill>
                <a:latin typeface="Franklin Gothic"/>
                <a:ea typeface="Franklin Gothic"/>
                <a:cs typeface="Franklin Gothic"/>
                <a:sym typeface="Franklin Gothic"/>
              </a:rPr>
              <a:t> 23 October 2024</a:t>
            </a:r>
            <a:endParaRPr sz="1150">
              <a:solidFill>
                <a:srgbClr val="D9C148"/>
              </a:solidFill>
              <a:latin typeface="Franklin Gothic"/>
              <a:ea typeface="Franklin Gothic"/>
              <a:cs typeface="Franklin Gothic"/>
              <a:sym typeface="Franklin Gothic"/>
            </a:endParaRPr>
          </a:p>
          <a:p>
            <a:pPr indent="0" lvl="0" marL="0" rtl="0" algn="ctr">
              <a:spcBef>
                <a:spcPts val="0"/>
              </a:spcBef>
              <a:spcAft>
                <a:spcPts val="0"/>
              </a:spcAft>
              <a:buNone/>
            </a:pPr>
            <a:r>
              <a:rPr lang="en-GB" sz="1150" u="sng">
                <a:solidFill>
                  <a:srgbClr val="D9C148"/>
                </a:solidFill>
                <a:latin typeface="Franklin Gothic"/>
                <a:ea typeface="Franklin Gothic"/>
                <a:cs typeface="Franklin Gothic"/>
                <a:sym typeface="Franklin Gothic"/>
                <a:hlinkClick r:id="rId24">
                  <a:extLst>
                    <a:ext uri="{A12FA001-AC4F-418D-AE19-62706E023703}">
                      <ahyp:hlinkClr val="tx"/>
                    </a:ext>
                  </a:extLst>
                </a:hlinkClick>
              </a:rPr>
              <a:t>Click here to find out more...</a:t>
            </a:r>
            <a:endParaRPr sz="1150">
              <a:solidFill>
                <a:srgbClr val="D9C148"/>
              </a:solidFill>
              <a:latin typeface="Franklin Gothic"/>
              <a:ea typeface="Franklin Gothic"/>
              <a:cs typeface="Franklin Gothic"/>
              <a:sym typeface="Franklin Gothic"/>
            </a:endParaRPr>
          </a:p>
        </p:txBody>
      </p:sp>
      <p:pic>
        <p:nvPicPr>
          <p:cNvPr id="943" name="Google Shape;943;p118"/>
          <p:cNvPicPr preferRelativeResize="0"/>
          <p:nvPr/>
        </p:nvPicPr>
        <p:blipFill rotWithShape="1">
          <a:blip r:embed="rId25">
            <a:alphaModFix/>
          </a:blip>
          <a:srcRect b="18936" l="0" r="0" t="20563"/>
          <a:stretch/>
        </p:blipFill>
        <p:spPr>
          <a:xfrm rot="101">
            <a:off x="6688274" y="390615"/>
            <a:ext cx="1021010" cy="308845"/>
          </a:xfrm>
          <a:prstGeom prst="rect">
            <a:avLst/>
          </a:prstGeom>
          <a:noFill/>
          <a:ln>
            <a:noFill/>
          </a:ln>
        </p:spPr>
      </p:pic>
      <p:pic>
        <p:nvPicPr>
          <p:cNvPr id="944" name="Google Shape;944;p118"/>
          <p:cNvPicPr preferRelativeResize="0"/>
          <p:nvPr/>
        </p:nvPicPr>
        <p:blipFill>
          <a:blip r:embed="rId6">
            <a:alphaModFix/>
          </a:blip>
          <a:stretch>
            <a:fillRect/>
          </a:stretch>
        </p:blipFill>
        <p:spPr>
          <a:xfrm>
            <a:off x="6444698" y="404787"/>
            <a:ext cx="284650" cy="216825"/>
          </a:xfrm>
          <a:prstGeom prst="rect">
            <a:avLst/>
          </a:prstGeom>
          <a:noFill/>
          <a:ln>
            <a:noFill/>
          </a:ln>
        </p:spPr>
      </p:pic>
      <p:pic>
        <p:nvPicPr>
          <p:cNvPr id="945" name="Google Shape;945;p118"/>
          <p:cNvPicPr preferRelativeResize="0"/>
          <p:nvPr/>
        </p:nvPicPr>
        <p:blipFill>
          <a:blip r:embed="rId6">
            <a:alphaModFix/>
          </a:blip>
          <a:stretch>
            <a:fillRect/>
          </a:stretch>
        </p:blipFill>
        <p:spPr>
          <a:xfrm>
            <a:off x="8707823" y="404787"/>
            <a:ext cx="284651" cy="216825"/>
          </a:xfrm>
          <a:prstGeom prst="rect">
            <a:avLst/>
          </a:prstGeom>
          <a:noFill/>
          <a:ln>
            <a:noFill/>
          </a:ln>
        </p:spPr>
      </p:pic>
      <p:pic>
        <p:nvPicPr>
          <p:cNvPr id="946" name="Google Shape;946;p118"/>
          <p:cNvPicPr preferRelativeResize="0"/>
          <p:nvPr/>
        </p:nvPicPr>
        <p:blipFill>
          <a:blip r:embed="rId6">
            <a:alphaModFix/>
          </a:blip>
          <a:stretch>
            <a:fillRect/>
          </a:stretch>
        </p:blipFill>
        <p:spPr>
          <a:xfrm>
            <a:off x="8744848" y="1322237"/>
            <a:ext cx="284651" cy="216825"/>
          </a:xfrm>
          <a:prstGeom prst="rect">
            <a:avLst/>
          </a:prstGeom>
          <a:noFill/>
          <a:ln>
            <a:noFill/>
          </a:ln>
        </p:spPr>
      </p:pic>
      <p:pic>
        <p:nvPicPr>
          <p:cNvPr id="947" name="Google Shape;947;p118"/>
          <p:cNvPicPr preferRelativeResize="0"/>
          <p:nvPr/>
        </p:nvPicPr>
        <p:blipFill>
          <a:blip r:embed="rId6">
            <a:alphaModFix/>
          </a:blip>
          <a:stretch>
            <a:fillRect/>
          </a:stretch>
        </p:blipFill>
        <p:spPr>
          <a:xfrm>
            <a:off x="6444698" y="1278562"/>
            <a:ext cx="284650" cy="216825"/>
          </a:xfrm>
          <a:prstGeom prst="rect">
            <a:avLst/>
          </a:prstGeom>
          <a:noFill/>
          <a:ln>
            <a:noFill/>
          </a:ln>
        </p:spPr>
      </p:pic>
      <p:pic>
        <p:nvPicPr>
          <p:cNvPr id="948" name="Google Shape;948;p118"/>
          <p:cNvPicPr preferRelativeResize="0"/>
          <p:nvPr/>
        </p:nvPicPr>
        <p:blipFill>
          <a:blip r:embed="rId6">
            <a:alphaModFix/>
          </a:blip>
          <a:stretch>
            <a:fillRect/>
          </a:stretch>
        </p:blipFill>
        <p:spPr>
          <a:xfrm>
            <a:off x="6252848" y="1948024"/>
            <a:ext cx="284650" cy="216825"/>
          </a:xfrm>
          <a:prstGeom prst="rect">
            <a:avLst/>
          </a:prstGeom>
          <a:noFill/>
          <a:ln>
            <a:noFill/>
          </a:ln>
        </p:spPr>
      </p:pic>
      <p:pic>
        <p:nvPicPr>
          <p:cNvPr id="949" name="Google Shape;949;p118"/>
          <p:cNvPicPr preferRelativeResize="0"/>
          <p:nvPr/>
        </p:nvPicPr>
        <p:blipFill>
          <a:blip r:embed="rId26">
            <a:alphaModFix/>
          </a:blip>
          <a:stretch>
            <a:fillRect/>
          </a:stretch>
        </p:blipFill>
        <p:spPr>
          <a:xfrm>
            <a:off x="3273475" y="506600"/>
            <a:ext cx="3069038" cy="2275800"/>
          </a:xfrm>
          <a:prstGeom prst="rect">
            <a:avLst/>
          </a:prstGeom>
          <a:noFill/>
          <a:ln>
            <a:noFill/>
          </a:ln>
        </p:spPr>
      </p:pic>
      <p:pic>
        <p:nvPicPr>
          <p:cNvPr id="950" name="Google Shape;950;p118"/>
          <p:cNvPicPr preferRelativeResize="0"/>
          <p:nvPr/>
        </p:nvPicPr>
        <p:blipFill>
          <a:blip r:embed="rId6">
            <a:alphaModFix/>
          </a:blip>
          <a:stretch>
            <a:fillRect/>
          </a:stretch>
        </p:blipFill>
        <p:spPr>
          <a:xfrm>
            <a:off x="7348098" y="3582137"/>
            <a:ext cx="284651" cy="2168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119"/>
          <p:cNvSpPr txBox="1"/>
          <p:nvPr>
            <p:ph idx="1" type="body"/>
          </p:nvPr>
        </p:nvSpPr>
        <p:spPr>
          <a:xfrm>
            <a:off x="311700" y="0"/>
            <a:ext cx="8520600" cy="4443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GB" sz="2800">
                <a:solidFill>
                  <a:schemeClr val="dk1"/>
                </a:solidFill>
              </a:rPr>
              <a:t>Please feel free to ask us questions in the Hall and speak with with your young person’s Form Tutor- They really are your son/daughter’s expert in school</a:t>
            </a:r>
            <a:endParaRPr b="1" i="1" sz="2800">
              <a:solidFill>
                <a:schemeClr val="dk1"/>
              </a:solidFill>
            </a:endParaRPr>
          </a:p>
          <a:p>
            <a:pPr indent="0" lvl="0" marL="0" rtl="0" algn="ctr">
              <a:spcBef>
                <a:spcPts val="1600"/>
              </a:spcBef>
              <a:spcAft>
                <a:spcPts val="0"/>
              </a:spcAft>
              <a:buNone/>
            </a:pPr>
            <a:r>
              <a:rPr b="1" i="1" lang="en-GB" sz="2800">
                <a:solidFill>
                  <a:schemeClr val="dk1"/>
                </a:solidFill>
              </a:rPr>
              <a:t>You can also leave any further questions or feedback on the postcards </a:t>
            </a:r>
            <a:endParaRPr b="1" i="1" sz="2800">
              <a:solidFill>
                <a:schemeClr val="dk1"/>
              </a:solidFill>
            </a:endParaRPr>
          </a:p>
          <a:p>
            <a:pPr indent="0" lvl="0" marL="0" rtl="0" algn="ctr">
              <a:spcBef>
                <a:spcPts val="1600"/>
              </a:spcBef>
              <a:spcAft>
                <a:spcPts val="1600"/>
              </a:spcAft>
              <a:buNone/>
            </a:pPr>
            <a:r>
              <a:rPr b="1" i="1" lang="en-GB" sz="2800">
                <a:solidFill>
                  <a:schemeClr val="dk1"/>
                </a:solidFill>
              </a:rPr>
              <a:t>Many thanks for attending and your continued support </a:t>
            </a:r>
            <a:endParaRPr b="1" i="1" sz="2800">
              <a:solidFill>
                <a:schemeClr val="dk1"/>
              </a:solidFill>
            </a:endParaRPr>
          </a:p>
        </p:txBody>
      </p:sp>
      <p:pic>
        <p:nvPicPr>
          <p:cNvPr id="956" name="Google Shape;956;p119"/>
          <p:cNvPicPr preferRelativeResize="0"/>
          <p:nvPr/>
        </p:nvPicPr>
        <p:blipFill>
          <a:blip r:embed="rId3">
            <a:alphaModFix/>
          </a:blip>
          <a:stretch>
            <a:fillRect/>
          </a:stretch>
        </p:blipFill>
        <p:spPr>
          <a:xfrm>
            <a:off x="65025" y="0"/>
            <a:ext cx="523150" cy="914950"/>
          </a:xfrm>
          <a:prstGeom prst="rect">
            <a:avLst/>
          </a:prstGeom>
          <a:noFill/>
          <a:ln>
            <a:noFill/>
          </a:ln>
        </p:spPr>
      </p:pic>
      <p:pic>
        <p:nvPicPr>
          <p:cNvPr id="957" name="Google Shape;957;p119"/>
          <p:cNvPicPr preferRelativeResize="0"/>
          <p:nvPr/>
        </p:nvPicPr>
        <p:blipFill>
          <a:blip r:embed="rId4">
            <a:alphaModFix/>
          </a:blip>
          <a:stretch>
            <a:fillRect/>
          </a:stretch>
        </p:blipFill>
        <p:spPr>
          <a:xfrm>
            <a:off x="8463900" y="4481058"/>
            <a:ext cx="523150" cy="57849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120"/>
          <p:cNvSpPr txBox="1"/>
          <p:nvPr>
            <p:ph idx="1" type="body"/>
          </p:nvPr>
        </p:nvSpPr>
        <p:spPr>
          <a:xfrm>
            <a:off x="311700" y="362175"/>
            <a:ext cx="8520600" cy="444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GB" sz="1400">
                <a:solidFill>
                  <a:schemeClr val="dk1"/>
                </a:solidFill>
              </a:rPr>
              <a:t>Year 11 Parents Information Evening</a:t>
            </a:r>
            <a:endParaRPr b="1" i="1" sz="1400">
              <a:solidFill>
                <a:schemeClr val="dk1"/>
              </a:solidFill>
            </a:endParaRPr>
          </a:p>
          <a:p>
            <a:pPr indent="0" lvl="0" marL="0" rtl="0" algn="l">
              <a:spcBef>
                <a:spcPts val="1600"/>
              </a:spcBef>
              <a:spcAft>
                <a:spcPts val="1600"/>
              </a:spcAft>
              <a:buNone/>
            </a:pPr>
            <a:r>
              <a:rPr b="1" i="1" lang="en-GB" sz="1400">
                <a:solidFill>
                  <a:schemeClr val="dk1"/>
                </a:solidFill>
              </a:rPr>
              <a:t>Feedback Postcard: </a:t>
            </a:r>
            <a:r>
              <a:rPr b="1" i="1" lang="en-GB" sz="1200">
                <a:solidFill>
                  <a:schemeClr val="dk1"/>
                </a:solidFill>
              </a:rPr>
              <a:t>Please let us know if you have any feedback or if you would like us to get back to you. Please provide a brief comment and contact details if needed and we will be in touch. Many thanks for your </a:t>
            </a:r>
            <a:r>
              <a:rPr b="1" i="1" lang="en-GB" sz="1200">
                <a:solidFill>
                  <a:schemeClr val="dk1"/>
                </a:solidFill>
              </a:rPr>
              <a:t>continued</a:t>
            </a:r>
            <a:r>
              <a:rPr b="1" i="1" lang="en-GB" sz="1200">
                <a:solidFill>
                  <a:schemeClr val="dk1"/>
                </a:solidFill>
              </a:rPr>
              <a:t> </a:t>
            </a:r>
            <a:r>
              <a:rPr b="1" i="1" lang="en-GB" sz="1200">
                <a:solidFill>
                  <a:schemeClr val="dk1"/>
                </a:solidFill>
              </a:rPr>
              <a:t>support. </a:t>
            </a:r>
            <a:endParaRPr b="1" i="1" sz="1200">
              <a:solidFill>
                <a:schemeClr val="dk1"/>
              </a:solidFill>
            </a:endParaRPr>
          </a:p>
        </p:txBody>
      </p:sp>
      <p:pic>
        <p:nvPicPr>
          <p:cNvPr id="963" name="Google Shape;963;p120"/>
          <p:cNvPicPr preferRelativeResize="0"/>
          <p:nvPr/>
        </p:nvPicPr>
        <p:blipFill>
          <a:blip r:embed="rId3">
            <a:alphaModFix/>
          </a:blip>
          <a:stretch>
            <a:fillRect/>
          </a:stretch>
        </p:blipFill>
        <p:spPr>
          <a:xfrm>
            <a:off x="8518550" y="0"/>
            <a:ext cx="468500" cy="819401"/>
          </a:xfrm>
          <a:prstGeom prst="rect">
            <a:avLst/>
          </a:prstGeom>
          <a:noFill/>
          <a:ln>
            <a:noFill/>
          </a:ln>
        </p:spPr>
      </p:pic>
      <p:pic>
        <p:nvPicPr>
          <p:cNvPr id="964" name="Google Shape;964;p120"/>
          <p:cNvPicPr preferRelativeResize="0"/>
          <p:nvPr/>
        </p:nvPicPr>
        <p:blipFill>
          <a:blip r:embed="rId4">
            <a:alphaModFix/>
          </a:blip>
          <a:stretch>
            <a:fillRect/>
          </a:stretch>
        </p:blipFill>
        <p:spPr>
          <a:xfrm>
            <a:off x="8301225" y="4301171"/>
            <a:ext cx="685825" cy="758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74"/>
          <p:cNvSpPr txBox="1"/>
          <p:nvPr>
            <p:ph type="title"/>
          </p:nvPr>
        </p:nvSpPr>
        <p:spPr>
          <a:xfrm>
            <a:off x="311700" y="0"/>
            <a:ext cx="8520600" cy="95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4000"/>
              <a:t>KS4 Unique Ethos</a:t>
            </a:r>
            <a:endParaRPr b="1" sz="4000"/>
          </a:p>
        </p:txBody>
      </p:sp>
      <p:pic>
        <p:nvPicPr>
          <p:cNvPr id="380" name="Google Shape;380;p74"/>
          <p:cNvPicPr preferRelativeResize="0"/>
          <p:nvPr/>
        </p:nvPicPr>
        <p:blipFill>
          <a:blip r:embed="rId3">
            <a:alphaModFix/>
          </a:blip>
          <a:stretch>
            <a:fillRect/>
          </a:stretch>
        </p:blipFill>
        <p:spPr>
          <a:xfrm>
            <a:off x="8268378" y="128022"/>
            <a:ext cx="746697" cy="825675"/>
          </a:xfrm>
          <a:prstGeom prst="rect">
            <a:avLst/>
          </a:prstGeom>
          <a:noFill/>
          <a:ln>
            <a:noFill/>
          </a:ln>
        </p:spPr>
      </p:pic>
      <p:pic>
        <p:nvPicPr>
          <p:cNvPr id="381" name="Google Shape;381;p74"/>
          <p:cNvPicPr preferRelativeResize="0"/>
          <p:nvPr/>
        </p:nvPicPr>
        <p:blipFill>
          <a:blip r:embed="rId4">
            <a:alphaModFix/>
          </a:blip>
          <a:stretch>
            <a:fillRect/>
          </a:stretch>
        </p:blipFill>
        <p:spPr>
          <a:xfrm>
            <a:off x="311700" y="128025"/>
            <a:ext cx="566700" cy="871050"/>
          </a:xfrm>
          <a:prstGeom prst="rect">
            <a:avLst/>
          </a:prstGeom>
          <a:noFill/>
          <a:ln>
            <a:noFill/>
          </a:ln>
        </p:spPr>
      </p:pic>
      <p:pic>
        <p:nvPicPr>
          <p:cNvPr id="382" name="Google Shape;382;p74"/>
          <p:cNvPicPr preferRelativeResize="0"/>
          <p:nvPr/>
        </p:nvPicPr>
        <p:blipFill>
          <a:blip r:embed="rId5">
            <a:alphaModFix amt="22000"/>
          </a:blip>
          <a:stretch>
            <a:fillRect/>
          </a:stretch>
        </p:blipFill>
        <p:spPr>
          <a:xfrm>
            <a:off x="573181" y="300832"/>
            <a:ext cx="8395450" cy="4541837"/>
          </a:xfrm>
          <a:prstGeom prst="rect">
            <a:avLst/>
          </a:prstGeom>
          <a:noFill/>
          <a:ln>
            <a:noFill/>
          </a:ln>
        </p:spPr>
      </p:pic>
      <p:sp>
        <p:nvSpPr>
          <p:cNvPr id="383" name="Google Shape;383;p74"/>
          <p:cNvSpPr txBox="1"/>
          <p:nvPr>
            <p:ph idx="1" type="body"/>
          </p:nvPr>
        </p:nvSpPr>
        <p:spPr>
          <a:xfrm>
            <a:off x="0" y="1026150"/>
            <a:ext cx="8916900" cy="4068000"/>
          </a:xfrm>
          <a:prstGeom prst="rect">
            <a:avLst/>
          </a:prstGeom>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2300">
                <a:solidFill>
                  <a:srgbClr val="351C75"/>
                </a:solidFill>
                <a:latin typeface="Architects Daughter"/>
                <a:ea typeface="Architects Daughter"/>
                <a:cs typeface="Architects Daughter"/>
                <a:sym typeface="Architects Daughter"/>
              </a:rPr>
              <a:t>Together:</a:t>
            </a:r>
            <a:r>
              <a:rPr lang="en-GB" sz="2300">
                <a:solidFill>
                  <a:srgbClr val="351C75"/>
                </a:solidFill>
                <a:latin typeface="Architects Daughter"/>
                <a:ea typeface="Architects Daughter"/>
                <a:cs typeface="Architects Daughter"/>
                <a:sym typeface="Architects Daughter"/>
              </a:rPr>
              <a:t> team-supporting each other, mutual </a:t>
            </a:r>
            <a:r>
              <a:rPr b="1" lang="en-GB" sz="2300">
                <a:solidFill>
                  <a:srgbClr val="351C75"/>
                </a:solidFill>
                <a:latin typeface="Architects Daughter"/>
                <a:ea typeface="Architects Daughter"/>
                <a:cs typeface="Architects Daughter"/>
                <a:sym typeface="Architects Daughter"/>
              </a:rPr>
              <a:t>respect</a:t>
            </a:r>
            <a:r>
              <a:rPr lang="en-GB" sz="2300">
                <a:solidFill>
                  <a:srgbClr val="351C75"/>
                </a:solidFill>
                <a:latin typeface="Architects Daughter"/>
                <a:ea typeface="Architects Daughter"/>
                <a:cs typeface="Architects Daughter"/>
                <a:sym typeface="Architects Daughter"/>
              </a:rPr>
              <a:t>, behaving well, attending every day, looking ahead, taking </a:t>
            </a:r>
            <a:r>
              <a:rPr b="1" lang="en-GB" sz="2300">
                <a:solidFill>
                  <a:srgbClr val="351C75"/>
                </a:solidFill>
                <a:latin typeface="Architects Daughter"/>
                <a:ea typeface="Architects Daughter"/>
                <a:cs typeface="Architects Daughter"/>
                <a:sym typeface="Architects Daughter"/>
              </a:rPr>
              <a:t>responsibility</a:t>
            </a:r>
            <a:endParaRPr b="1" sz="2300">
              <a:solidFill>
                <a:srgbClr val="351C75"/>
              </a:solidFill>
              <a:latin typeface="Architects Daughter"/>
              <a:ea typeface="Architects Daughter"/>
              <a:cs typeface="Architects Daughter"/>
              <a:sym typeface="Architects Daughter"/>
            </a:endParaRPr>
          </a:p>
          <a:p>
            <a:pPr indent="0" lvl="0" marL="0" rtl="0" algn="l">
              <a:spcBef>
                <a:spcPts val="1600"/>
              </a:spcBef>
              <a:spcAft>
                <a:spcPts val="0"/>
              </a:spcAft>
              <a:buNone/>
            </a:pPr>
            <a:r>
              <a:rPr b="1" lang="en-GB" sz="1700">
                <a:solidFill>
                  <a:srgbClr val="999999"/>
                </a:solidFill>
              </a:rPr>
              <a:t>We</a:t>
            </a:r>
            <a:endParaRPr b="1" sz="1700">
              <a:solidFill>
                <a:srgbClr val="999999"/>
              </a:solidFill>
            </a:endParaRPr>
          </a:p>
          <a:p>
            <a:pPr indent="0" lvl="0" marL="0" rtl="0" algn="l">
              <a:spcBef>
                <a:spcPts val="1600"/>
              </a:spcBef>
              <a:spcAft>
                <a:spcPts val="0"/>
              </a:spcAft>
              <a:buNone/>
            </a:pPr>
            <a:r>
              <a:rPr lang="en-GB" sz="2300">
                <a:solidFill>
                  <a:srgbClr val="38761D"/>
                </a:solidFill>
                <a:latin typeface="Architects Daughter"/>
                <a:ea typeface="Architects Daughter"/>
                <a:cs typeface="Architects Daughter"/>
                <a:sym typeface="Architects Daughter"/>
              </a:rPr>
              <a:t>Grow: </a:t>
            </a:r>
            <a:r>
              <a:rPr b="1" lang="en-GB" sz="2300">
                <a:solidFill>
                  <a:srgbClr val="38761D"/>
                </a:solidFill>
                <a:latin typeface="Architects Daughter"/>
                <a:ea typeface="Architects Daughter"/>
                <a:cs typeface="Architects Daughter"/>
                <a:sym typeface="Architects Daughter"/>
              </a:rPr>
              <a:t>learning from our mistakes</a:t>
            </a:r>
            <a:r>
              <a:rPr lang="en-GB" sz="2300">
                <a:solidFill>
                  <a:srgbClr val="38761D"/>
                </a:solidFill>
                <a:latin typeface="Architects Daughter"/>
                <a:ea typeface="Architects Daughter"/>
                <a:cs typeface="Architects Daughter"/>
                <a:sym typeface="Architects Daughter"/>
              </a:rPr>
              <a:t>, practising the skills we need, </a:t>
            </a:r>
            <a:r>
              <a:rPr b="1" lang="en-GB" sz="2300">
                <a:solidFill>
                  <a:srgbClr val="38761D"/>
                </a:solidFill>
                <a:latin typeface="Architects Daughter"/>
                <a:ea typeface="Architects Daughter"/>
                <a:cs typeface="Architects Daughter"/>
                <a:sym typeface="Architects Daughter"/>
              </a:rPr>
              <a:t>rising to the challenge</a:t>
            </a:r>
            <a:r>
              <a:rPr lang="en-GB" sz="2300">
                <a:solidFill>
                  <a:srgbClr val="38761D"/>
                </a:solidFill>
                <a:latin typeface="Architects Daughter"/>
                <a:ea typeface="Architects Daughter"/>
                <a:cs typeface="Architects Daughter"/>
                <a:sym typeface="Architects Daughter"/>
              </a:rPr>
              <a:t>, giving back, inspiring others</a:t>
            </a:r>
            <a:endParaRPr sz="2300">
              <a:solidFill>
                <a:srgbClr val="38761D"/>
              </a:solidFill>
              <a:latin typeface="Architects Daughter"/>
              <a:ea typeface="Architects Daughter"/>
              <a:cs typeface="Architects Daughter"/>
              <a:sym typeface="Architects Daughter"/>
            </a:endParaRPr>
          </a:p>
          <a:p>
            <a:pPr indent="0" lvl="0" marL="0" rtl="0" algn="l">
              <a:spcBef>
                <a:spcPts val="1600"/>
              </a:spcBef>
              <a:spcAft>
                <a:spcPts val="0"/>
              </a:spcAft>
              <a:buNone/>
            </a:pPr>
            <a:r>
              <a:rPr b="1" lang="en-GB" sz="1700">
                <a:solidFill>
                  <a:srgbClr val="999999"/>
                </a:solidFill>
              </a:rPr>
              <a:t>And</a:t>
            </a:r>
            <a:endParaRPr b="1" sz="1700">
              <a:solidFill>
                <a:srgbClr val="999999"/>
              </a:solidFill>
            </a:endParaRPr>
          </a:p>
          <a:p>
            <a:pPr indent="0" lvl="0" marL="0" rtl="0" algn="l">
              <a:spcBef>
                <a:spcPts val="1600"/>
              </a:spcBef>
              <a:spcAft>
                <a:spcPts val="0"/>
              </a:spcAft>
              <a:buNone/>
            </a:pPr>
            <a:r>
              <a:rPr b="1" lang="en-GB" sz="2300">
                <a:solidFill>
                  <a:srgbClr val="FF0000"/>
                </a:solidFill>
                <a:latin typeface="Architects Daughter"/>
                <a:ea typeface="Architects Daughter"/>
                <a:cs typeface="Architects Daughter"/>
                <a:sym typeface="Architects Daughter"/>
              </a:rPr>
              <a:t>Succeed:</a:t>
            </a:r>
            <a:r>
              <a:rPr lang="en-GB" sz="2300">
                <a:solidFill>
                  <a:srgbClr val="FF0000"/>
                </a:solidFill>
                <a:latin typeface="Architects Daughter"/>
                <a:ea typeface="Architects Daughter"/>
                <a:cs typeface="Architects Daughter"/>
                <a:sym typeface="Architects Daughter"/>
              </a:rPr>
              <a:t> </a:t>
            </a:r>
            <a:r>
              <a:rPr b="1" lang="en-GB" sz="2300">
                <a:solidFill>
                  <a:srgbClr val="FF0000"/>
                </a:solidFill>
                <a:latin typeface="Architects Daughter"/>
                <a:ea typeface="Architects Daughter"/>
                <a:cs typeface="Architects Daughter"/>
                <a:sym typeface="Architects Daughter"/>
              </a:rPr>
              <a:t>results you are proud of</a:t>
            </a:r>
            <a:r>
              <a:rPr lang="en-GB" sz="2300">
                <a:solidFill>
                  <a:srgbClr val="FF0000"/>
                </a:solidFill>
                <a:latin typeface="Architects Daughter"/>
                <a:ea typeface="Architects Daughter"/>
                <a:cs typeface="Architects Daughter"/>
                <a:sym typeface="Architects Daughter"/>
              </a:rPr>
              <a:t>, no regrets, </a:t>
            </a:r>
            <a:r>
              <a:rPr b="1" lang="en-GB" sz="2300">
                <a:solidFill>
                  <a:srgbClr val="FF0000"/>
                </a:solidFill>
                <a:latin typeface="Architects Daughter"/>
                <a:ea typeface="Architects Daughter"/>
                <a:cs typeface="Architects Daughter"/>
                <a:sym typeface="Architects Daughter"/>
              </a:rPr>
              <a:t>having choice about your future</a:t>
            </a:r>
            <a:r>
              <a:rPr lang="en-GB" sz="2300">
                <a:solidFill>
                  <a:srgbClr val="FF0000"/>
                </a:solidFill>
                <a:latin typeface="Architects Daughter"/>
                <a:ea typeface="Architects Daughter"/>
                <a:cs typeface="Architects Daughter"/>
                <a:sym typeface="Architects Daughter"/>
              </a:rPr>
              <a:t>, </a:t>
            </a:r>
            <a:r>
              <a:rPr b="1" lang="en-GB" sz="2300">
                <a:solidFill>
                  <a:srgbClr val="FF0000"/>
                </a:solidFill>
                <a:latin typeface="Architects Daughter"/>
                <a:ea typeface="Architects Daughter"/>
                <a:cs typeface="Architects Daughter"/>
                <a:sym typeface="Architects Daughter"/>
              </a:rPr>
              <a:t>being happy</a:t>
            </a:r>
            <a:r>
              <a:rPr lang="en-GB" sz="2300">
                <a:solidFill>
                  <a:srgbClr val="FF0000"/>
                </a:solidFill>
                <a:latin typeface="Architects Daughter"/>
                <a:ea typeface="Architects Daughter"/>
                <a:cs typeface="Architects Daughter"/>
                <a:sym typeface="Architects Daughter"/>
              </a:rPr>
              <a:t>, </a:t>
            </a:r>
            <a:r>
              <a:rPr b="1" lang="en-GB" sz="2300">
                <a:solidFill>
                  <a:srgbClr val="FF0000"/>
                </a:solidFill>
                <a:latin typeface="Architects Daughter"/>
                <a:ea typeface="Architects Daughter"/>
                <a:cs typeface="Architects Daughter"/>
                <a:sym typeface="Architects Daughter"/>
              </a:rPr>
              <a:t>feeling proud, gratefu</a:t>
            </a:r>
            <a:r>
              <a:rPr b="1" lang="en-GB" sz="1700">
                <a:solidFill>
                  <a:srgbClr val="FF0000"/>
                </a:solidFill>
                <a:latin typeface="Architects Daughter"/>
                <a:ea typeface="Architects Daughter"/>
                <a:cs typeface="Architects Daughter"/>
                <a:sym typeface="Architects Daughter"/>
              </a:rPr>
              <a:t>l</a:t>
            </a:r>
            <a:endParaRPr sz="2400"/>
          </a:p>
          <a:p>
            <a:pPr indent="0" lvl="0" marL="0" rtl="0" algn="l">
              <a:spcBef>
                <a:spcPts val="1600"/>
              </a:spcBef>
              <a:spcAft>
                <a:spcPts val="16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75"/>
          <p:cNvSpPr txBox="1"/>
          <p:nvPr>
            <p:ph type="title"/>
          </p:nvPr>
        </p:nvSpPr>
        <p:spPr>
          <a:xfrm>
            <a:off x="311700" y="0"/>
            <a:ext cx="8520600" cy="95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4000"/>
              <a:t>A Shared</a:t>
            </a:r>
            <a:r>
              <a:rPr b="1" lang="en-GB" sz="4000"/>
              <a:t> Ethos</a:t>
            </a:r>
            <a:endParaRPr b="1" sz="4000"/>
          </a:p>
        </p:txBody>
      </p:sp>
      <p:pic>
        <p:nvPicPr>
          <p:cNvPr id="389" name="Google Shape;389;p75"/>
          <p:cNvPicPr preferRelativeResize="0"/>
          <p:nvPr/>
        </p:nvPicPr>
        <p:blipFill>
          <a:blip r:embed="rId3">
            <a:alphaModFix/>
          </a:blip>
          <a:stretch>
            <a:fillRect/>
          </a:stretch>
        </p:blipFill>
        <p:spPr>
          <a:xfrm>
            <a:off x="8268378" y="128022"/>
            <a:ext cx="746697" cy="825675"/>
          </a:xfrm>
          <a:prstGeom prst="rect">
            <a:avLst/>
          </a:prstGeom>
          <a:noFill/>
          <a:ln>
            <a:noFill/>
          </a:ln>
        </p:spPr>
      </p:pic>
      <p:pic>
        <p:nvPicPr>
          <p:cNvPr id="390" name="Google Shape;390;p75"/>
          <p:cNvPicPr preferRelativeResize="0"/>
          <p:nvPr/>
        </p:nvPicPr>
        <p:blipFill>
          <a:blip r:embed="rId4">
            <a:alphaModFix/>
          </a:blip>
          <a:stretch>
            <a:fillRect/>
          </a:stretch>
        </p:blipFill>
        <p:spPr>
          <a:xfrm>
            <a:off x="311700" y="128025"/>
            <a:ext cx="566700" cy="871050"/>
          </a:xfrm>
          <a:prstGeom prst="rect">
            <a:avLst/>
          </a:prstGeom>
          <a:noFill/>
          <a:ln>
            <a:noFill/>
          </a:ln>
        </p:spPr>
      </p:pic>
      <p:pic>
        <p:nvPicPr>
          <p:cNvPr id="391" name="Google Shape;391;p75"/>
          <p:cNvPicPr preferRelativeResize="0"/>
          <p:nvPr/>
        </p:nvPicPr>
        <p:blipFill>
          <a:blip r:embed="rId5">
            <a:alphaModFix amt="22000"/>
          </a:blip>
          <a:stretch>
            <a:fillRect/>
          </a:stretch>
        </p:blipFill>
        <p:spPr>
          <a:xfrm>
            <a:off x="573181" y="300832"/>
            <a:ext cx="8395450" cy="4541837"/>
          </a:xfrm>
          <a:prstGeom prst="rect">
            <a:avLst/>
          </a:prstGeom>
          <a:noFill/>
          <a:ln>
            <a:noFill/>
          </a:ln>
        </p:spPr>
      </p:pic>
      <p:sp>
        <p:nvSpPr>
          <p:cNvPr id="392" name="Google Shape;392;p75"/>
          <p:cNvSpPr txBox="1"/>
          <p:nvPr>
            <p:ph idx="1" type="body"/>
          </p:nvPr>
        </p:nvSpPr>
        <p:spPr>
          <a:xfrm>
            <a:off x="86100" y="922300"/>
            <a:ext cx="4166700" cy="3860400"/>
          </a:xfrm>
          <a:prstGeom prst="rect">
            <a:avLst/>
          </a:prstGeom>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FF0000"/>
              </a:solidFill>
            </a:endParaRPr>
          </a:p>
          <a:p>
            <a:pPr indent="0" lvl="0" marL="0" rtl="0" algn="l">
              <a:spcBef>
                <a:spcPts val="1600"/>
              </a:spcBef>
              <a:spcAft>
                <a:spcPts val="0"/>
              </a:spcAft>
              <a:buNone/>
            </a:pPr>
            <a:r>
              <a:rPr b="1" i="1" lang="en-GB" sz="2400">
                <a:solidFill>
                  <a:schemeClr val="dk1"/>
                </a:solidFill>
                <a:latin typeface="Architects Daughter"/>
                <a:ea typeface="Architects Daughter"/>
                <a:cs typeface="Architects Daughter"/>
                <a:sym typeface="Architects Daughter"/>
              </a:rPr>
              <a:t>“If we can work </a:t>
            </a:r>
            <a:r>
              <a:rPr b="1" i="1" lang="en-GB" sz="2400">
                <a:solidFill>
                  <a:srgbClr val="0944A1"/>
                </a:solidFill>
                <a:latin typeface="Architects Daughter"/>
                <a:ea typeface="Architects Daughter"/>
                <a:cs typeface="Architects Daughter"/>
                <a:sym typeface="Architects Daughter"/>
              </a:rPr>
              <a:t>together,</a:t>
            </a:r>
            <a:r>
              <a:rPr b="1" i="1" lang="en-GB" sz="2400">
                <a:solidFill>
                  <a:schemeClr val="dk1"/>
                </a:solidFill>
                <a:latin typeface="Architects Daughter"/>
                <a:ea typeface="Architects Daughter"/>
                <a:cs typeface="Architects Daughter"/>
                <a:sym typeface="Architects Daughter"/>
              </a:rPr>
              <a:t> we are respectful  and can take responsibility for our learning so we can </a:t>
            </a:r>
            <a:r>
              <a:rPr b="1" i="1" lang="en-GB" sz="2400">
                <a:solidFill>
                  <a:srgbClr val="0944A1"/>
                </a:solidFill>
                <a:latin typeface="Architects Daughter"/>
                <a:ea typeface="Architects Daughter"/>
                <a:cs typeface="Architects Daughter"/>
                <a:sym typeface="Architects Daughter"/>
              </a:rPr>
              <a:t>grow</a:t>
            </a:r>
            <a:r>
              <a:rPr b="1" i="1" lang="en-GB" sz="2400">
                <a:solidFill>
                  <a:schemeClr val="dk1"/>
                </a:solidFill>
                <a:latin typeface="Architects Daughter"/>
                <a:ea typeface="Architects Daughter"/>
                <a:cs typeface="Architects Daughter"/>
                <a:sym typeface="Architects Daughter"/>
              </a:rPr>
              <a:t>, be </a:t>
            </a:r>
            <a:r>
              <a:rPr b="1" i="1" lang="en-GB" sz="2400">
                <a:solidFill>
                  <a:schemeClr val="dk1"/>
                </a:solidFill>
                <a:latin typeface="Architects Daughter"/>
                <a:ea typeface="Architects Daughter"/>
                <a:cs typeface="Architects Daughter"/>
                <a:sym typeface="Architects Daughter"/>
              </a:rPr>
              <a:t>ambitious</a:t>
            </a:r>
            <a:r>
              <a:rPr b="1" i="1" lang="en-GB" sz="2400">
                <a:solidFill>
                  <a:schemeClr val="dk1"/>
                </a:solidFill>
                <a:latin typeface="Architects Daughter"/>
                <a:ea typeface="Architects Daughter"/>
                <a:cs typeface="Architects Daughter"/>
                <a:sym typeface="Architects Daughter"/>
              </a:rPr>
              <a:t> and be resilient in our learning and </a:t>
            </a:r>
            <a:r>
              <a:rPr b="1" i="1" lang="en-GB" sz="2400">
                <a:solidFill>
                  <a:srgbClr val="0944A1"/>
                </a:solidFill>
                <a:latin typeface="Architects Daughter"/>
                <a:ea typeface="Architects Daughter"/>
                <a:cs typeface="Architects Daughter"/>
                <a:sym typeface="Architects Daughter"/>
              </a:rPr>
              <a:t>succeed.</a:t>
            </a:r>
            <a:r>
              <a:rPr b="1" i="1" lang="en-GB" sz="2400">
                <a:solidFill>
                  <a:schemeClr val="dk1"/>
                </a:solidFill>
                <a:latin typeface="Architects Daughter"/>
                <a:ea typeface="Architects Daughter"/>
                <a:cs typeface="Architects Daughter"/>
                <a:sym typeface="Architects Daughter"/>
              </a:rPr>
              <a:t>.</a:t>
            </a:r>
            <a:r>
              <a:rPr b="1" i="1" lang="en-GB" sz="2400">
                <a:solidFill>
                  <a:srgbClr val="0944A1"/>
                </a:solidFill>
                <a:latin typeface="Architects Daughter"/>
                <a:ea typeface="Architects Daughter"/>
                <a:cs typeface="Architects Daughter"/>
                <a:sym typeface="Architects Daughter"/>
              </a:rPr>
              <a:t>”</a:t>
            </a:r>
            <a:endParaRPr b="1" i="1" sz="2400">
              <a:solidFill>
                <a:srgbClr val="0944A1"/>
              </a:solidFill>
              <a:latin typeface="Architects Daughter"/>
              <a:ea typeface="Architects Daughter"/>
              <a:cs typeface="Architects Daughter"/>
              <a:sym typeface="Architects Daughter"/>
            </a:endParaRPr>
          </a:p>
          <a:p>
            <a:pPr indent="0" lvl="0" marL="0" rtl="0" algn="l">
              <a:spcBef>
                <a:spcPts val="1600"/>
              </a:spcBef>
              <a:spcAft>
                <a:spcPts val="0"/>
              </a:spcAft>
              <a:buNone/>
            </a:pPr>
            <a:r>
              <a:t/>
            </a:r>
            <a:endParaRPr sz="2400"/>
          </a:p>
          <a:p>
            <a:pPr indent="0" lvl="0" marL="0" rtl="0" algn="l">
              <a:spcBef>
                <a:spcPts val="1600"/>
              </a:spcBef>
              <a:spcAft>
                <a:spcPts val="1600"/>
              </a:spcAft>
              <a:buNone/>
            </a:pPr>
            <a:r>
              <a:t/>
            </a:r>
            <a:endParaRPr/>
          </a:p>
        </p:txBody>
      </p:sp>
      <p:pic>
        <p:nvPicPr>
          <p:cNvPr id="393" name="Google Shape;393;p75"/>
          <p:cNvPicPr preferRelativeResize="0"/>
          <p:nvPr/>
        </p:nvPicPr>
        <p:blipFill rotWithShape="1">
          <a:blip r:embed="rId6">
            <a:alphaModFix/>
          </a:blip>
          <a:srcRect b="19638" l="45156" r="33748" t="29576"/>
          <a:stretch/>
        </p:blipFill>
        <p:spPr>
          <a:xfrm>
            <a:off x="4711737" y="922300"/>
            <a:ext cx="3097762" cy="4194825"/>
          </a:xfrm>
          <a:prstGeom prst="rect">
            <a:avLst/>
          </a:prstGeom>
          <a:noFill/>
          <a:ln>
            <a:noFill/>
          </a:ln>
        </p:spPr>
      </p:pic>
      <p:sp>
        <p:nvSpPr>
          <p:cNvPr id="394" name="Google Shape;394;p75"/>
          <p:cNvSpPr txBox="1"/>
          <p:nvPr/>
        </p:nvSpPr>
        <p:spPr>
          <a:xfrm>
            <a:off x="8254850" y="1561325"/>
            <a:ext cx="4017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2800">
                <a:solidFill>
                  <a:srgbClr val="0944A1"/>
                </a:solidFill>
              </a:rPr>
              <a:t>T</a:t>
            </a:r>
            <a:endParaRPr i="1" sz="2800">
              <a:solidFill>
                <a:srgbClr val="0944A1"/>
              </a:solidFill>
            </a:endParaRPr>
          </a:p>
          <a:p>
            <a:pPr indent="0" lvl="0" marL="0" rtl="0" algn="l">
              <a:spcBef>
                <a:spcPts val="0"/>
              </a:spcBef>
              <a:spcAft>
                <a:spcPts val="0"/>
              </a:spcAft>
              <a:buNone/>
            </a:pPr>
            <a:r>
              <a:t/>
            </a:r>
            <a:endParaRPr i="1" sz="2800">
              <a:solidFill>
                <a:srgbClr val="0944A1"/>
              </a:solidFill>
            </a:endParaRPr>
          </a:p>
          <a:p>
            <a:pPr indent="0" lvl="0" marL="0" rtl="0" algn="l">
              <a:spcBef>
                <a:spcPts val="0"/>
              </a:spcBef>
              <a:spcAft>
                <a:spcPts val="0"/>
              </a:spcAft>
              <a:buNone/>
            </a:pPr>
            <a:r>
              <a:t/>
            </a:r>
            <a:endParaRPr i="1" sz="2800">
              <a:solidFill>
                <a:srgbClr val="0944A1"/>
              </a:solidFill>
            </a:endParaRPr>
          </a:p>
          <a:p>
            <a:pPr indent="0" lvl="0" marL="0" rtl="0" algn="l">
              <a:spcBef>
                <a:spcPts val="0"/>
              </a:spcBef>
              <a:spcAft>
                <a:spcPts val="0"/>
              </a:spcAft>
              <a:buNone/>
            </a:pPr>
            <a:r>
              <a:rPr i="1" lang="en-GB" sz="2800">
                <a:solidFill>
                  <a:srgbClr val="0944A1"/>
                </a:solidFill>
              </a:rPr>
              <a:t>G</a:t>
            </a:r>
            <a:endParaRPr i="1" sz="2800">
              <a:solidFill>
                <a:srgbClr val="0944A1"/>
              </a:solidFill>
            </a:endParaRPr>
          </a:p>
          <a:p>
            <a:pPr indent="0" lvl="0" marL="0" rtl="0" algn="l">
              <a:spcBef>
                <a:spcPts val="0"/>
              </a:spcBef>
              <a:spcAft>
                <a:spcPts val="0"/>
              </a:spcAft>
              <a:buNone/>
            </a:pPr>
            <a:r>
              <a:t/>
            </a:r>
            <a:endParaRPr i="1" sz="2800">
              <a:solidFill>
                <a:srgbClr val="0944A1"/>
              </a:solidFill>
            </a:endParaRPr>
          </a:p>
          <a:p>
            <a:pPr indent="0" lvl="0" marL="0" rtl="0" algn="l">
              <a:spcBef>
                <a:spcPts val="0"/>
              </a:spcBef>
              <a:spcAft>
                <a:spcPts val="0"/>
              </a:spcAft>
              <a:buNone/>
            </a:pPr>
            <a:r>
              <a:t/>
            </a:r>
            <a:endParaRPr i="1" sz="2800">
              <a:solidFill>
                <a:srgbClr val="0944A1"/>
              </a:solidFill>
            </a:endParaRPr>
          </a:p>
          <a:p>
            <a:pPr indent="0" lvl="0" marL="0" rtl="0" algn="l">
              <a:spcBef>
                <a:spcPts val="0"/>
              </a:spcBef>
              <a:spcAft>
                <a:spcPts val="0"/>
              </a:spcAft>
              <a:buNone/>
            </a:pPr>
            <a:r>
              <a:rPr i="1" lang="en-GB" sz="2800">
                <a:solidFill>
                  <a:srgbClr val="0944A1"/>
                </a:solidFill>
              </a:rPr>
              <a:t>S</a:t>
            </a:r>
            <a:endParaRPr i="1" sz="2800">
              <a:solidFill>
                <a:srgbClr val="0944A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76"/>
          <p:cNvSpPr/>
          <p:nvPr/>
        </p:nvSpPr>
        <p:spPr>
          <a:xfrm>
            <a:off x="0" y="4759656"/>
            <a:ext cx="9144000" cy="384000"/>
          </a:xfrm>
          <a:prstGeom prst="round2SameRect">
            <a:avLst>
              <a:gd fmla="val 16667" name="adj1"/>
              <a:gd fmla="val 0" name="adj2"/>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latin typeface="Calibri"/>
                <a:ea typeface="Calibri"/>
                <a:cs typeface="Calibri"/>
                <a:sym typeface="Calibri"/>
              </a:rPr>
              <a:t>Tadcaster Grammar School                                                                                                                                            Be Your Best Self </a:t>
            </a:r>
            <a:endParaRPr b="1" i="0" sz="1400" u="none" cap="none" strike="noStrike">
              <a:solidFill>
                <a:schemeClr val="lt1"/>
              </a:solidFill>
              <a:latin typeface="Calibri"/>
              <a:ea typeface="Calibri"/>
              <a:cs typeface="Calibri"/>
              <a:sym typeface="Calibri"/>
            </a:endParaRPr>
          </a:p>
        </p:txBody>
      </p:sp>
      <p:sp>
        <p:nvSpPr>
          <p:cNvPr id="400" name="Google Shape;400;p76"/>
          <p:cNvSpPr txBox="1"/>
          <p:nvPr>
            <p:ph type="title"/>
          </p:nvPr>
        </p:nvSpPr>
        <p:spPr>
          <a:xfrm>
            <a:off x="2285775" y="0"/>
            <a:ext cx="3624900" cy="72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000" u="sng">
                <a:latin typeface="Calibri"/>
                <a:ea typeface="Calibri"/>
                <a:cs typeface="Calibri"/>
                <a:sym typeface="Calibri"/>
              </a:rPr>
              <a:t>The Journey Ahead</a:t>
            </a:r>
            <a:endParaRPr sz="3000" u="sng">
              <a:latin typeface="Calibri"/>
              <a:ea typeface="Calibri"/>
              <a:cs typeface="Calibri"/>
              <a:sym typeface="Calibri"/>
            </a:endParaRPr>
          </a:p>
        </p:txBody>
      </p:sp>
      <p:sp>
        <p:nvSpPr>
          <p:cNvPr id="401" name="Google Shape;401;p76"/>
          <p:cNvSpPr txBox="1"/>
          <p:nvPr/>
        </p:nvSpPr>
        <p:spPr>
          <a:xfrm>
            <a:off x="3788400" y="320975"/>
            <a:ext cx="504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02" name="Google Shape;402;p76"/>
          <p:cNvPicPr preferRelativeResize="0"/>
          <p:nvPr/>
        </p:nvPicPr>
        <p:blipFill>
          <a:blip r:embed="rId3">
            <a:alphaModFix/>
          </a:blip>
          <a:stretch>
            <a:fillRect/>
          </a:stretch>
        </p:blipFill>
        <p:spPr>
          <a:xfrm>
            <a:off x="318550" y="387713"/>
            <a:ext cx="9054150" cy="5199325"/>
          </a:xfrm>
          <a:prstGeom prst="rect">
            <a:avLst/>
          </a:prstGeom>
          <a:noFill/>
          <a:ln>
            <a:noFill/>
          </a:ln>
        </p:spPr>
      </p:pic>
      <p:pic>
        <p:nvPicPr>
          <p:cNvPr id="403" name="Google Shape;403;p76"/>
          <p:cNvPicPr preferRelativeResize="0"/>
          <p:nvPr/>
        </p:nvPicPr>
        <p:blipFill rotWithShape="1">
          <a:blip r:embed="rId4">
            <a:alphaModFix/>
          </a:blip>
          <a:srcRect b="27413" l="31838" r="30249" t="30580"/>
          <a:stretch/>
        </p:blipFill>
        <p:spPr>
          <a:xfrm>
            <a:off x="758351" y="4063350"/>
            <a:ext cx="1488533" cy="927750"/>
          </a:xfrm>
          <a:prstGeom prst="rect">
            <a:avLst/>
          </a:prstGeom>
          <a:noFill/>
          <a:ln>
            <a:noFill/>
          </a:ln>
        </p:spPr>
      </p:pic>
      <p:pic>
        <p:nvPicPr>
          <p:cNvPr id="404" name="Google Shape;404;p76"/>
          <p:cNvPicPr preferRelativeResize="0"/>
          <p:nvPr/>
        </p:nvPicPr>
        <p:blipFill>
          <a:blip r:embed="rId5">
            <a:alphaModFix/>
          </a:blip>
          <a:stretch>
            <a:fillRect/>
          </a:stretch>
        </p:blipFill>
        <p:spPr>
          <a:xfrm>
            <a:off x="6015836" y="3737722"/>
            <a:ext cx="1306025" cy="1244001"/>
          </a:xfrm>
          <a:prstGeom prst="rect">
            <a:avLst/>
          </a:prstGeom>
          <a:noFill/>
          <a:ln>
            <a:noFill/>
          </a:ln>
        </p:spPr>
      </p:pic>
      <p:sp>
        <p:nvSpPr>
          <p:cNvPr id="405" name="Google Shape;405;p76"/>
          <p:cNvSpPr txBox="1"/>
          <p:nvPr/>
        </p:nvSpPr>
        <p:spPr>
          <a:xfrm>
            <a:off x="2219150" y="3606225"/>
            <a:ext cx="22017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900">
                <a:highlight>
                  <a:srgbClr val="FF00FF"/>
                </a:highlight>
                <a:latin typeface="Oswald"/>
                <a:ea typeface="Oswald"/>
                <a:cs typeface="Oswald"/>
                <a:sym typeface="Oswald"/>
              </a:rPr>
              <a:t>May - June 2025</a:t>
            </a:r>
            <a:endParaRPr b="1" sz="1900">
              <a:highlight>
                <a:srgbClr val="FF00FF"/>
              </a:highlight>
              <a:latin typeface="Oswald"/>
              <a:ea typeface="Oswald"/>
              <a:cs typeface="Oswald"/>
              <a:sym typeface="Oswald"/>
            </a:endParaRPr>
          </a:p>
          <a:p>
            <a:pPr indent="0" lvl="0" marL="0" rtl="0" algn="ctr">
              <a:spcBef>
                <a:spcPts val="0"/>
              </a:spcBef>
              <a:spcAft>
                <a:spcPts val="0"/>
              </a:spcAft>
              <a:buNone/>
            </a:pPr>
            <a:r>
              <a:rPr b="1" lang="en-GB" sz="1900">
                <a:highlight>
                  <a:srgbClr val="FF00FF"/>
                </a:highlight>
                <a:latin typeface="Oswald"/>
                <a:ea typeface="Oswald"/>
                <a:cs typeface="Oswald"/>
                <a:sym typeface="Oswald"/>
              </a:rPr>
              <a:t>GCSE Exams</a:t>
            </a:r>
            <a:endParaRPr b="1" sz="1900">
              <a:highlight>
                <a:srgbClr val="FF00FF"/>
              </a:highlight>
              <a:latin typeface="Oswald"/>
              <a:ea typeface="Oswald"/>
              <a:cs typeface="Oswald"/>
              <a:sym typeface="Oswald"/>
            </a:endParaRPr>
          </a:p>
        </p:txBody>
      </p:sp>
      <p:sp>
        <p:nvSpPr>
          <p:cNvPr id="406" name="Google Shape;406;p76"/>
          <p:cNvSpPr txBox="1"/>
          <p:nvPr/>
        </p:nvSpPr>
        <p:spPr>
          <a:xfrm>
            <a:off x="7853863" y="63488"/>
            <a:ext cx="1048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600">
                <a:highlight>
                  <a:srgbClr val="A4C2F4"/>
                </a:highlight>
                <a:latin typeface="Oswald"/>
                <a:ea typeface="Oswald"/>
                <a:cs typeface="Oswald"/>
                <a:sym typeface="Oswald"/>
              </a:rPr>
              <a:t>Year 10 exams Late June 24 </a:t>
            </a:r>
            <a:r>
              <a:rPr lang="en-GB" sz="1100">
                <a:highlight>
                  <a:srgbClr val="A4C2F4"/>
                </a:highlight>
                <a:latin typeface="Oswald"/>
                <a:ea typeface="Oswald"/>
                <a:cs typeface="Oswald"/>
                <a:sym typeface="Oswald"/>
              </a:rPr>
              <a:t> </a:t>
            </a:r>
            <a:endParaRPr sz="1100">
              <a:highlight>
                <a:srgbClr val="A4C2F4"/>
              </a:highlight>
              <a:latin typeface="Oswald"/>
              <a:ea typeface="Oswald"/>
              <a:cs typeface="Oswald"/>
              <a:sym typeface="Oswald"/>
            </a:endParaRPr>
          </a:p>
        </p:txBody>
      </p:sp>
      <p:sp>
        <p:nvSpPr>
          <p:cNvPr id="407" name="Google Shape;407;p76"/>
          <p:cNvSpPr txBox="1"/>
          <p:nvPr/>
        </p:nvSpPr>
        <p:spPr>
          <a:xfrm>
            <a:off x="732425" y="1466500"/>
            <a:ext cx="1498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solidFill>
                  <a:schemeClr val="dk1"/>
                </a:solidFill>
                <a:highlight>
                  <a:srgbClr val="FF00FF"/>
                </a:highlight>
                <a:latin typeface="Oswald"/>
                <a:ea typeface="Oswald"/>
                <a:cs typeface="Oswald"/>
                <a:sym typeface="Oswald"/>
              </a:rPr>
              <a:t>November Mocks</a:t>
            </a:r>
            <a:r>
              <a:rPr lang="en-GB" sz="1600">
                <a:solidFill>
                  <a:schemeClr val="dk1"/>
                </a:solidFill>
                <a:highlight>
                  <a:srgbClr val="FF00FF"/>
                </a:highlight>
                <a:latin typeface="Oswald"/>
                <a:ea typeface="Oswald"/>
                <a:cs typeface="Oswald"/>
                <a:sym typeface="Oswald"/>
              </a:rPr>
              <a:t> </a:t>
            </a:r>
            <a:endParaRPr sz="1600">
              <a:solidFill>
                <a:schemeClr val="dk1"/>
              </a:solidFill>
              <a:highlight>
                <a:srgbClr val="FF00FF"/>
              </a:highlight>
              <a:latin typeface="Oswald"/>
              <a:ea typeface="Oswald"/>
              <a:cs typeface="Oswald"/>
              <a:sym typeface="Oswald"/>
            </a:endParaRPr>
          </a:p>
        </p:txBody>
      </p:sp>
      <p:sp>
        <p:nvSpPr>
          <p:cNvPr id="408" name="Google Shape;408;p76"/>
          <p:cNvSpPr txBox="1"/>
          <p:nvPr/>
        </p:nvSpPr>
        <p:spPr>
          <a:xfrm>
            <a:off x="7185025" y="2690400"/>
            <a:ext cx="19479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900">
                <a:solidFill>
                  <a:schemeClr val="dk1"/>
                </a:solidFill>
                <a:highlight>
                  <a:srgbClr val="FF00FF"/>
                </a:highlight>
                <a:latin typeface="Oswald"/>
                <a:ea typeface="Oswald"/>
                <a:cs typeface="Oswald"/>
                <a:sym typeface="Oswald"/>
              </a:rPr>
              <a:t>February/March Mocks</a:t>
            </a:r>
            <a:r>
              <a:rPr b="1" lang="en-GB" sz="1600">
                <a:solidFill>
                  <a:schemeClr val="dk1"/>
                </a:solidFill>
                <a:highlight>
                  <a:srgbClr val="FF00FF"/>
                </a:highlight>
                <a:latin typeface="Oswald"/>
                <a:ea typeface="Oswald"/>
                <a:cs typeface="Oswald"/>
                <a:sym typeface="Oswald"/>
              </a:rPr>
              <a:t> </a:t>
            </a:r>
            <a:endParaRPr b="1" sz="1600">
              <a:solidFill>
                <a:schemeClr val="dk1"/>
              </a:solidFill>
              <a:highlight>
                <a:srgbClr val="FF00FF"/>
              </a:highlight>
              <a:latin typeface="Oswald"/>
              <a:ea typeface="Oswald"/>
              <a:cs typeface="Oswald"/>
              <a:sym typeface="Oswald"/>
            </a:endParaRPr>
          </a:p>
        </p:txBody>
      </p:sp>
      <p:pic>
        <p:nvPicPr>
          <p:cNvPr id="409" name="Google Shape;409;p76"/>
          <p:cNvPicPr preferRelativeResize="0"/>
          <p:nvPr/>
        </p:nvPicPr>
        <p:blipFill>
          <a:blip r:embed="rId6">
            <a:alphaModFix/>
          </a:blip>
          <a:stretch>
            <a:fillRect/>
          </a:stretch>
        </p:blipFill>
        <p:spPr>
          <a:xfrm>
            <a:off x="4165588" y="1670875"/>
            <a:ext cx="882131" cy="1010100"/>
          </a:xfrm>
          <a:prstGeom prst="rect">
            <a:avLst/>
          </a:prstGeom>
          <a:noFill/>
          <a:ln>
            <a:noFill/>
          </a:ln>
        </p:spPr>
      </p:pic>
      <p:pic>
        <p:nvPicPr>
          <p:cNvPr id="410" name="Google Shape;410;p76"/>
          <p:cNvPicPr preferRelativeResize="0"/>
          <p:nvPr/>
        </p:nvPicPr>
        <p:blipFill>
          <a:blip r:embed="rId7">
            <a:alphaModFix/>
          </a:blip>
          <a:stretch>
            <a:fillRect/>
          </a:stretch>
        </p:blipFill>
        <p:spPr>
          <a:xfrm>
            <a:off x="2800987" y="1471200"/>
            <a:ext cx="618888" cy="927749"/>
          </a:xfrm>
          <a:prstGeom prst="rect">
            <a:avLst/>
          </a:prstGeom>
          <a:noFill/>
          <a:ln>
            <a:noFill/>
          </a:ln>
        </p:spPr>
      </p:pic>
      <p:sp>
        <p:nvSpPr>
          <p:cNvPr id="411" name="Google Shape;411;p76"/>
          <p:cNvSpPr txBox="1"/>
          <p:nvPr/>
        </p:nvSpPr>
        <p:spPr>
          <a:xfrm>
            <a:off x="1309150" y="954500"/>
            <a:ext cx="2814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GB" sz="1600">
                <a:solidFill>
                  <a:schemeClr val="dk1"/>
                </a:solidFill>
                <a:highlight>
                  <a:schemeClr val="accent4"/>
                </a:highlight>
              </a:rPr>
              <a:t>Report Home October 2024</a:t>
            </a:r>
            <a:endParaRPr sz="1800">
              <a:solidFill>
                <a:schemeClr val="dk1"/>
              </a:solidFill>
              <a:highlight>
                <a:schemeClr val="accent4"/>
              </a:highlight>
            </a:endParaRPr>
          </a:p>
        </p:txBody>
      </p:sp>
      <p:sp>
        <p:nvSpPr>
          <p:cNvPr id="412" name="Google Shape;412;p76"/>
          <p:cNvSpPr txBox="1"/>
          <p:nvPr/>
        </p:nvSpPr>
        <p:spPr>
          <a:xfrm>
            <a:off x="2099350" y="2327175"/>
            <a:ext cx="2088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600">
                <a:solidFill>
                  <a:schemeClr val="dk1"/>
                </a:solidFill>
                <a:highlight>
                  <a:schemeClr val="accent4"/>
                </a:highlight>
              </a:rPr>
              <a:t>Report Home December 2024</a:t>
            </a:r>
            <a:endParaRPr sz="1800">
              <a:solidFill>
                <a:schemeClr val="dk1"/>
              </a:solidFill>
              <a:highlight>
                <a:schemeClr val="accent4"/>
              </a:highlight>
            </a:endParaRPr>
          </a:p>
        </p:txBody>
      </p:sp>
      <p:sp>
        <p:nvSpPr>
          <p:cNvPr id="413" name="Google Shape;413;p76"/>
          <p:cNvSpPr txBox="1"/>
          <p:nvPr/>
        </p:nvSpPr>
        <p:spPr>
          <a:xfrm>
            <a:off x="4212700" y="31925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dk1"/>
                </a:solidFill>
                <a:highlight>
                  <a:schemeClr val="accent4"/>
                </a:highlight>
              </a:rPr>
              <a:t>Report Home March 2025</a:t>
            </a:r>
            <a:endParaRPr sz="1800">
              <a:solidFill>
                <a:schemeClr val="dk1"/>
              </a:solidFill>
              <a:highlight>
                <a:schemeClr val="accent4"/>
              </a:highlight>
            </a:endParaRPr>
          </a:p>
        </p:txBody>
      </p:sp>
      <p:pic>
        <p:nvPicPr>
          <p:cNvPr id="414" name="Google Shape;414;p76"/>
          <p:cNvPicPr preferRelativeResize="0"/>
          <p:nvPr/>
        </p:nvPicPr>
        <p:blipFill>
          <a:blip r:embed="rId8">
            <a:alphaModFix/>
          </a:blip>
          <a:stretch>
            <a:fillRect/>
          </a:stretch>
        </p:blipFill>
        <p:spPr>
          <a:xfrm>
            <a:off x="394751" y="2735325"/>
            <a:ext cx="1306024" cy="1008208"/>
          </a:xfrm>
          <a:prstGeom prst="rect">
            <a:avLst/>
          </a:prstGeom>
          <a:noFill/>
          <a:ln>
            <a:noFill/>
          </a:ln>
        </p:spPr>
      </p:pic>
      <p:sp>
        <p:nvSpPr>
          <p:cNvPr id="415" name="Google Shape;415;p76"/>
          <p:cNvSpPr txBox="1"/>
          <p:nvPr/>
        </p:nvSpPr>
        <p:spPr>
          <a:xfrm>
            <a:off x="4288900" y="535725"/>
            <a:ext cx="2452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dk1"/>
                </a:solidFill>
                <a:highlight>
                  <a:schemeClr val="accent4"/>
                </a:highlight>
              </a:rPr>
              <a:t>Report Home July 2024</a:t>
            </a:r>
            <a:endParaRPr sz="1800">
              <a:solidFill>
                <a:schemeClr val="dk1"/>
              </a:solidFill>
              <a:highlight>
                <a:schemeClr val="accent4"/>
              </a:highlight>
            </a:endParaRPr>
          </a:p>
        </p:txBody>
      </p:sp>
      <p:pic>
        <p:nvPicPr>
          <p:cNvPr id="416" name="Google Shape;416;p76"/>
          <p:cNvPicPr preferRelativeResize="0"/>
          <p:nvPr/>
        </p:nvPicPr>
        <p:blipFill>
          <a:blip r:embed="rId7">
            <a:alphaModFix/>
          </a:blip>
          <a:stretch>
            <a:fillRect/>
          </a:stretch>
        </p:blipFill>
        <p:spPr>
          <a:xfrm>
            <a:off x="6647593" y="289725"/>
            <a:ext cx="451681" cy="677099"/>
          </a:xfrm>
          <a:prstGeom prst="rect">
            <a:avLst/>
          </a:prstGeom>
          <a:noFill/>
          <a:ln>
            <a:noFill/>
          </a:ln>
        </p:spPr>
      </p:pic>
      <p:pic>
        <p:nvPicPr>
          <p:cNvPr id="417" name="Google Shape;417;p76"/>
          <p:cNvPicPr preferRelativeResize="0"/>
          <p:nvPr/>
        </p:nvPicPr>
        <p:blipFill>
          <a:blip r:embed="rId7">
            <a:alphaModFix/>
          </a:blip>
          <a:stretch>
            <a:fillRect/>
          </a:stretch>
        </p:blipFill>
        <p:spPr>
          <a:xfrm>
            <a:off x="6339874" y="2072075"/>
            <a:ext cx="780276" cy="1169700"/>
          </a:xfrm>
          <a:prstGeom prst="rect">
            <a:avLst/>
          </a:prstGeom>
          <a:noFill/>
          <a:ln>
            <a:noFill/>
          </a:ln>
        </p:spPr>
      </p:pic>
      <p:pic>
        <p:nvPicPr>
          <p:cNvPr id="418" name="Google Shape;418;p76"/>
          <p:cNvPicPr preferRelativeResize="0"/>
          <p:nvPr/>
        </p:nvPicPr>
        <p:blipFill>
          <a:blip r:embed="rId7">
            <a:alphaModFix/>
          </a:blip>
          <a:stretch>
            <a:fillRect/>
          </a:stretch>
        </p:blipFill>
        <p:spPr>
          <a:xfrm>
            <a:off x="4288900" y="3551025"/>
            <a:ext cx="983150" cy="1473799"/>
          </a:xfrm>
          <a:prstGeom prst="rect">
            <a:avLst/>
          </a:prstGeom>
          <a:noFill/>
          <a:ln>
            <a:noFill/>
          </a:ln>
        </p:spPr>
      </p:pic>
      <p:sp>
        <p:nvSpPr>
          <p:cNvPr id="419" name="Google Shape;419;p76"/>
          <p:cNvSpPr txBox="1"/>
          <p:nvPr/>
        </p:nvSpPr>
        <p:spPr>
          <a:xfrm>
            <a:off x="6368175" y="1069800"/>
            <a:ext cx="18501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solidFill>
                  <a:schemeClr val="dk1"/>
                </a:solidFill>
                <a:highlight>
                  <a:srgbClr val="FF00FF"/>
                </a:highlight>
                <a:latin typeface="Oswald"/>
                <a:ea typeface="Oswald"/>
                <a:cs typeface="Oswald"/>
                <a:sym typeface="Oswald"/>
              </a:rPr>
              <a:t>Summer Hols</a:t>
            </a:r>
            <a:endParaRPr/>
          </a:p>
        </p:txBody>
      </p:sp>
      <p:pic>
        <p:nvPicPr>
          <p:cNvPr id="420" name="Google Shape;420;p76"/>
          <p:cNvPicPr preferRelativeResize="0"/>
          <p:nvPr/>
        </p:nvPicPr>
        <p:blipFill>
          <a:blip r:embed="rId7">
            <a:alphaModFix/>
          </a:blip>
          <a:stretch>
            <a:fillRect/>
          </a:stretch>
        </p:blipFill>
        <p:spPr>
          <a:xfrm>
            <a:off x="4577412" y="888800"/>
            <a:ext cx="513312" cy="769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77"/>
          <p:cNvSpPr/>
          <p:nvPr/>
        </p:nvSpPr>
        <p:spPr>
          <a:xfrm>
            <a:off x="112300" y="80850"/>
            <a:ext cx="8905800" cy="4986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6" name="Google Shape;426;p77"/>
          <p:cNvSpPr txBox="1"/>
          <p:nvPr>
            <p:ph type="title"/>
          </p:nvPr>
        </p:nvSpPr>
        <p:spPr>
          <a:xfrm>
            <a:off x="311700" y="16250"/>
            <a:ext cx="8520600" cy="469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sz="3000"/>
              <a:t>Year 11 Key Dates - 2024/25  </a:t>
            </a:r>
            <a:endParaRPr b="1" sz="3000"/>
          </a:p>
        </p:txBody>
      </p:sp>
      <p:pic>
        <p:nvPicPr>
          <p:cNvPr id="427" name="Google Shape;427;p77"/>
          <p:cNvPicPr preferRelativeResize="0"/>
          <p:nvPr/>
        </p:nvPicPr>
        <p:blipFill>
          <a:blip r:embed="rId3">
            <a:alphaModFix/>
          </a:blip>
          <a:stretch>
            <a:fillRect/>
          </a:stretch>
        </p:blipFill>
        <p:spPr>
          <a:xfrm>
            <a:off x="8138528" y="4077535"/>
            <a:ext cx="746697" cy="825675"/>
          </a:xfrm>
          <a:prstGeom prst="rect">
            <a:avLst/>
          </a:prstGeom>
          <a:noFill/>
          <a:ln>
            <a:noFill/>
          </a:ln>
        </p:spPr>
      </p:pic>
      <p:pic>
        <p:nvPicPr>
          <p:cNvPr id="428" name="Google Shape;428;p77"/>
          <p:cNvPicPr preferRelativeResize="0"/>
          <p:nvPr/>
        </p:nvPicPr>
        <p:blipFill>
          <a:blip r:embed="rId4">
            <a:alphaModFix/>
          </a:blip>
          <a:stretch>
            <a:fillRect/>
          </a:stretch>
        </p:blipFill>
        <p:spPr>
          <a:xfrm>
            <a:off x="193225" y="4054838"/>
            <a:ext cx="566700" cy="871050"/>
          </a:xfrm>
          <a:prstGeom prst="rect">
            <a:avLst/>
          </a:prstGeom>
          <a:noFill/>
          <a:ln>
            <a:noFill/>
          </a:ln>
        </p:spPr>
      </p:pic>
      <p:sp>
        <p:nvSpPr>
          <p:cNvPr id="429" name="Google Shape;429;p77"/>
          <p:cNvSpPr txBox="1"/>
          <p:nvPr>
            <p:ph idx="1" type="body"/>
          </p:nvPr>
        </p:nvSpPr>
        <p:spPr>
          <a:xfrm>
            <a:off x="561500" y="409925"/>
            <a:ext cx="7763100" cy="4580700"/>
          </a:xfrm>
          <a:prstGeom prst="rect">
            <a:avLst/>
          </a:prstGeom>
          <a:noFill/>
          <a:ln>
            <a:noFill/>
          </a:ln>
        </p:spPr>
        <p:txBody>
          <a:bodyPr anchorCtr="0" anchor="t" bIns="91425" lIns="91425" spcFirstLastPara="1" rIns="91425" wrap="square" tIns="91425">
            <a:normAutofit fontScale="25000" lnSpcReduction="20000"/>
          </a:bodyPr>
          <a:lstStyle/>
          <a:p>
            <a:pPr indent="-308386" lvl="0" marL="457200" rtl="0" algn="l">
              <a:lnSpc>
                <a:spcPct val="150000"/>
              </a:lnSpc>
              <a:spcBef>
                <a:spcPts val="0"/>
              </a:spcBef>
              <a:spcAft>
                <a:spcPts val="0"/>
              </a:spcAft>
              <a:buSzPct val="100000"/>
              <a:buChar char="●"/>
            </a:pPr>
            <a:r>
              <a:rPr b="1" lang="en-GB" sz="5025"/>
              <a:t>Parental/Student information and support event (1)</a:t>
            </a:r>
            <a:r>
              <a:rPr lang="en-GB" sz="5025"/>
              <a:t>: Thursday 3 October</a:t>
            </a:r>
            <a:endParaRPr sz="5025"/>
          </a:p>
          <a:p>
            <a:pPr indent="-308386" lvl="0" marL="457200" rtl="0" algn="l">
              <a:lnSpc>
                <a:spcPct val="150000"/>
              </a:lnSpc>
              <a:spcBef>
                <a:spcPts val="0"/>
              </a:spcBef>
              <a:spcAft>
                <a:spcPts val="0"/>
              </a:spcAft>
              <a:buSzPct val="100000"/>
              <a:buChar char="●"/>
            </a:pPr>
            <a:r>
              <a:rPr b="1" lang="en-GB" sz="5025"/>
              <a:t>Reports (1)</a:t>
            </a:r>
            <a:r>
              <a:rPr lang="en-GB" sz="5025"/>
              <a:t>: wb 21 October 2024</a:t>
            </a:r>
            <a:endParaRPr sz="5025"/>
          </a:p>
          <a:p>
            <a:pPr indent="-308386" lvl="0" marL="457200" rtl="0" algn="l">
              <a:lnSpc>
                <a:spcPct val="150000"/>
              </a:lnSpc>
              <a:spcBef>
                <a:spcPts val="0"/>
              </a:spcBef>
              <a:spcAft>
                <a:spcPts val="0"/>
              </a:spcAft>
              <a:buSzPct val="100000"/>
              <a:buChar char="●"/>
            </a:pPr>
            <a:r>
              <a:rPr b="1" lang="en-GB" sz="5025"/>
              <a:t>Mock examinations (1)</a:t>
            </a:r>
            <a:r>
              <a:rPr lang="en-GB" sz="5025"/>
              <a:t>: 11-22 November 2024</a:t>
            </a:r>
            <a:endParaRPr sz="5025"/>
          </a:p>
          <a:p>
            <a:pPr indent="-308386" lvl="0" marL="457200" rtl="0" algn="l">
              <a:lnSpc>
                <a:spcPct val="150000"/>
              </a:lnSpc>
              <a:spcBef>
                <a:spcPts val="0"/>
              </a:spcBef>
              <a:spcAft>
                <a:spcPts val="0"/>
              </a:spcAft>
              <a:buSzPct val="100000"/>
              <a:buChar char="●"/>
            </a:pPr>
            <a:r>
              <a:rPr b="1" lang="en-GB" sz="5025"/>
              <a:t>Reports (2)</a:t>
            </a:r>
            <a:r>
              <a:rPr lang="en-GB" sz="5025"/>
              <a:t>: wb 16 December 2024 (includes Mock exam results)</a:t>
            </a:r>
            <a:endParaRPr sz="5025"/>
          </a:p>
          <a:p>
            <a:pPr indent="-308386" lvl="0" marL="457200" rtl="0" algn="l">
              <a:lnSpc>
                <a:spcPct val="150000"/>
              </a:lnSpc>
              <a:spcBef>
                <a:spcPts val="0"/>
              </a:spcBef>
              <a:spcAft>
                <a:spcPts val="0"/>
              </a:spcAft>
              <a:buSzPct val="100000"/>
              <a:buChar char="●"/>
            </a:pPr>
            <a:r>
              <a:rPr b="1" lang="en-GB" sz="5025"/>
              <a:t>Year 11 Parents Evening</a:t>
            </a:r>
            <a:r>
              <a:rPr lang="en-GB" sz="5025"/>
              <a:t>: 15/16 January 2025</a:t>
            </a:r>
            <a:endParaRPr sz="5025"/>
          </a:p>
          <a:p>
            <a:pPr indent="-308386" lvl="0" marL="457200" rtl="0" algn="l">
              <a:lnSpc>
                <a:spcPct val="150000"/>
              </a:lnSpc>
              <a:spcBef>
                <a:spcPts val="0"/>
              </a:spcBef>
              <a:spcAft>
                <a:spcPts val="0"/>
              </a:spcAft>
              <a:buSzPct val="100000"/>
              <a:buChar char="●"/>
            </a:pPr>
            <a:r>
              <a:rPr b="1" lang="en-GB" sz="5025"/>
              <a:t>Parental/Student information and support event (2)</a:t>
            </a:r>
            <a:r>
              <a:rPr lang="en-GB" sz="5025"/>
              <a:t>: Thursday 6 February</a:t>
            </a:r>
            <a:endParaRPr sz="5025"/>
          </a:p>
          <a:p>
            <a:pPr indent="-308386" lvl="0" marL="457200" rtl="0" algn="l">
              <a:lnSpc>
                <a:spcPct val="150000"/>
              </a:lnSpc>
              <a:spcBef>
                <a:spcPts val="0"/>
              </a:spcBef>
              <a:spcAft>
                <a:spcPts val="0"/>
              </a:spcAft>
              <a:buSzPct val="100000"/>
              <a:buChar char="●"/>
            </a:pPr>
            <a:r>
              <a:rPr b="1" lang="en-GB" sz="5025"/>
              <a:t>Mock examinations (2)</a:t>
            </a:r>
            <a:r>
              <a:rPr lang="en-GB" sz="5025"/>
              <a:t>: 24 February - 7 March 2025</a:t>
            </a:r>
            <a:endParaRPr sz="5025"/>
          </a:p>
          <a:p>
            <a:pPr indent="-308386" lvl="0" marL="457200" rtl="0" algn="l">
              <a:lnSpc>
                <a:spcPct val="150000"/>
              </a:lnSpc>
              <a:spcBef>
                <a:spcPts val="0"/>
              </a:spcBef>
              <a:spcAft>
                <a:spcPts val="0"/>
              </a:spcAft>
              <a:buSzPct val="100000"/>
              <a:buChar char="●"/>
            </a:pPr>
            <a:r>
              <a:rPr b="1" lang="en-GB" sz="5025"/>
              <a:t>Reports (3)</a:t>
            </a:r>
            <a:r>
              <a:rPr lang="en-GB" sz="5025"/>
              <a:t>: wb 31 March 2025</a:t>
            </a:r>
            <a:endParaRPr sz="5025"/>
          </a:p>
          <a:p>
            <a:pPr indent="-308386" lvl="0" marL="457200" rtl="0" algn="l">
              <a:lnSpc>
                <a:spcPct val="150000"/>
              </a:lnSpc>
              <a:spcBef>
                <a:spcPts val="0"/>
              </a:spcBef>
              <a:spcAft>
                <a:spcPts val="0"/>
              </a:spcAft>
              <a:buSzPct val="100000"/>
              <a:buChar char="●"/>
            </a:pPr>
            <a:r>
              <a:rPr b="1" lang="en-GB" sz="5025"/>
              <a:t>MFL speaking assessments</a:t>
            </a:r>
            <a:r>
              <a:rPr lang="en-GB" sz="5025"/>
              <a:t> will take place between April 1 - May 16</a:t>
            </a:r>
            <a:endParaRPr sz="5025"/>
          </a:p>
          <a:p>
            <a:pPr indent="-308386" lvl="0" marL="457200" rtl="0" algn="l">
              <a:lnSpc>
                <a:spcPct val="150000"/>
              </a:lnSpc>
              <a:spcBef>
                <a:spcPts val="0"/>
              </a:spcBef>
              <a:spcAft>
                <a:spcPts val="0"/>
              </a:spcAft>
              <a:buSzPct val="100000"/>
              <a:buChar char="●"/>
            </a:pPr>
            <a:r>
              <a:rPr b="1" lang="en-GB" sz="5025"/>
              <a:t>Drama practical assessments</a:t>
            </a:r>
            <a:r>
              <a:rPr lang="en-GB" sz="5025"/>
              <a:t> will take place between January 15 - May 31</a:t>
            </a:r>
            <a:endParaRPr sz="5025"/>
          </a:p>
          <a:p>
            <a:pPr indent="-308386" lvl="0" marL="457200" rtl="0" algn="l">
              <a:lnSpc>
                <a:spcPct val="150000"/>
              </a:lnSpc>
              <a:spcBef>
                <a:spcPts val="0"/>
              </a:spcBef>
              <a:spcAft>
                <a:spcPts val="0"/>
              </a:spcAft>
              <a:buSzPct val="100000"/>
              <a:buChar char="●"/>
            </a:pPr>
            <a:r>
              <a:rPr lang="en-GB" sz="5025"/>
              <a:t>(Specific dates will be communicated closer to these assessment windows)</a:t>
            </a:r>
            <a:endParaRPr sz="5025"/>
          </a:p>
          <a:p>
            <a:pPr indent="-308386" lvl="0" marL="457200" rtl="0" algn="l">
              <a:lnSpc>
                <a:spcPct val="150000"/>
              </a:lnSpc>
              <a:spcBef>
                <a:spcPts val="0"/>
              </a:spcBef>
              <a:spcAft>
                <a:spcPts val="0"/>
              </a:spcAft>
              <a:buSzPct val="100000"/>
              <a:buChar char="●"/>
            </a:pPr>
            <a:r>
              <a:rPr b="1" lang="en-GB" sz="5025" u="sng"/>
              <a:t>2025 Exam dates</a:t>
            </a:r>
            <a:r>
              <a:rPr lang="en-GB" sz="5025"/>
              <a:t>: Start - week beginning Monday 5 May - End - week ending Friday 20 June</a:t>
            </a:r>
            <a:endParaRPr sz="5025"/>
          </a:p>
          <a:p>
            <a:pPr indent="-308386" lvl="0" marL="457200" rtl="0" algn="l">
              <a:lnSpc>
                <a:spcPct val="150000"/>
              </a:lnSpc>
              <a:spcBef>
                <a:spcPts val="0"/>
              </a:spcBef>
              <a:spcAft>
                <a:spcPts val="0"/>
              </a:spcAft>
              <a:buSzPct val="100000"/>
              <a:buChar char="●"/>
            </a:pPr>
            <a:r>
              <a:rPr lang="en-GB" sz="5025"/>
              <a:t>Contingency day - Wednesday 25 June)</a:t>
            </a:r>
            <a:endParaRPr sz="5025"/>
          </a:p>
          <a:p>
            <a:pPr indent="-308386" lvl="0" marL="457200" rtl="0" algn="l">
              <a:lnSpc>
                <a:spcPct val="150000"/>
              </a:lnSpc>
              <a:spcBef>
                <a:spcPts val="0"/>
              </a:spcBef>
              <a:spcAft>
                <a:spcPts val="0"/>
              </a:spcAft>
              <a:buSzPct val="100000"/>
              <a:buChar char="●"/>
            </a:pPr>
            <a:r>
              <a:rPr b="1" lang="en-GB" sz="5025"/>
              <a:t>RESULTS DAY</a:t>
            </a:r>
            <a:r>
              <a:rPr lang="en-GB" sz="5025"/>
              <a:t> - Thursday 21 August 2025</a:t>
            </a:r>
            <a:endParaRPr sz="5025"/>
          </a:p>
          <a:p>
            <a:pPr indent="0" lvl="0" marL="457200" rtl="0" algn="l">
              <a:lnSpc>
                <a:spcPct val="115000"/>
              </a:lnSpc>
              <a:spcBef>
                <a:spcPts val="1200"/>
              </a:spcBef>
              <a:spcAft>
                <a:spcPts val="0"/>
              </a:spcAft>
              <a:buNone/>
            </a:pPr>
            <a:r>
              <a:rPr b="1" lang="en-GB" sz="5025"/>
              <a:t>There are 30 school weeks from Sept 2024 to the provisional start of the GCSE period </a:t>
            </a:r>
            <a:endParaRPr b="1" sz="5025"/>
          </a:p>
          <a:p>
            <a:pPr indent="0" lvl="0" marL="457200" rtl="0" algn="l">
              <a:lnSpc>
                <a:spcPct val="115000"/>
              </a:lnSpc>
              <a:spcBef>
                <a:spcPts val="1200"/>
              </a:spcBef>
              <a:spcAft>
                <a:spcPts val="0"/>
              </a:spcAft>
              <a:buNone/>
            </a:pPr>
            <a:r>
              <a:rPr b="1" lang="en-GB" sz="5025"/>
              <a:t>There are 9 weeks from Sept 2024 to the Year 11 first Mock exams </a:t>
            </a:r>
            <a:endParaRPr b="1" sz="5025"/>
          </a:p>
          <a:p>
            <a:pPr indent="0" lvl="0" marL="457200" rtl="0" algn="l">
              <a:lnSpc>
                <a:spcPct val="115000"/>
              </a:lnSpc>
              <a:spcBef>
                <a:spcPts val="1200"/>
              </a:spcBef>
              <a:spcAft>
                <a:spcPts val="1200"/>
              </a:spcAft>
              <a:buNone/>
            </a:pPr>
            <a:r>
              <a:rPr b="1" lang="en-GB" sz="5025"/>
              <a:t>There are 20 weeks until the start of the second Year 11 Mock exams</a:t>
            </a:r>
            <a:endParaRPr/>
          </a:p>
        </p:txBody>
      </p:sp>
      <p:sp>
        <p:nvSpPr>
          <p:cNvPr id="430" name="Google Shape;430;p77"/>
          <p:cNvSpPr txBox="1"/>
          <p:nvPr/>
        </p:nvSpPr>
        <p:spPr>
          <a:xfrm>
            <a:off x="7108825" y="777975"/>
            <a:ext cx="1853100" cy="18642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b="1" i="1" lang="en-GB" sz="1502">
                <a:solidFill>
                  <a:srgbClr val="0944A1"/>
                </a:solidFill>
                <a:latin typeface="Architects Daughter"/>
                <a:ea typeface="Architects Daughter"/>
                <a:cs typeface="Architects Daughter"/>
                <a:sym typeface="Architects Daughter"/>
              </a:rPr>
              <a:t>Start of term Wednesday 4th September - Please see School website for holiday and training day details </a:t>
            </a:r>
            <a:endParaRPr sz="1102">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