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9144000"/>
  <p:notesSz cx="6858000" cy="9144000"/>
  <p:embeddedFontLst>
    <p:embeddedFont>
      <p:font typeface="Architects Daughter"/>
      <p:regular r:id="rId33"/>
    </p:embeddedFont>
    <p:embeddedFont>
      <p:font typeface="Caveat"/>
      <p:regular r:id="rId34"/>
      <p:bold r:id="rId35"/>
    </p:embeddedFont>
    <p:embeddedFont>
      <p:font typeface="Permanent Marker"/>
      <p:regular r:id="rId36"/>
    </p:embeddedFont>
    <p:embeddedFont>
      <p:font typeface="Courgette"/>
      <p:regular r:id="rId37"/>
    </p:embeddedFont>
    <p:embeddedFont>
      <p:font typeface="Special Elite"/>
      <p:regular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ArchitectsDaughter-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Caveat-bold.fntdata"/><Relationship Id="rId12" Type="http://schemas.openxmlformats.org/officeDocument/2006/relationships/slide" Target="slides/slide6.xml"/><Relationship Id="rId34" Type="http://schemas.openxmlformats.org/officeDocument/2006/relationships/font" Target="fonts/Caveat-regular.fntdata"/><Relationship Id="rId15" Type="http://schemas.openxmlformats.org/officeDocument/2006/relationships/slide" Target="slides/slide9.xml"/><Relationship Id="rId37" Type="http://schemas.openxmlformats.org/officeDocument/2006/relationships/font" Target="fonts/Courgette-regular.fntdata"/><Relationship Id="rId14" Type="http://schemas.openxmlformats.org/officeDocument/2006/relationships/slide" Target="slides/slide8.xml"/><Relationship Id="rId36" Type="http://schemas.openxmlformats.org/officeDocument/2006/relationships/font" Target="fonts/PermanentMarker-regular.fntdata"/><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font" Target="fonts/SpecialElite-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0763261ac3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0763261a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6143f47e1e9d3c75_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6143f47e1e9d3c7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9ba51324f8_4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9ba51324f8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06c4f40bf2_10_67:notes"/>
          <p:cNvSpPr/>
          <p:nvPr>
            <p:ph idx="2" type="sldImg"/>
          </p:nvPr>
        </p:nvSpPr>
        <p:spPr>
          <a:xfrm>
            <a:off x="1143307"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06c4f40bf2_1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306bc3fd7a5_0_11: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306bc3fd7a5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06c0db53ee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06c0db53ee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306c4f40bf2_10_311:notes"/>
          <p:cNvSpPr/>
          <p:nvPr>
            <p:ph idx="2" type="sldImg"/>
          </p:nvPr>
        </p:nvSpPr>
        <p:spPr>
          <a:xfrm>
            <a:off x="1143307"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306c4f40bf2_1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9ba51324f8_1_5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9ba51324f8_1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06bc3fd7a5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306bc3fd7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9bc1db24da_0_49: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9bc1db24da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9ba51324f8_1_6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9ba51324f8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307249c9b3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307249c9b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13d5d30d82_1_1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13d5d30d82_1_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06215c379a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06215c379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39ba51324f8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39ba51324f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306215c379a_0_1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06215c379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39f8c1f6840_0_5: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39f8c1f684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13d5d30d82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13d5d30d8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3a0418e43af_0_3: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3a0418e43a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06c4f40bf2_5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06c4f40bf2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06215c379a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06215c379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071e448d8b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071e448d8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06215b2c36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306215b2c3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06b87c87f8_1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06b87c87f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9ba51324f8_0_0:notes"/>
          <p:cNvSpPr txBox="1"/>
          <p:nvPr>
            <p:ph idx="1" type="body"/>
          </p:nvPr>
        </p:nvSpPr>
        <p:spPr>
          <a:xfrm>
            <a:off x="685794" y="4343376"/>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39ba51324f8_0_0:notes"/>
          <p:cNvSpPr/>
          <p:nvPr>
            <p:ph idx="2" type="sldImg"/>
          </p:nvPr>
        </p:nvSpPr>
        <p:spPr>
          <a:xfrm>
            <a:off x="1261445" y="685752"/>
            <a:ext cx="43359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0739d959fd_0_0:notes"/>
          <p:cNvSpPr/>
          <p:nvPr>
            <p:ph idx="2" type="sldImg"/>
          </p:nvPr>
        </p:nvSpPr>
        <p:spPr>
          <a:xfrm>
            <a:off x="1143309"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0739d959f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992767"/>
            <a:ext cx="8520600" cy="27369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3778833"/>
            <a:ext cx="8520600" cy="10569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474833"/>
            <a:ext cx="8520600" cy="26181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4202967"/>
            <a:ext cx="8520600" cy="17343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580351" y="638610"/>
            <a:ext cx="7994100" cy="1453200"/>
          </a:xfrm>
          <a:prstGeom prst="rect">
            <a:avLst/>
          </a:prstGeom>
          <a:noFill/>
          <a:ln>
            <a:noFill/>
          </a:ln>
        </p:spPr>
        <p:txBody>
          <a:bodyPr anchorCtr="0" anchor="t" bIns="0" lIns="0" spcFirstLastPara="1" rIns="0" wrap="square" tIns="0">
            <a:normAutofit/>
          </a:bodyPr>
          <a:lstStyle>
            <a:lvl1pPr lvl="0" algn="l">
              <a:spcBef>
                <a:spcPts val="0"/>
              </a:spcBef>
              <a:spcAft>
                <a:spcPts val="0"/>
              </a:spcAft>
              <a:buSzPts val="2800"/>
              <a:buNone/>
              <a:defRPr b="0" i="0" sz="2700">
                <a:solidFill>
                  <a:srgbClr val="2D4A4A"/>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457745" y="1577340"/>
            <a:ext cx="8239500" cy="452640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400"/>
              <a:buNone/>
              <a:defRPr/>
            </a:lvl2pPr>
            <a:lvl3pPr indent="-228600" lvl="2" marL="1371600" algn="l">
              <a:spcBef>
                <a:spcPts val="1200"/>
              </a:spcBef>
              <a:spcAft>
                <a:spcPts val="0"/>
              </a:spcAft>
              <a:buSzPts val="1400"/>
              <a:buNone/>
              <a:defRPr/>
            </a:lvl3pPr>
            <a:lvl4pPr indent="-228600" lvl="3" marL="1828800" algn="l">
              <a:spcBef>
                <a:spcPts val="1200"/>
              </a:spcBef>
              <a:spcAft>
                <a:spcPts val="0"/>
              </a:spcAft>
              <a:buSzPts val="1400"/>
              <a:buNone/>
              <a:defRPr/>
            </a:lvl4pPr>
            <a:lvl5pPr indent="-228600" lvl="4" marL="2286000" algn="l">
              <a:spcBef>
                <a:spcPts val="1200"/>
              </a:spcBef>
              <a:spcAft>
                <a:spcPts val="0"/>
              </a:spcAft>
              <a:buSzPts val="1400"/>
              <a:buNone/>
              <a:defRPr/>
            </a:lvl5pPr>
            <a:lvl6pPr indent="-228600" lvl="5" marL="2743200" algn="l">
              <a:spcBef>
                <a:spcPts val="1200"/>
              </a:spcBef>
              <a:spcAft>
                <a:spcPts val="0"/>
              </a:spcAft>
              <a:buSzPts val="1400"/>
              <a:buNone/>
              <a:defRPr/>
            </a:lvl6pPr>
            <a:lvl7pPr indent="-228600" lvl="6" marL="3200400" algn="l">
              <a:spcBef>
                <a:spcPts val="1200"/>
              </a:spcBef>
              <a:spcAft>
                <a:spcPts val="0"/>
              </a:spcAft>
              <a:buSzPts val="1400"/>
              <a:buNone/>
              <a:defRPr/>
            </a:lvl7pPr>
            <a:lvl8pPr indent="-228600" lvl="7" marL="3657600" algn="l">
              <a:spcBef>
                <a:spcPts val="1200"/>
              </a:spcBef>
              <a:spcAft>
                <a:spcPts val="0"/>
              </a:spcAft>
              <a:buSzPts val="1400"/>
              <a:buNone/>
              <a:defRPr/>
            </a:lvl8pPr>
            <a:lvl9pPr indent="-228600" lvl="8" marL="4114800" algn="l">
              <a:spcBef>
                <a:spcPts val="1200"/>
              </a:spcBef>
              <a:spcAft>
                <a:spcPts val="1200"/>
              </a:spcAft>
              <a:buSzPts val="1400"/>
              <a:buNone/>
              <a:defRPr/>
            </a:lvl9pPr>
          </a:lstStyle>
          <a:p/>
        </p:txBody>
      </p:sp>
      <p:sp>
        <p:nvSpPr>
          <p:cNvPr id="53" name="Google Shape;53;p13"/>
          <p:cNvSpPr txBox="1"/>
          <p:nvPr>
            <p:ph idx="11" type="ftr"/>
          </p:nvPr>
        </p:nvSpPr>
        <p:spPr>
          <a:xfrm>
            <a:off x="3112670" y="6377940"/>
            <a:ext cx="2929800" cy="3432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2200"/>
              <a:buNone/>
              <a:defRPr sz="2200">
                <a:solidFill>
                  <a:srgbClr val="888888"/>
                </a:solidFill>
              </a:defRPr>
            </a:lvl1pPr>
            <a:lvl2pPr lvl="1" algn="l">
              <a:spcBef>
                <a:spcPts val="0"/>
              </a:spcBef>
              <a:spcAft>
                <a:spcPts val="0"/>
              </a:spcAft>
              <a:buSzPts val="2200"/>
              <a:buNone/>
              <a:defRPr sz="2200"/>
            </a:lvl2pPr>
            <a:lvl3pPr lvl="2" algn="l">
              <a:spcBef>
                <a:spcPts val="0"/>
              </a:spcBef>
              <a:spcAft>
                <a:spcPts val="0"/>
              </a:spcAft>
              <a:buSzPts val="2200"/>
              <a:buNone/>
              <a:defRPr sz="2200"/>
            </a:lvl3pPr>
            <a:lvl4pPr lvl="3" algn="l">
              <a:spcBef>
                <a:spcPts val="0"/>
              </a:spcBef>
              <a:spcAft>
                <a:spcPts val="0"/>
              </a:spcAft>
              <a:buSzPts val="2200"/>
              <a:buNone/>
              <a:defRPr sz="2200"/>
            </a:lvl4pPr>
            <a:lvl5pPr lvl="4" algn="l">
              <a:spcBef>
                <a:spcPts val="0"/>
              </a:spcBef>
              <a:spcAft>
                <a:spcPts val="0"/>
              </a:spcAft>
              <a:buSzPts val="2200"/>
              <a:buNone/>
              <a:defRPr sz="2200"/>
            </a:lvl5pPr>
            <a:lvl6pPr lvl="5" algn="l">
              <a:spcBef>
                <a:spcPts val="0"/>
              </a:spcBef>
              <a:spcAft>
                <a:spcPts val="0"/>
              </a:spcAft>
              <a:buSzPts val="2200"/>
              <a:buNone/>
              <a:defRPr sz="2200"/>
            </a:lvl6pPr>
            <a:lvl7pPr lvl="6" algn="l">
              <a:spcBef>
                <a:spcPts val="0"/>
              </a:spcBef>
              <a:spcAft>
                <a:spcPts val="0"/>
              </a:spcAft>
              <a:buSzPts val="2200"/>
              <a:buNone/>
              <a:defRPr sz="2200"/>
            </a:lvl7pPr>
            <a:lvl8pPr lvl="7" algn="l">
              <a:spcBef>
                <a:spcPts val="0"/>
              </a:spcBef>
              <a:spcAft>
                <a:spcPts val="0"/>
              </a:spcAft>
              <a:buSzPts val="2200"/>
              <a:buNone/>
              <a:defRPr sz="2200"/>
            </a:lvl8pPr>
            <a:lvl9pPr lvl="8" algn="l">
              <a:spcBef>
                <a:spcPts val="0"/>
              </a:spcBef>
              <a:spcAft>
                <a:spcPts val="0"/>
              </a:spcAft>
              <a:buSzPts val="2200"/>
              <a:buNone/>
              <a:defRPr sz="2200"/>
            </a:lvl9pPr>
          </a:lstStyle>
          <a:p/>
        </p:txBody>
      </p:sp>
      <p:sp>
        <p:nvSpPr>
          <p:cNvPr id="54" name="Google Shape;54;p13"/>
          <p:cNvSpPr txBox="1"/>
          <p:nvPr>
            <p:ph idx="10" type="dt"/>
          </p:nvPr>
        </p:nvSpPr>
        <p:spPr>
          <a:xfrm>
            <a:off x="457745" y="6377940"/>
            <a:ext cx="2106000" cy="343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2200"/>
              <a:buNone/>
              <a:defRPr sz="2200">
                <a:solidFill>
                  <a:srgbClr val="888888"/>
                </a:solidFill>
              </a:defRPr>
            </a:lvl1pPr>
            <a:lvl2pPr lvl="1" algn="l">
              <a:spcBef>
                <a:spcPts val="0"/>
              </a:spcBef>
              <a:spcAft>
                <a:spcPts val="0"/>
              </a:spcAft>
              <a:buSzPts val="2200"/>
              <a:buNone/>
              <a:defRPr sz="2200"/>
            </a:lvl2pPr>
            <a:lvl3pPr lvl="2" algn="l">
              <a:spcBef>
                <a:spcPts val="0"/>
              </a:spcBef>
              <a:spcAft>
                <a:spcPts val="0"/>
              </a:spcAft>
              <a:buSzPts val="2200"/>
              <a:buNone/>
              <a:defRPr sz="2200"/>
            </a:lvl3pPr>
            <a:lvl4pPr lvl="3" algn="l">
              <a:spcBef>
                <a:spcPts val="0"/>
              </a:spcBef>
              <a:spcAft>
                <a:spcPts val="0"/>
              </a:spcAft>
              <a:buSzPts val="2200"/>
              <a:buNone/>
              <a:defRPr sz="2200"/>
            </a:lvl4pPr>
            <a:lvl5pPr lvl="4" algn="l">
              <a:spcBef>
                <a:spcPts val="0"/>
              </a:spcBef>
              <a:spcAft>
                <a:spcPts val="0"/>
              </a:spcAft>
              <a:buSzPts val="2200"/>
              <a:buNone/>
              <a:defRPr sz="2200"/>
            </a:lvl5pPr>
            <a:lvl6pPr lvl="5" algn="l">
              <a:spcBef>
                <a:spcPts val="0"/>
              </a:spcBef>
              <a:spcAft>
                <a:spcPts val="0"/>
              </a:spcAft>
              <a:buSzPts val="2200"/>
              <a:buNone/>
              <a:defRPr sz="2200"/>
            </a:lvl6pPr>
            <a:lvl7pPr lvl="6" algn="l">
              <a:spcBef>
                <a:spcPts val="0"/>
              </a:spcBef>
              <a:spcAft>
                <a:spcPts val="0"/>
              </a:spcAft>
              <a:buSzPts val="2200"/>
              <a:buNone/>
              <a:defRPr sz="2200"/>
            </a:lvl7pPr>
            <a:lvl8pPr lvl="7" algn="l">
              <a:spcBef>
                <a:spcPts val="0"/>
              </a:spcBef>
              <a:spcAft>
                <a:spcPts val="0"/>
              </a:spcAft>
              <a:buSzPts val="2200"/>
              <a:buNone/>
              <a:defRPr sz="2200"/>
            </a:lvl8pPr>
            <a:lvl9pPr lvl="8" algn="l">
              <a:spcBef>
                <a:spcPts val="0"/>
              </a:spcBef>
              <a:spcAft>
                <a:spcPts val="0"/>
              </a:spcAft>
              <a:buSzPts val="2200"/>
              <a:buNone/>
              <a:defRPr sz="2200"/>
            </a:lvl9pPr>
          </a:lstStyle>
          <a:p/>
        </p:txBody>
      </p:sp>
      <p:sp>
        <p:nvSpPr>
          <p:cNvPr id="55" name="Google Shape;55;p13"/>
          <p:cNvSpPr txBox="1"/>
          <p:nvPr>
            <p:ph idx="12" type="sldNum"/>
          </p:nvPr>
        </p:nvSpPr>
        <p:spPr>
          <a:xfrm>
            <a:off x="6591536" y="6377940"/>
            <a:ext cx="2106000" cy="343200"/>
          </a:xfrm>
          <a:prstGeom prst="rect">
            <a:avLst/>
          </a:prstGeom>
          <a:noFill/>
          <a:ln>
            <a:noFill/>
          </a:ln>
        </p:spPr>
        <p:txBody>
          <a:bodyPr anchorCtr="0" anchor="t" bIns="0" lIns="0" spcFirstLastPara="1" rIns="0" wrap="square" tIns="0">
            <a:norm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solidFill>
                <a:schemeClr val="dk2"/>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11708" y="992767"/>
            <a:ext cx="8520600" cy="2736900"/>
          </a:xfrm>
          <a:prstGeom prst="rect">
            <a:avLst/>
          </a:prstGeom>
        </p:spPr>
        <p:txBody>
          <a:bodyPr anchorCtr="0" anchor="b" bIns="91500" lIns="91500" spcFirstLastPara="1" rIns="91500" wrap="square" tIns="9150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2" name="Google Shape;62;p15"/>
          <p:cNvSpPr txBox="1"/>
          <p:nvPr>
            <p:ph idx="1" type="subTitle"/>
          </p:nvPr>
        </p:nvSpPr>
        <p:spPr>
          <a:xfrm>
            <a:off x="311700" y="3778833"/>
            <a:ext cx="8520600" cy="1056900"/>
          </a:xfrm>
          <a:prstGeom prst="rect">
            <a:avLst/>
          </a:prstGeom>
        </p:spPr>
        <p:txBody>
          <a:bodyPr anchorCtr="0" anchor="t" bIns="91500" lIns="91500" spcFirstLastPara="1" rIns="91500" wrap="square" tIns="915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3" name="Google Shape;63;p15"/>
          <p:cNvSpPr txBox="1"/>
          <p:nvPr>
            <p:ph idx="12" type="sldNum"/>
          </p:nvPr>
        </p:nvSpPr>
        <p:spPr>
          <a:xfrm>
            <a:off x="8472458" y="6217622"/>
            <a:ext cx="548700" cy="524700"/>
          </a:xfrm>
          <a:prstGeom prst="rect">
            <a:avLst/>
          </a:prstGeom>
        </p:spPr>
        <p:txBody>
          <a:bodyPr anchorCtr="0" anchor="ctr" bIns="91500" lIns="91500" spcFirstLastPara="1" rIns="91500" wrap="square" tIns="915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 name="Shape 64"/>
        <p:cNvGrpSpPr/>
        <p:nvPr/>
      </p:nvGrpSpPr>
      <p:grpSpPr>
        <a:xfrm>
          <a:off x="0" y="0"/>
          <a:ext cx="0" cy="0"/>
          <a:chOff x="0" y="0"/>
          <a:chExt cx="0" cy="0"/>
        </a:xfrm>
      </p:grpSpPr>
      <p:sp>
        <p:nvSpPr>
          <p:cNvPr id="65" name="Google Shape;65;p16"/>
          <p:cNvSpPr txBox="1"/>
          <p:nvPr>
            <p:ph type="title"/>
          </p:nvPr>
        </p:nvSpPr>
        <p:spPr>
          <a:xfrm>
            <a:off x="311700" y="2867800"/>
            <a:ext cx="8520600" cy="1122300"/>
          </a:xfrm>
          <a:prstGeom prst="rect">
            <a:avLst/>
          </a:prstGeom>
        </p:spPr>
        <p:txBody>
          <a:bodyPr anchorCtr="0" anchor="ctr" bIns="91500" lIns="91500" spcFirstLastPara="1" rIns="91500" wrap="square" tIns="9150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66" name="Google Shape;66;p16"/>
          <p:cNvSpPr txBox="1"/>
          <p:nvPr>
            <p:ph idx="12" type="sldNum"/>
          </p:nvPr>
        </p:nvSpPr>
        <p:spPr>
          <a:xfrm>
            <a:off x="8472458" y="6217622"/>
            <a:ext cx="548700" cy="524700"/>
          </a:xfrm>
          <a:prstGeom prst="rect">
            <a:avLst/>
          </a:prstGeom>
        </p:spPr>
        <p:txBody>
          <a:bodyPr anchorCtr="0" anchor="ctr" bIns="91500" lIns="91500" spcFirstLastPara="1" rIns="91500" wrap="square" tIns="915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 name="Shape 67"/>
        <p:cNvGrpSpPr/>
        <p:nvPr/>
      </p:nvGrpSpPr>
      <p:grpSpPr>
        <a:xfrm>
          <a:off x="0" y="0"/>
          <a:ext cx="0" cy="0"/>
          <a:chOff x="0" y="0"/>
          <a:chExt cx="0" cy="0"/>
        </a:xfrm>
      </p:grpSpPr>
      <p:sp>
        <p:nvSpPr>
          <p:cNvPr id="68" name="Google Shape;68;p17"/>
          <p:cNvSpPr txBox="1"/>
          <p:nvPr>
            <p:ph type="title"/>
          </p:nvPr>
        </p:nvSpPr>
        <p:spPr>
          <a:xfrm>
            <a:off x="311700" y="593367"/>
            <a:ext cx="8520600" cy="763500"/>
          </a:xfrm>
          <a:prstGeom prst="rect">
            <a:avLst/>
          </a:prstGeom>
        </p:spPr>
        <p:txBody>
          <a:bodyPr anchorCtr="0" anchor="t" bIns="91500" lIns="91500" spcFirstLastPara="1" rIns="91500" wrap="square" tIns="9150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9" name="Google Shape;69;p17"/>
          <p:cNvSpPr txBox="1"/>
          <p:nvPr>
            <p:ph idx="1" type="body"/>
          </p:nvPr>
        </p:nvSpPr>
        <p:spPr>
          <a:xfrm>
            <a:off x="311700" y="1536633"/>
            <a:ext cx="8520600" cy="4555200"/>
          </a:xfrm>
          <a:prstGeom prst="rect">
            <a:avLst/>
          </a:prstGeom>
        </p:spPr>
        <p:txBody>
          <a:bodyPr anchorCtr="0" anchor="t" bIns="91500" lIns="91500" spcFirstLastPara="1" rIns="91500" wrap="square" tIns="91500">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70" name="Google Shape;70;p17"/>
          <p:cNvSpPr txBox="1"/>
          <p:nvPr>
            <p:ph idx="12" type="sldNum"/>
          </p:nvPr>
        </p:nvSpPr>
        <p:spPr>
          <a:xfrm>
            <a:off x="8472458" y="6217622"/>
            <a:ext cx="548700" cy="524700"/>
          </a:xfrm>
          <a:prstGeom prst="rect">
            <a:avLst/>
          </a:prstGeom>
        </p:spPr>
        <p:txBody>
          <a:bodyPr anchorCtr="0" anchor="ctr" bIns="91500" lIns="91500" spcFirstLastPara="1" rIns="91500" wrap="square" tIns="915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sp>
        <p:nvSpPr>
          <p:cNvPr id="72" name="Google Shape;72;p18"/>
          <p:cNvSpPr txBox="1"/>
          <p:nvPr>
            <p:ph type="title"/>
          </p:nvPr>
        </p:nvSpPr>
        <p:spPr>
          <a:xfrm>
            <a:off x="311700" y="593367"/>
            <a:ext cx="8520600" cy="763500"/>
          </a:xfrm>
          <a:prstGeom prst="rect">
            <a:avLst/>
          </a:prstGeom>
        </p:spPr>
        <p:txBody>
          <a:bodyPr anchorCtr="0" anchor="t" bIns="91500" lIns="91500" spcFirstLastPara="1" rIns="91500" wrap="square" tIns="9150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3" name="Google Shape;73;p18"/>
          <p:cNvSpPr txBox="1"/>
          <p:nvPr>
            <p:ph idx="1" type="body"/>
          </p:nvPr>
        </p:nvSpPr>
        <p:spPr>
          <a:xfrm>
            <a:off x="311700" y="1536633"/>
            <a:ext cx="3999900" cy="4555200"/>
          </a:xfrm>
          <a:prstGeom prst="rect">
            <a:avLst/>
          </a:prstGeom>
        </p:spPr>
        <p:txBody>
          <a:bodyPr anchorCtr="0" anchor="t" bIns="91500" lIns="91500" spcFirstLastPara="1" rIns="91500" wrap="square" tIns="91500">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4" name="Google Shape;74;p18"/>
          <p:cNvSpPr txBox="1"/>
          <p:nvPr>
            <p:ph idx="2" type="body"/>
          </p:nvPr>
        </p:nvSpPr>
        <p:spPr>
          <a:xfrm>
            <a:off x="4832400" y="1536633"/>
            <a:ext cx="3999900" cy="4555200"/>
          </a:xfrm>
          <a:prstGeom prst="rect">
            <a:avLst/>
          </a:prstGeom>
        </p:spPr>
        <p:txBody>
          <a:bodyPr anchorCtr="0" anchor="t" bIns="91500" lIns="91500" spcFirstLastPara="1" rIns="91500" wrap="square" tIns="91500">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75" name="Google Shape;75;p18"/>
          <p:cNvSpPr txBox="1"/>
          <p:nvPr>
            <p:ph idx="12" type="sldNum"/>
          </p:nvPr>
        </p:nvSpPr>
        <p:spPr>
          <a:xfrm>
            <a:off x="8472458" y="6217622"/>
            <a:ext cx="548700" cy="524700"/>
          </a:xfrm>
          <a:prstGeom prst="rect">
            <a:avLst/>
          </a:prstGeom>
        </p:spPr>
        <p:txBody>
          <a:bodyPr anchorCtr="0" anchor="ctr" bIns="91500" lIns="91500" spcFirstLastPara="1" rIns="91500" wrap="square" tIns="915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6" name="Shape 76"/>
        <p:cNvGrpSpPr/>
        <p:nvPr/>
      </p:nvGrpSpPr>
      <p:grpSpPr>
        <a:xfrm>
          <a:off x="0" y="0"/>
          <a:ext cx="0" cy="0"/>
          <a:chOff x="0" y="0"/>
          <a:chExt cx="0" cy="0"/>
        </a:xfrm>
      </p:grpSpPr>
      <p:sp>
        <p:nvSpPr>
          <p:cNvPr id="77" name="Google Shape;77;p19"/>
          <p:cNvSpPr txBox="1"/>
          <p:nvPr>
            <p:ph type="title"/>
          </p:nvPr>
        </p:nvSpPr>
        <p:spPr>
          <a:xfrm>
            <a:off x="311700" y="593367"/>
            <a:ext cx="8520600" cy="763500"/>
          </a:xfrm>
          <a:prstGeom prst="rect">
            <a:avLst/>
          </a:prstGeom>
        </p:spPr>
        <p:txBody>
          <a:bodyPr anchorCtr="0" anchor="t" bIns="91500" lIns="91500" spcFirstLastPara="1" rIns="91500" wrap="square" tIns="9150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8" name="Google Shape;78;p19"/>
          <p:cNvSpPr txBox="1"/>
          <p:nvPr>
            <p:ph idx="12" type="sldNum"/>
          </p:nvPr>
        </p:nvSpPr>
        <p:spPr>
          <a:xfrm>
            <a:off x="8472458" y="6217622"/>
            <a:ext cx="548700" cy="524700"/>
          </a:xfrm>
          <a:prstGeom prst="rect">
            <a:avLst/>
          </a:prstGeom>
        </p:spPr>
        <p:txBody>
          <a:bodyPr anchorCtr="0" anchor="ctr" bIns="91500" lIns="91500" spcFirstLastPara="1" rIns="91500" wrap="square" tIns="915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9" name="Shape 79"/>
        <p:cNvGrpSpPr/>
        <p:nvPr/>
      </p:nvGrpSpPr>
      <p:grpSpPr>
        <a:xfrm>
          <a:off x="0" y="0"/>
          <a:ext cx="0" cy="0"/>
          <a:chOff x="0" y="0"/>
          <a:chExt cx="0" cy="0"/>
        </a:xfrm>
      </p:grpSpPr>
      <p:sp>
        <p:nvSpPr>
          <p:cNvPr id="80" name="Google Shape;80;p20"/>
          <p:cNvSpPr txBox="1"/>
          <p:nvPr>
            <p:ph type="title"/>
          </p:nvPr>
        </p:nvSpPr>
        <p:spPr>
          <a:xfrm>
            <a:off x="311700" y="740800"/>
            <a:ext cx="2808000" cy="1007700"/>
          </a:xfrm>
          <a:prstGeom prst="rect">
            <a:avLst/>
          </a:prstGeom>
        </p:spPr>
        <p:txBody>
          <a:bodyPr anchorCtr="0" anchor="b" bIns="91500" lIns="91500" spcFirstLastPara="1" rIns="91500" wrap="square" tIns="9150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81" name="Google Shape;81;p20"/>
          <p:cNvSpPr txBox="1"/>
          <p:nvPr>
            <p:ph idx="1" type="body"/>
          </p:nvPr>
        </p:nvSpPr>
        <p:spPr>
          <a:xfrm>
            <a:off x="311700" y="1852800"/>
            <a:ext cx="2808000" cy="4239300"/>
          </a:xfrm>
          <a:prstGeom prst="rect">
            <a:avLst/>
          </a:prstGeom>
        </p:spPr>
        <p:txBody>
          <a:bodyPr anchorCtr="0" anchor="t" bIns="91500" lIns="91500" spcFirstLastPara="1" rIns="91500" wrap="square" tIns="91500">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82" name="Google Shape;82;p20"/>
          <p:cNvSpPr txBox="1"/>
          <p:nvPr>
            <p:ph idx="12" type="sldNum"/>
          </p:nvPr>
        </p:nvSpPr>
        <p:spPr>
          <a:xfrm>
            <a:off x="8472458" y="6217622"/>
            <a:ext cx="548700" cy="524700"/>
          </a:xfrm>
          <a:prstGeom prst="rect">
            <a:avLst/>
          </a:prstGeom>
        </p:spPr>
        <p:txBody>
          <a:bodyPr anchorCtr="0" anchor="ctr" bIns="91500" lIns="91500" spcFirstLastPara="1" rIns="91500" wrap="square" tIns="915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3" name="Shape 83"/>
        <p:cNvGrpSpPr/>
        <p:nvPr/>
      </p:nvGrpSpPr>
      <p:grpSpPr>
        <a:xfrm>
          <a:off x="0" y="0"/>
          <a:ext cx="0" cy="0"/>
          <a:chOff x="0" y="0"/>
          <a:chExt cx="0" cy="0"/>
        </a:xfrm>
      </p:grpSpPr>
      <p:sp>
        <p:nvSpPr>
          <p:cNvPr id="84" name="Google Shape;84;p21"/>
          <p:cNvSpPr txBox="1"/>
          <p:nvPr>
            <p:ph type="title"/>
          </p:nvPr>
        </p:nvSpPr>
        <p:spPr>
          <a:xfrm>
            <a:off x="490250" y="600200"/>
            <a:ext cx="6367800" cy="5454300"/>
          </a:xfrm>
          <a:prstGeom prst="rect">
            <a:avLst/>
          </a:prstGeom>
        </p:spPr>
        <p:txBody>
          <a:bodyPr anchorCtr="0" anchor="ctr" bIns="91500" lIns="91500" spcFirstLastPara="1" rIns="91500" wrap="square" tIns="9150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85" name="Google Shape;85;p21"/>
          <p:cNvSpPr txBox="1"/>
          <p:nvPr>
            <p:ph idx="12" type="sldNum"/>
          </p:nvPr>
        </p:nvSpPr>
        <p:spPr>
          <a:xfrm>
            <a:off x="8472458" y="6217622"/>
            <a:ext cx="548700" cy="524700"/>
          </a:xfrm>
          <a:prstGeom prst="rect">
            <a:avLst/>
          </a:prstGeom>
        </p:spPr>
        <p:txBody>
          <a:bodyPr anchorCtr="0" anchor="ctr" bIns="91500" lIns="91500" spcFirstLastPara="1" rIns="91500" wrap="square" tIns="915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867800"/>
            <a:ext cx="8520600" cy="11223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6" name="Shape 86"/>
        <p:cNvGrpSpPr/>
        <p:nvPr/>
      </p:nvGrpSpPr>
      <p:grpSpPr>
        <a:xfrm>
          <a:off x="0" y="0"/>
          <a:ext cx="0" cy="0"/>
          <a:chOff x="0" y="0"/>
          <a:chExt cx="0" cy="0"/>
        </a:xfrm>
      </p:grpSpPr>
      <p:sp>
        <p:nvSpPr>
          <p:cNvPr id="87" name="Google Shape;87;p22"/>
          <p:cNvSpPr/>
          <p:nvPr/>
        </p:nvSpPr>
        <p:spPr>
          <a:xfrm>
            <a:off x="4572000" y="-167"/>
            <a:ext cx="4572000" cy="6858000"/>
          </a:xfrm>
          <a:prstGeom prst="rect">
            <a:avLst/>
          </a:prstGeom>
          <a:solidFill>
            <a:schemeClr val="lt2"/>
          </a:solidFill>
          <a:ln>
            <a:noFill/>
          </a:ln>
        </p:spPr>
        <p:txBody>
          <a:bodyPr anchorCtr="0" anchor="ctr" bIns="91500" lIns="91500" spcFirstLastPara="1" rIns="91500" wrap="square" tIns="91500">
            <a:noAutofit/>
          </a:bodyPr>
          <a:lstStyle/>
          <a:p>
            <a:pPr indent="0" lvl="0" marL="0" rtl="0" algn="l">
              <a:spcBef>
                <a:spcPts val="0"/>
              </a:spcBef>
              <a:spcAft>
                <a:spcPts val="0"/>
              </a:spcAft>
              <a:buNone/>
            </a:pPr>
            <a:r>
              <a:t/>
            </a:r>
            <a:endParaRPr/>
          </a:p>
        </p:txBody>
      </p:sp>
      <p:sp>
        <p:nvSpPr>
          <p:cNvPr id="88" name="Google Shape;88;p22"/>
          <p:cNvSpPr txBox="1"/>
          <p:nvPr>
            <p:ph type="title"/>
          </p:nvPr>
        </p:nvSpPr>
        <p:spPr>
          <a:xfrm>
            <a:off x="265500" y="1644233"/>
            <a:ext cx="4045200" cy="1976400"/>
          </a:xfrm>
          <a:prstGeom prst="rect">
            <a:avLst/>
          </a:prstGeom>
        </p:spPr>
        <p:txBody>
          <a:bodyPr anchorCtr="0" anchor="b" bIns="91500" lIns="91500" spcFirstLastPara="1" rIns="91500" wrap="square" tIns="9150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89" name="Google Shape;89;p22"/>
          <p:cNvSpPr txBox="1"/>
          <p:nvPr>
            <p:ph idx="1" type="subTitle"/>
          </p:nvPr>
        </p:nvSpPr>
        <p:spPr>
          <a:xfrm>
            <a:off x="265500" y="3737433"/>
            <a:ext cx="4045200" cy="1646700"/>
          </a:xfrm>
          <a:prstGeom prst="rect">
            <a:avLst/>
          </a:prstGeom>
        </p:spPr>
        <p:txBody>
          <a:bodyPr anchorCtr="0" anchor="t" bIns="91500" lIns="91500" spcFirstLastPara="1" rIns="91500" wrap="square" tIns="9150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0" name="Google Shape;90;p22"/>
          <p:cNvSpPr txBox="1"/>
          <p:nvPr>
            <p:ph idx="2" type="body"/>
          </p:nvPr>
        </p:nvSpPr>
        <p:spPr>
          <a:xfrm>
            <a:off x="4939500" y="965433"/>
            <a:ext cx="3837000" cy="4926900"/>
          </a:xfrm>
          <a:prstGeom prst="rect">
            <a:avLst/>
          </a:prstGeom>
        </p:spPr>
        <p:txBody>
          <a:bodyPr anchorCtr="0" anchor="ctr" bIns="91500" lIns="91500" spcFirstLastPara="1" rIns="91500" wrap="square" tIns="91500">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1" name="Google Shape;91;p22"/>
          <p:cNvSpPr txBox="1"/>
          <p:nvPr>
            <p:ph idx="12" type="sldNum"/>
          </p:nvPr>
        </p:nvSpPr>
        <p:spPr>
          <a:xfrm>
            <a:off x="8472458" y="6217622"/>
            <a:ext cx="548700" cy="524700"/>
          </a:xfrm>
          <a:prstGeom prst="rect">
            <a:avLst/>
          </a:prstGeom>
        </p:spPr>
        <p:txBody>
          <a:bodyPr anchorCtr="0" anchor="ctr" bIns="91500" lIns="91500" spcFirstLastPara="1" rIns="91500" wrap="square" tIns="915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2" name="Shape 92"/>
        <p:cNvGrpSpPr/>
        <p:nvPr/>
      </p:nvGrpSpPr>
      <p:grpSpPr>
        <a:xfrm>
          <a:off x="0" y="0"/>
          <a:ext cx="0" cy="0"/>
          <a:chOff x="0" y="0"/>
          <a:chExt cx="0" cy="0"/>
        </a:xfrm>
      </p:grpSpPr>
      <p:sp>
        <p:nvSpPr>
          <p:cNvPr id="93" name="Google Shape;93;p23"/>
          <p:cNvSpPr txBox="1"/>
          <p:nvPr>
            <p:ph idx="1" type="body"/>
          </p:nvPr>
        </p:nvSpPr>
        <p:spPr>
          <a:xfrm>
            <a:off x="311700" y="5640767"/>
            <a:ext cx="5998800" cy="806700"/>
          </a:xfrm>
          <a:prstGeom prst="rect">
            <a:avLst/>
          </a:prstGeom>
        </p:spPr>
        <p:txBody>
          <a:bodyPr anchorCtr="0" anchor="ctr" bIns="91500" lIns="91500" spcFirstLastPara="1" rIns="91500" wrap="square" tIns="91500">
            <a:normAutofit/>
          </a:bodyPr>
          <a:lstStyle>
            <a:lvl1pPr indent="-228600" lvl="0" marL="457200">
              <a:lnSpc>
                <a:spcPct val="100000"/>
              </a:lnSpc>
              <a:spcBef>
                <a:spcPts val="0"/>
              </a:spcBef>
              <a:spcAft>
                <a:spcPts val="0"/>
              </a:spcAft>
              <a:buSzPts val="1800"/>
              <a:buNone/>
              <a:defRPr/>
            </a:lvl1pPr>
          </a:lstStyle>
          <a:p/>
        </p:txBody>
      </p:sp>
      <p:sp>
        <p:nvSpPr>
          <p:cNvPr id="94" name="Google Shape;94;p23"/>
          <p:cNvSpPr txBox="1"/>
          <p:nvPr>
            <p:ph idx="12" type="sldNum"/>
          </p:nvPr>
        </p:nvSpPr>
        <p:spPr>
          <a:xfrm>
            <a:off x="8472458" y="6217622"/>
            <a:ext cx="548700" cy="524700"/>
          </a:xfrm>
          <a:prstGeom prst="rect">
            <a:avLst/>
          </a:prstGeom>
        </p:spPr>
        <p:txBody>
          <a:bodyPr anchorCtr="0" anchor="ctr" bIns="91500" lIns="91500" spcFirstLastPara="1" rIns="91500" wrap="square" tIns="915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5" name="Shape 95"/>
        <p:cNvGrpSpPr/>
        <p:nvPr/>
      </p:nvGrpSpPr>
      <p:grpSpPr>
        <a:xfrm>
          <a:off x="0" y="0"/>
          <a:ext cx="0" cy="0"/>
          <a:chOff x="0" y="0"/>
          <a:chExt cx="0" cy="0"/>
        </a:xfrm>
      </p:grpSpPr>
      <p:sp>
        <p:nvSpPr>
          <p:cNvPr id="96" name="Google Shape;96;p24"/>
          <p:cNvSpPr txBox="1"/>
          <p:nvPr>
            <p:ph hasCustomPrompt="1" type="title"/>
          </p:nvPr>
        </p:nvSpPr>
        <p:spPr>
          <a:xfrm>
            <a:off x="311700" y="1474833"/>
            <a:ext cx="8520600" cy="2618100"/>
          </a:xfrm>
          <a:prstGeom prst="rect">
            <a:avLst/>
          </a:prstGeom>
        </p:spPr>
        <p:txBody>
          <a:bodyPr anchorCtr="0" anchor="b" bIns="91500" lIns="91500" spcFirstLastPara="1" rIns="91500" wrap="square" tIns="9150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7" name="Google Shape;97;p24"/>
          <p:cNvSpPr txBox="1"/>
          <p:nvPr>
            <p:ph idx="1" type="body"/>
          </p:nvPr>
        </p:nvSpPr>
        <p:spPr>
          <a:xfrm>
            <a:off x="311700" y="4202967"/>
            <a:ext cx="8520600" cy="1734300"/>
          </a:xfrm>
          <a:prstGeom prst="rect">
            <a:avLst/>
          </a:prstGeom>
        </p:spPr>
        <p:txBody>
          <a:bodyPr anchorCtr="0" anchor="t" bIns="91500" lIns="91500" spcFirstLastPara="1" rIns="91500" wrap="square" tIns="91500">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98" name="Google Shape;98;p24"/>
          <p:cNvSpPr txBox="1"/>
          <p:nvPr>
            <p:ph idx="12" type="sldNum"/>
          </p:nvPr>
        </p:nvSpPr>
        <p:spPr>
          <a:xfrm>
            <a:off x="8472458" y="6217622"/>
            <a:ext cx="548700" cy="524700"/>
          </a:xfrm>
          <a:prstGeom prst="rect">
            <a:avLst/>
          </a:prstGeom>
        </p:spPr>
        <p:txBody>
          <a:bodyPr anchorCtr="0" anchor="ctr" bIns="91500" lIns="91500" spcFirstLastPara="1" rIns="91500" wrap="square" tIns="915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9" name="Shape 99"/>
        <p:cNvGrpSpPr/>
        <p:nvPr/>
      </p:nvGrpSpPr>
      <p:grpSpPr>
        <a:xfrm>
          <a:off x="0" y="0"/>
          <a:ext cx="0" cy="0"/>
          <a:chOff x="0" y="0"/>
          <a:chExt cx="0" cy="0"/>
        </a:xfrm>
      </p:grpSpPr>
      <p:sp>
        <p:nvSpPr>
          <p:cNvPr id="100" name="Google Shape;100;p25"/>
          <p:cNvSpPr txBox="1"/>
          <p:nvPr>
            <p:ph idx="12" type="sldNum"/>
          </p:nvPr>
        </p:nvSpPr>
        <p:spPr>
          <a:xfrm>
            <a:off x="8472458" y="6217622"/>
            <a:ext cx="548700" cy="524700"/>
          </a:xfrm>
          <a:prstGeom prst="rect">
            <a:avLst/>
          </a:prstGeom>
        </p:spPr>
        <p:txBody>
          <a:bodyPr anchorCtr="0" anchor="ctr" bIns="91500" lIns="91500" spcFirstLastPara="1" rIns="91500" wrap="square" tIns="9150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01" name="Shape 101"/>
        <p:cNvGrpSpPr/>
        <p:nvPr/>
      </p:nvGrpSpPr>
      <p:grpSpPr>
        <a:xfrm>
          <a:off x="0" y="0"/>
          <a:ext cx="0" cy="0"/>
          <a:chOff x="0" y="0"/>
          <a:chExt cx="0" cy="0"/>
        </a:xfrm>
      </p:grpSpPr>
      <p:sp>
        <p:nvSpPr>
          <p:cNvPr id="102" name="Google Shape;102;p26"/>
          <p:cNvSpPr txBox="1"/>
          <p:nvPr>
            <p:ph type="title"/>
          </p:nvPr>
        </p:nvSpPr>
        <p:spPr>
          <a:xfrm>
            <a:off x="580351" y="638610"/>
            <a:ext cx="7994100" cy="1453200"/>
          </a:xfrm>
          <a:prstGeom prst="rect">
            <a:avLst/>
          </a:prstGeom>
          <a:noFill/>
          <a:ln>
            <a:noFill/>
          </a:ln>
        </p:spPr>
        <p:txBody>
          <a:bodyPr anchorCtr="0" anchor="t" bIns="0" lIns="0" spcFirstLastPara="1" rIns="0" wrap="square" tIns="0">
            <a:normAutofit/>
          </a:bodyPr>
          <a:lstStyle>
            <a:lvl1pPr lvl="0" algn="l">
              <a:spcBef>
                <a:spcPts val="0"/>
              </a:spcBef>
              <a:spcAft>
                <a:spcPts val="0"/>
              </a:spcAft>
              <a:buSzPts val="2800"/>
              <a:buNone/>
              <a:defRPr b="0" i="0" sz="2700">
                <a:solidFill>
                  <a:srgbClr val="2D4A4A"/>
                </a:solidFill>
                <a:latin typeface="Arial"/>
                <a:ea typeface="Arial"/>
                <a:cs typeface="Arial"/>
                <a:sym typeface="Aria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03" name="Google Shape;103;p26"/>
          <p:cNvSpPr txBox="1"/>
          <p:nvPr>
            <p:ph idx="1" type="body"/>
          </p:nvPr>
        </p:nvSpPr>
        <p:spPr>
          <a:xfrm>
            <a:off x="457745" y="1577340"/>
            <a:ext cx="8239500" cy="4526400"/>
          </a:xfrm>
          <a:prstGeom prst="rect">
            <a:avLst/>
          </a:prstGeom>
          <a:noFill/>
          <a:ln>
            <a:noFill/>
          </a:ln>
        </p:spPr>
        <p:txBody>
          <a:bodyPr anchorCtr="0" anchor="t" bIns="0" lIns="0" spcFirstLastPara="1" rIns="0" wrap="square" tIns="0">
            <a:normAutofit/>
          </a:bodyPr>
          <a:lstStyle>
            <a:lvl1pPr indent="-228600" lvl="0" marL="457200" algn="l">
              <a:spcBef>
                <a:spcPts val="0"/>
              </a:spcBef>
              <a:spcAft>
                <a:spcPts val="0"/>
              </a:spcAft>
              <a:buSzPts val="1800"/>
              <a:buNone/>
              <a:defRPr/>
            </a:lvl1pPr>
            <a:lvl2pPr indent="-228600" lvl="1" marL="914400" algn="l">
              <a:spcBef>
                <a:spcPts val="1200"/>
              </a:spcBef>
              <a:spcAft>
                <a:spcPts val="0"/>
              </a:spcAft>
              <a:buSzPts val="1400"/>
              <a:buNone/>
              <a:defRPr/>
            </a:lvl2pPr>
            <a:lvl3pPr indent="-228600" lvl="2" marL="1371600" algn="l">
              <a:spcBef>
                <a:spcPts val="1200"/>
              </a:spcBef>
              <a:spcAft>
                <a:spcPts val="0"/>
              </a:spcAft>
              <a:buSzPts val="1400"/>
              <a:buNone/>
              <a:defRPr/>
            </a:lvl3pPr>
            <a:lvl4pPr indent="-228600" lvl="3" marL="1828800" algn="l">
              <a:spcBef>
                <a:spcPts val="1200"/>
              </a:spcBef>
              <a:spcAft>
                <a:spcPts val="0"/>
              </a:spcAft>
              <a:buSzPts val="1400"/>
              <a:buNone/>
              <a:defRPr/>
            </a:lvl4pPr>
            <a:lvl5pPr indent="-228600" lvl="4" marL="2286000" algn="l">
              <a:spcBef>
                <a:spcPts val="1200"/>
              </a:spcBef>
              <a:spcAft>
                <a:spcPts val="0"/>
              </a:spcAft>
              <a:buSzPts val="1400"/>
              <a:buNone/>
              <a:defRPr/>
            </a:lvl5pPr>
            <a:lvl6pPr indent="-228600" lvl="5" marL="2743200" algn="l">
              <a:spcBef>
                <a:spcPts val="1200"/>
              </a:spcBef>
              <a:spcAft>
                <a:spcPts val="0"/>
              </a:spcAft>
              <a:buSzPts val="1400"/>
              <a:buNone/>
              <a:defRPr/>
            </a:lvl6pPr>
            <a:lvl7pPr indent="-228600" lvl="6" marL="3200400" algn="l">
              <a:spcBef>
                <a:spcPts val="1200"/>
              </a:spcBef>
              <a:spcAft>
                <a:spcPts val="0"/>
              </a:spcAft>
              <a:buSzPts val="1400"/>
              <a:buNone/>
              <a:defRPr/>
            </a:lvl7pPr>
            <a:lvl8pPr indent="-228600" lvl="7" marL="3657600" algn="l">
              <a:spcBef>
                <a:spcPts val="1200"/>
              </a:spcBef>
              <a:spcAft>
                <a:spcPts val="0"/>
              </a:spcAft>
              <a:buSzPts val="1400"/>
              <a:buNone/>
              <a:defRPr/>
            </a:lvl8pPr>
            <a:lvl9pPr indent="-228600" lvl="8" marL="4114800" algn="l">
              <a:spcBef>
                <a:spcPts val="1200"/>
              </a:spcBef>
              <a:spcAft>
                <a:spcPts val="1200"/>
              </a:spcAft>
              <a:buSzPts val="1400"/>
              <a:buNone/>
              <a:defRPr/>
            </a:lvl9pPr>
          </a:lstStyle>
          <a:p/>
        </p:txBody>
      </p:sp>
      <p:sp>
        <p:nvSpPr>
          <p:cNvPr id="104" name="Google Shape;104;p26"/>
          <p:cNvSpPr txBox="1"/>
          <p:nvPr>
            <p:ph idx="11" type="ftr"/>
          </p:nvPr>
        </p:nvSpPr>
        <p:spPr>
          <a:xfrm>
            <a:off x="3112670" y="6377940"/>
            <a:ext cx="2929800" cy="343200"/>
          </a:xfrm>
          <a:prstGeom prst="rect">
            <a:avLst/>
          </a:prstGeom>
          <a:noFill/>
          <a:ln>
            <a:noFill/>
          </a:ln>
        </p:spPr>
        <p:txBody>
          <a:bodyPr anchorCtr="0" anchor="t" bIns="0" lIns="0" spcFirstLastPara="1" rIns="0" wrap="square" tIns="0">
            <a:noAutofit/>
          </a:bodyPr>
          <a:lstStyle>
            <a:lvl1pPr lvl="0" algn="ctr">
              <a:spcBef>
                <a:spcPts val="0"/>
              </a:spcBef>
              <a:spcAft>
                <a:spcPts val="0"/>
              </a:spcAft>
              <a:buSzPts val="2200"/>
              <a:buNone/>
              <a:defRPr sz="2200">
                <a:solidFill>
                  <a:srgbClr val="888888"/>
                </a:solidFill>
              </a:defRPr>
            </a:lvl1pPr>
            <a:lvl2pPr lvl="1" algn="l">
              <a:spcBef>
                <a:spcPts val="0"/>
              </a:spcBef>
              <a:spcAft>
                <a:spcPts val="0"/>
              </a:spcAft>
              <a:buSzPts val="2200"/>
              <a:buNone/>
              <a:defRPr sz="2200"/>
            </a:lvl2pPr>
            <a:lvl3pPr lvl="2" algn="l">
              <a:spcBef>
                <a:spcPts val="0"/>
              </a:spcBef>
              <a:spcAft>
                <a:spcPts val="0"/>
              </a:spcAft>
              <a:buSzPts val="2200"/>
              <a:buNone/>
              <a:defRPr sz="2200"/>
            </a:lvl3pPr>
            <a:lvl4pPr lvl="3" algn="l">
              <a:spcBef>
                <a:spcPts val="0"/>
              </a:spcBef>
              <a:spcAft>
                <a:spcPts val="0"/>
              </a:spcAft>
              <a:buSzPts val="2200"/>
              <a:buNone/>
              <a:defRPr sz="2200"/>
            </a:lvl4pPr>
            <a:lvl5pPr lvl="4" algn="l">
              <a:spcBef>
                <a:spcPts val="0"/>
              </a:spcBef>
              <a:spcAft>
                <a:spcPts val="0"/>
              </a:spcAft>
              <a:buSzPts val="2200"/>
              <a:buNone/>
              <a:defRPr sz="2200"/>
            </a:lvl5pPr>
            <a:lvl6pPr lvl="5" algn="l">
              <a:spcBef>
                <a:spcPts val="0"/>
              </a:spcBef>
              <a:spcAft>
                <a:spcPts val="0"/>
              </a:spcAft>
              <a:buSzPts val="2200"/>
              <a:buNone/>
              <a:defRPr sz="2200"/>
            </a:lvl6pPr>
            <a:lvl7pPr lvl="6" algn="l">
              <a:spcBef>
                <a:spcPts val="0"/>
              </a:spcBef>
              <a:spcAft>
                <a:spcPts val="0"/>
              </a:spcAft>
              <a:buSzPts val="2200"/>
              <a:buNone/>
              <a:defRPr sz="2200"/>
            </a:lvl7pPr>
            <a:lvl8pPr lvl="7" algn="l">
              <a:spcBef>
                <a:spcPts val="0"/>
              </a:spcBef>
              <a:spcAft>
                <a:spcPts val="0"/>
              </a:spcAft>
              <a:buSzPts val="2200"/>
              <a:buNone/>
              <a:defRPr sz="2200"/>
            </a:lvl8pPr>
            <a:lvl9pPr lvl="8" algn="l">
              <a:spcBef>
                <a:spcPts val="0"/>
              </a:spcBef>
              <a:spcAft>
                <a:spcPts val="0"/>
              </a:spcAft>
              <a:buSzPts val="2200"/>
              <a:buNone/>
              <a:defRPr sz="2200"/>
            </a:lvl9pPr>
          </a:lstStyle>
          <a:p/>
        </p:txBody>
      </p:sp>
      <p:sp>
        <p:nvSpPr>
          <p:cNvPr id="105" name="Google Shape;105;p26"/>
          <p:cNvSpPr txBox="1"/>
          <p:nvPr>
            <p:ph idx="10" type="dt"/>
          </p:nvPr>
        </p:nvSpPr>
        <p:spPr>
          <a:xfrm>
            <a:off x="457745" y="6377940"/>
            <a:ext cx="2106000" cy="343200"/>
          </a:xfrm>
          <a:prstGeom prst="rect">
            <a:avLst/>
          </a:prstGeom>
          <a:noFill/>
          <a:ln>
            <a:noFill/>
          </a:ln>
        </p:spPr>
        <p:txBody>
          <a:bodyPr anchorCtr="0" anchor="t" bIns="0" lIns="0" spcFirstLastPara="1" rIns="0" wrap="square" tIns="0">
            <a:noAutofit/>
          </a:bodyPr>
          <a:lstStyle>
            <a:lvl1pPr lvl="0" algn="l">
              <a:spcBef>
                <a:spcPts val="0"/>
              </a:spcBef>
              <a:spcAft>
                <a:spcPts val="0"/>
              </a:spcAft>
              <a:buSzPts val="2200"/>
              <a:buNone/>
              <a:defRPr sz="2200">
                <a:solidFill>
                  <a:srgbClr val="888888"/>
                </a:solidFill>
              </a:defRPr>
            </a:lvl1pPr>
            <a:lvl2pPr lvl="1" algn="l">
              <a:spcBef>
                <a:spcPts val="0"/>
              </a:spcBef>
              <a:spcAft>
                <a:spcPts val="0"/>
              </a:spcAft>
              <a:buSzPts val="2200"/>
              <a:buNone/>
              <a:defRPr sz="2200"/>
            </a:lvl2pPr>
            <a:lvl3pPr lvl="2" algn="l">
              <a:spcBef>
                <a:spcPts val="0"/>
              </a:spcBef>
              <a:spcAft>
                <a:spcPts val="0"/>
              </a:spcAft>
              <a:buSzPts val="2200"/>
              <a:buNone/>
              <a:defRPr sz="2200"/>
            </a:lvl3pPr>
            <a:lvl4pPr lvl="3" algn="l">
              <a:spcBef>
                <a:spcPts val="0"/>
              </a:spcBef>
              <a:spcAft>
                <a:spcPts val="0"/>
              </a:spcAft>
              <a:buSzPts val="2200"/>
              <a:buNone/>
              <a:defRPr sz="2200"/>
            </a:lvl4pPr>
            <a:lvl5pPr lvl="4" algn="l">
              <a:spcBef>
                <a:spcPts val="0"/>
              </a:spcBef>
              <a:spcAft>
                <a:spcPts val="0"/>
              </a:spcAft>
              <a:buSzPts val="2200"/>
              <a:buNone/>
              <a:defRPr sz="2200"/>
            </a:lvl5pPr>
            <a:lvl6pPr lvl="5" algn="l">
              <a:spcBef>
                <a:spcPts val="0"/>
              </a:spcBef>
              <a:spcAft>
                <a:spcPts val="0"/>
              </a:spcAft>
              <a:buSzPts val="2200"/>
              <a:buNone/>
              <a:defRPr sz="2200"/>
            </a:lvl6pPr>
            <a:lvl7pPr lvl="6" algn="l">
              <a:spcBef>
                <a:spcPts val="0"/>
              </a:spcBef>
              <a:spcAft>
                <a:spcPts val="0"/>
              </a:spcAft>
              <a:buSzPts val="2200"/>
              <a:buNone/>
              <a:defRPr sz="2200"/>
            </a:lvl7pPr>
            <a:lvl8pPr lvl="7" algn="l">
              <a:spcBef>
                <a:spcPts val="0"/>
              </a:spcBef>
              <a:spcAft>
                <a:spcPts val="0"/>
              </a:spcAft>
              <a:buSzPts val="2200"/>
              <a:buNone/>
              <a:defRPr sz="2200"/>
            </a:lvl8pPr>
            <a:lvl9pPr lvl="8" algn="l">
              <a:spcBef>
                <a:spcPts val="0"/>
              </a:spcBef>
              <a:spcAft>
                <a:spcPts val="0"/>
              </a:spcAft>
              <a:buSzPts val="2200"/>
              <a:buNone/>
              <a:defRPr sz="2200"/>
            </a:lvl9pPr>
          </a:lstStyle>
          <a:p/>
        </p:txBody>
      </p:sp>
      <p:sp>
        <p:nvSpPr>
          <p:cNvPr id="106" name="Google Shape;106;p26"/>
          <p:cNvSpPr txBox="1"/>
          <p:nvPr>
            <p:ph idx="12" type="sldNum"/>
          </p:nvPr>
        </p:nvSpPr>
        <p:spPr>
          <a:xfrm>
            <a:off x="6591536" y="6377940"/>
            <a:ext cx="2106000" cy="343200"/>
          </a:xfrm>
          <a:prstGeom prst="rect">
            <a:avLst/>
          </a:prstGeom>
          <a:noFill/>
          <a:ln>
            <a:noFill/>
          </a:ln>
        </p:spPr>
        <p:txBody>
          <a:bodyPr anchorCtr="0" anchor="t" bIns="0" lIns="0" spcFirstLastPara="1" rIns="0" wrap="square" tIns="0">
            <a:norm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solidFill>
                <a:schemeClr val="dk2"/>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536633"/>
            <a:ext cx="8520600" cy="45552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536633"/>
            <a:ext cx="3999900" cy="45552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593367"/>
            <a:ext cx="8520600" cy="763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740800"/>
            <a:ext cx="2808000" cy="1007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852800"/>
            <a:ext cx="2808000" cy="42393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600200"/>
            <a:ext cx="6367800" cy="54543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644233"/>
            <a:ext cx="4045200" cy="197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3737433"/>
            <a:ext cx="4045200" cy="16467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965433"/>
            <a:ext cx="3837000" cy="49269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5640767"/>
            <a:ext cx="5998800" cy="8067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6217622"/>
            <a:ext cx="548700" cy="5247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1.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6" name="Shape 56"/>
        <p:cNvGrpSpPr/>
        <p:nvPr/>
      </p:nvGrpSpPr>
      <p:grpSpPr>
        <a:xfrm>
          <a:off x="0" y="0"/>
          <a:ext cx="0" cy="0"/>
          <a:chOff x="0" y="0"/>
          <a:chExt cx="0" cy="0"/>
        </a:xfrm>
      </p:grpSpPr>
      <p:sp>
        <p:nvSpPr>
          <p:cNvPr id="57" name="Google Shape;57;p14"/>
          <p:cNvSpPr txBox="1"/>
          <p:nvPr>
            <p:ph type="title"/>
          </p:nvPr>
        </p:nvSpPr>
        <p:spPr>
          <a:xfrm>
            <a:off x="311700" y="593367"/>
            <a:ext cx="8520600" cy="763500"/>
          </a:xfrm>
          <a:prstGeom prst="rect">
            <a:avLst/>
          </a:prstGeom>
          <a:noFill/>
          <a:ln>
            <a:noFill/>
          </a:ln>
        </p:spPr>
        <p:txBody>
          <a:bodyPr anchorCtr="0" anchor="t" bIns="91500" lIns="91500" spcFirstLastPara="1" rIns="91500" wrap="square" tIns="9150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58" name="Google Shape;58;p14"/>
          <p:cNvSpPr txBox="1"/>
          <p:nvPr>
            <p:ph idx="1" type="body"/>
          </p:nvPr>
        </p:nvSpPr>
        <p:spPr>
          <a:xfrm>
            <a:off x="311700" y="1536633"/>
            <a:ext cx="8520600" cy="4555200"/>
          </a:xfrm>
          <a:prstGeom prst="rect">
            <a:avLst/>
          </a:prstGeom>
          <a:noFill/>
          <a:ln>
            <a:noFill/>
          </a:ln>
        </p:spPr>
        <p:txBody>
          <a:bodyPr anchorCtr="0" anchor="t" bIns="91500" lIns="91500" spcFirstLastPara="1" rIns="91500" wrap="square" tIns="91500">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sz="1400">
                <a:solidFill>
                  <a:schemeClr val="dk2"/>
                </a:solidFill>
              </a:defRPr>
            </a:lvl2pPr>
            <a:lvl3pPr indent="-317500" lvl="2" marL="1371600">
              <a:lnSpc>
                <a:spcPct val="115000"/>
              </a:lnSpc>
              <a:spcBef>
                <a:spcPts val="0"/>
              </a:spcBef>
              <a:spcAft>
                <a:spcPts val="0"/>
              </a:spcAft>
              <a:buClr>
                <a:schemeClr val="dk2"/>
              </a:buClr>
              <a:buSzPts val="1400"/>
              <a:buChar char="■"/>
              <a:defRPr sz="1400">
                <a:solidFill>
                  <a:schemeClr val="dk2"/>
                </a:solidFill>
              </a:defRPr>
            </a:lvl3pPr>
            <a:lvl4pPr indent="-317500" lvl="3" marL="1828800">
              <a:lnSpc>
                <a:spcPct val="115000"/>
              </a:lnSpc>
              <a:spcBef>
                <a:spcPts val="0"/>
              </a:spcBef>
              <a:spcAft>
                <a:spcPts val="0"/>
              </a:spcAft>
              <a:buClr>
                <a:schemeClr val="dk2"/>
              </a:buClr>
              <a:buSzPts val="1400"/>
              <a:buChar char="●"/>
              <a:defRPr sz="1400">
                <a:solidFill>
                  <a:schemeClr val="dk2"/>
                </a:solidFill>
              </a:defRPr>
            </a:lvl4pPr>
            <a:lvl5pPr indent="-317500" lvl="4" marL="2286000">
              <a:lnSpc>
                <a:spcPct val="115000"/>
              </a:lnSpc>
              <a:spcBef>
                <a:spcPts val="0"/>
              </a:spcBef>
              <a:spcAft>
                <a:spcPts val="0"/>
              </a:spcAft>
              <a:buClr>
                <a:schemeClr val="dk2"/>
              </a:buClr>
              <a:buSzPts val="1400"/>
              <a:buChar char="○"/>
              <a:defRPr sz="1400">
                <a:solidFill>
                  <a:schemeClr val="dk2"/>
                </a:solidFill>
              </a:defRPr>
            </a:lvl5pPr>
            <a:lvl6pPr indent="-317500" lvl="5" marL="2743200">
              <a:lnSpc>
                <a:spcPct val="115000"/>
              </a:lnSpc>
              <a:spcBef>
                <a:spcPts val="0"/>
              </a:spcBef>
              <a:spcAft>
                <a:spcPts val="0"/>
              </a:spcAft>
              <a:buClr>
                <a:schemeClr val="dk2"/>
              </a:buClr>
              <a:buSzPts val="1400"/>
              <a:buChar char="■"/>
              <a:defRPr sz="1400">
                <a:solidFill>
                  <a:schemeClr val="dk2"/>
                </a:solidFill>
              </a:defRPr>
            </a:lvl6pPr>
            <a:lvl7pPr indent="-317500" lvl="6" marL="3200400">
              <a:lnSpc>
                <a:spcPct val="115000"/>
              </a:lnSpc>
              <a:spcBef>
                <a:spcPts val="0"/>
              </a:spcBef>
              <a:spcAft>
                <a:spcPts val="0"/>
              </a:spcAft>
              <a:buClr>
                <a:schemeClr val="dk2"/>
              </a:buClr>
              <a:buSzPts val="1400"/>
              <a:buChar char="●"/>
              <a:defRPr sz="1400">
                <a:solidFill>
                  <a:schemeClr val="dk2"/>
                </a:solidFill>
              </a:defRPr>
            </a:lvl7pPr>
            <a:lvl8pPr indent="-317500" lvl="7" marL="3657600">
              <a:lnSpc>
                <a:spcPct val="115000"/>
              </a:lnSpc>
              <a:spcBef>
                <a:spcPts val="0"/>
              </a:spcBef>
              <a:spcAft>
                <a:spcPts val="0"/>
              </a:spcAft>
              <a:buClr>
                <a:schemeClr val="dk2"/>
              </a:buClr>
              <a:buSzPts val="1400"/>
              <a:buChar char="○"/>
              <a:defRPr sz="1400">
                <a:solidFill>
                  <a:schemeClr val="dk2"/>
                </a:solidFill>
              </a:defRPr>
            </a:lvl8pPr>
            <a:lvl9pPr indent="-317500" lvl="8" marL="4114800">
              <a:lnSpc>
                <a:spcPct val="115000"/>
              </a:lnSpc>
              <a:spcBef>
                <a:spcPts val="0"/>
              </a:spcBef>
              <a:spcAft>
                <a:spcPts val="0"/>
              </a:spcAft>
              <a:buClr>
                <a:schemeClr val="dk2"/>
              </a:buClr>
              <a:buSzPts val="1400"/>
              <a:buChar char="■"/>
              <a:defRPr sz="1400">
                <a:solidFill>
                  <a:schemeClr val="dk2"/>
                </a:solidFill>
              </a:defRPr>
            </a:lvl9pPr>
          </a:lstStyle>
          <a:p/>
        </p:txBody>
      </p:sp>
      <p:sp>
        <p:nvSpPr>
          <p:cNvPr id="59" name="Google Shape;59;p14"/>
          <p:cNvSpPr txBox="1"/>
          <p:nvPr>
            <p:ph idx="12" type="sldNum"/>
          </p:nvPr>
        </p:nvSpPr>
        <p:spPr>
          <a:xfrm>
            <a:off x="8472458" y="6217622"/>
            <a:ext cx="548700" cy="524700"/>
          </a:xfrm>
          <a:prstGeom prst="rect">
            <a:avLst/>
          </a:prstGeom>
          <a:noFill/>
          <a:ln>
            <a:noFill/>
          </a:ln>
        </p:spPr>
        <p:txBody>
          <a:bodyPr anchorCtr="0" anchor="ctr" bIns="91500" lIns="91500" spcFirstLastPara="1" rIns="91500" wrap="square" tIns="9150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hyperlink" Target="mailto:c.carson@tgs.starmat.uk" TargetMode="External"/><Relationship Id="rId5" Type="http://schemas.openxmlformats.org/officeDocument/2006/relationships/hyperlink" Target="mailto:j.kay@tgs.starmat.uk" TargetMode="External"/><Relationship Id="rId6" Type="http://schemas.openxmlformats.org/officeDocument/2006/relationships/hyperlink" Target="mailto:j.kay@tgs.starmat.uk" TargetMode="External"/><Relationship Id="rId7"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6.png"/><Relationship Id="rId4" Type="http://schemas.openxmlformats.org/officeDocument/2006/relationships/image" Target="../media/image35.jpg"/><Relationship Id="rId5" Type="http://schemas.openxmlformats.org/officeDocument/2006/relationships/image" Target="../media/image37.png"/><Relationship Id="rId6"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hyperlink" Target="mailto:k.langstaff@tgs.starmat.uk" TargetMode="External"/><Relationship Id="rId9" Type="http://schemas.openxmlformats.org/officeDocument/2006/relationships/hyperlink" Target="https://craigndave.org/ocr-gcse-j277-videos/" TargetMode="External"/><Relationship Id="rId5" Type="http://schemas.openxmlformats.org/officeDocument/2006/relationships/image" Target="../media/image24.jpg"/><Relationship Id="rId6" Type="http://schemas.openxmlformats.org/officeDocument/2006/relationships/hyperlink" Target="https://isaaccomputerscience.org/" TargetMode="External"/><Relationship Id="rId7" Type="http://schemas.openxmlformats.org/officeDocument/2006/relationships/hyperlink" Target="https://senecalearning.com/en-GB/" TargetMode="External"/><Relationship Id="rId8" Type="http://schemas.openxmlformats.org/officeDocument/2006/relationships/hyperlink" Target="https://www.physicsandmathstutor.com/computer-science-revision/gcse-oc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hyperlink" Target="mailto:r.thomas@tgs.starmat.uk" TargetMode="External"/><Relationship Id="rId5"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8.png"/><Relationship Id="rId4" Type="http://schemas.openxmlformats.org/officeDocument/2006/relationships/hyperlink" Target="mailto:j.andrews@tgs.starmat.uk"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hyperlink" Target="mailto:e.lindsey@tgs.starmat.uk" TargetMode="External"/><Relationship Id="rId5" Type="http://schemas.openxmlformats.org/officeDocument/2006/relationships/image" Target="../media/image31.png"/></Relationships>
</file>

<file path=ppt/slides/_rels/slide15.xml.rels><?xml version="1.0" encoding="UTF-8" standalone="yes"?><Relationships xmlns="http://schemas.openxmlformats.org/package/2006/relationships"><Relationship Id="rId11" Type="http://schemas.openxmlformats.org/officeDocument/2006/relationships/hyperlink" Target="http://www.dtonline.org/apps/infopage/app?3&amp;1&amp;1&amp;0&amp;1&amp;0" TargetMode="External"/><Relationship Id="rId10" Type="http://schemas.openxmlformats.org/officeDocument/2006/relationships/hyperlink" Target="http://resources.eduqas.co.uk/Pages/ResourceSingle.aspx?rIid=938" TargetMode="External"/><Relationship Id="rId13" Type="http://schemas.openxmlformats.org/officeDocument/2006/relationships/hyperlink" Target="https://randomnerdtutorials.com/555-timer-ic-tutorial/" TargetMode="External"/><Relationship Id="rId12" Type="http://schemas.openxmlformats.org/officeDocument/2006/relationships/hyperlink" Target="https://randomnerdtutorials.com/electronics-basics-types-of-switches-and-how-switches-work/" TargetMode="External"/><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hyperlink" Target="https://resources.eduqas.co.uk/Pages/ResourceSingle.aspx?rIid=938" TargetMode="External"/><Relationship Id="rId9" Type="http://schemas.openxmlformats.org/officeDocument/2006/relationships/hyperlink" Target="http://www.eduqas.co.uk/qualifications/electronics/gcse/eduqas-gcse-electronics-sams-from-2017-eng.pdf?language_id=1" TargetMode="External"/><Relationship Id="rId15" Type="http://schemas.openxmlformats.org/officeDocument/2006/relationships/hyperlink" Target="mailto:m.dunphy@tgs.starmat.uk" TargetMode="External"/><Relationship Id="rId14" Type="http://schemas.openxmlformats.org/officeDocument/2006/relationships/hyperlink" Target="https://docs.google.com/presentation/d/1k9zqT_8Tf_lXE2mahKulNfKrp9FcHNZO8-KFKOHStUE/edit?usp=sharing" TargetMode="External"/><Relationship Id="rId16" Type="http://schemas.openxmlformats.org/officeDocument/2006/relationships/image" Target="../media/image34.png"/><Relationship Id="rId5" Type="http://schemas.openxmlformats.org/officeDocument/2006/relationships/hyperlink" Target="https://www.bbc.co.uk/bitesize/guides/zk37hyc/revision/1" TargetMode="External"/><Relationship Id="rId6" Type="http://schemas.openxmlformats.org/officeDocument/2006/relationships/hyperlink" Target="https://www.bbc.co.uk/bitesize/guides/zh8ck2p/revision/1" TargetMode="External"/><Relationship Id="rId7" Type="http://schemas.openxmlformats.org/officeDocument/2006/relationships/hyperlink" Target="https://technologystudent.com/elec1/elecex.htm" TargetMode="External"/><Relationship Id="rId8" Type="http://schemas.openxmlformats.org/officeDocument/2006/relationships/hyperlink" Target="http://www.eduqas.co.uk/qualifications/electronics/gcse/"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hyperlink" Target="mailto:j.andrews@tgs.starmat.uk"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hyperlink" Target="https://quizlet.com" TargetMode="External"/><Relationship Id="rId5" Type="http://schemas.openxmlformats.org/officeDocument/2006/relationships/hyperlink" Target="mailto:h.hercberg@tgs.starmat.uk" TargetMode="External"/><Relationship Id="rId6" Type="http://schemas.openxmlformats.org/officeDocument/2006/relationships/hyperlink" Target="mailto:r.vernon@tgs.starmat.uk" TargetMode="External"/><Relationship Id="rId7" Type="http://schemas.openxmlformats.org/officeDocument/2006/relationships/hyperlink" Target="mailto:j.thornton@tgs.starmat.uk" TargetMode="External"/><Relationship Id="rId8"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hyperlink" Target="https://sites.google.com/tgs.starmat.uk/years7-11mathstgs/revision" TargetMode="External"/><Relationship Id="rId5" Type="http://schemas.openxmlformats.org/officeDocument/2006/relationships/hyperlink" Target="mailto:r.power@tgs.starmat.uk" TargetMode="External"/><Relationship Id="rId6"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hyperlink" Target="mailto:c.rodaway@tgs.starmat.uk" TargetMode="External"/><Relationship Id="rId5"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hyperlink" Target="mailto:k.pennock@tgs.starmat.uk" TargetMode="External"/><Relationship Id="rId5"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8.png"/><Relationship Id="rId4" Type="http://schemas.openxmlformats.org/officeDocument/2006/relationships/hyperlink" Target="mailto:t.askew@tgs.starmat.uk" TargetMode="External"/><Relationship Id="rId5"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8.png"/><Relationship Id="rId4" Type="http://schemas.openxmlformats.org/officeDocument/2006/relationships/hyperlink" Target="mailto:k.pennock@tgs.starmat.uk" TargetMode="External"/><Relationship Id="rId5" Type="http://schemas.openxmlformats.org/officeDocument/2006/relationships/image" Target="../media/image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hyperlink" Target="mailto:c.benoit@tgs.starmat.uk" TargetMode="External"/><Relationship Id="rId5"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8.png"/><Relationship Id="rId4" Type="http://schemas.openxmlformats.org/officeDocument/2006/relationships/image" Target="../media/image27.png"/><Relationship Id="rId5" Type="http://schemas.openxmlformats.org/officeDocument/2006/relationships/hyperlink" Target="mailto:c.benoit@tgs.starmat.u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8.png"/><Relationship Id="rId4" Type="http://schemas.openxmlformats.org/officeDocument/2006/relationships/hyperlink" Target="https://qualifications.pearson.com/content/dam/pdf/btec-tec-awards/enterprise/2022/specification-and-sample-assessments/60370634-btec-tech-award-enterprise-2022-psa1-ppd1-190721.pdf" TargetMode="External"/><Relationship Id="rId5" Type="http://schemas.openxmlformats.org/officeDocument/2006/relationships/hyperlink" Target="mailto:c.benoit@tgs.starmat.uk" TargetMode="External"/><Relationship Id="rId6"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hyperlink" Target="mailto:s.farren@tgs.starmat.uk" TargetMode="External"/><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hyperlink" Target="mailto:k.holmes@tgs.starmat.uk" TargetMode="External"/><Relationship Id="rId5" Type="http://schemas.openxmlformats.org/officeDocument/2006/relationships/hyperlink" Target="mailto:k.holmes@tgs.starmat.uk" TargetMode="External"/><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hyperlink" Target="mailto:s.sharratt@tgs.starmat.uk" TargetMode="External"/><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hyperlink" Target="mailto:j.walker@tgs.starmat.uk" TargetMode="External"/><Relationship Id="rId5" Type="http://schemas.openxmlformats.org/officeDocument/2006/relationships/hyperlink" Target="mailto:j.hamley@tgs.starmat.uk" TargetMode="External"/><Relationship Id="rId6" Type="http://schemas.openxmlformats.org/officeDocument/2006/relationships/hyperlink" Target="mailto:l.ireland@tgs.starmat.uk" TargetMode="External"/><Relationship Id="rId7" Type="http://schemas.openxmlformats.org/officeDocument/2006/relationships/hyperlink" Target="mailto:s.richards@tgs.starmat.uk" TargetMode="External"/><Relationship Id="rId8"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hyperlink" Target="mailto:a.crease@tgs.starmat.uk" TargetMode="External"/><Relationship Id="rId5" Type="http://schemas.openxmlformats.org/officeDocument/2006/relationships/hyperlink" Target="mailto:l.bland@tgs.starmat.uk" TargetMode="External"/><Relationship Id="rId6"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19.png"/><Relationship Id="rId5" Type="http://schemas.openxmlformats.org/officeDocument/2006/relationships/hyperlink" Target="mailto:m.butterworth@tgs.starmat.uk"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hyperlink" Target="mailto:b.jackson@tgs.starmat.co.uk" TargetMode="External"/><Relationship Id="rId9" Type="http://schemas.openxmlformats.org/officeDocument/2006/relationships/image" Target="../media/image22.jpg"/><Relationship Id="rId5" Type="http://schemas.openxmlformats.org/officeDocument/2006/relationships/hyperlink" Target="mailto:t.baker@tgs.starmat.co.uk" TargetMode="External"/><Relationship Id="rId6" Type="http://schemas.openxmlformats.org/officeDocument/2006/relationships/hyperlink" Target="mailto:t.oneill@tgs.starmat.uk" TargetMode="External"/><Relationship Id="rId7" Type="http://schemas.openxmlformats.org/officeDocument/2006/relationships/hyperlink" Target="mailto:t.oneill@tgs.starmat.uk" TargetMode="External"/><Relationship Id="rId8" Type="http://schemas.openxmlformats.org/officeDocument/2006/relationships/hyperlink" Target="mailto:t.oneill@tgs.starmat.uk"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7"/>
          <p:cNvSpPr txBox="1"/>
          <p:nvPr/>
        </p:nvSpPr>
        <p:spPr>
          <a:xfrm>
            <a:off x="2033775" y="0"/>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highlight>
                  <a:schemeClr val="lt1"/>
                </a:highlight>
              </a:rPr>
              <a:t>GCSE English Language  </a:t>
            </a:r>
            <a:endParaRPr b="1" sz="2200">
              <a:highlight>
                <a:schemeClr val="lt1"/>
              </a:highlight>
            </a:endParaRPr>
          </a:p>
          <a:p>
            <a:pPr indent="0" lvl="0" marL="0" rtl="0" algn="ctr">
              <a:spcBef>
                <a:spcPts val="0"/>
              </a:spcBef>
              <a:spcAft>
                <a:spcPts val="0"/>
              </a:spcAft>
              <a:buNone/>
            </a:pPr>
            <a:r>
              <a:rPr b="1" lang="en-GB" sz="2200">
                <a:highlight>
                  <a:schemeClr val="lt1"/>
                </a:highlight>
              </a:rPr>
              <a:t>GCSE English Literature</a:t>
            </a:r>
            <a:endParaRPr b="1" sz="2200">
              <a:highlight>
                <a:schemeClr val="lt1"/>
              </a:highlight>
            </a:endParaRPr>
          </a:p>
          <a:p>
            <a:pPr indent="0" lvl="0" marL="0" rtl="0" algn="ctr">
              <a:spcBef>
                <a:spcPts val="0"/>
              </a:spcBef>
              <a:spcAft>
                <a:spcPts val="0"/>
              </a:spcAft>
              <a:buNone/>
            </a:pPr>
            <a:r>
              <a:rPr b="1" lang="en-GB" sz="1700">
                <a:solidFill>
                  <a:srgbClr val="980000"/>
                </a:solidFill>
                <a:highlight>
                  <a:schemeClr val="lt1"/>
                </a:highlight>
              </a:rPr>
              <a:t>Year 10 2025-26</a:t>
            </a:r>
            <a:r>
              <a:rPr lang="en-GB" sz="2200"/>
              <a:t> </a:t>
            </a:r>
            <a:endParaRPr sz="2200"/>
          </a:p>
        </p:txBody>
      </p:sp>
      <p:pic>
        <p:nvPicPr>
          <p:cNvPr id="112" name="Google Shape;112;p27"/>
          <p:cNvPicPr preferRelativeResize="0"/>
          <p:nvPr/>
        </p:nvPicPr>
        <p:blipFill>
          <a:blip r:embed="rId3">
            <a:alphaModFix/>
          </a:blip>
          <a:stretch>
            <a:fillRect/>
          </a:stretch>
        </p:blipFill>
        <p:spPr>
          <a:xfrm>
            <a:off x="159639" y="22650"/>
            <a:ext cx="1821561" cy="1066800"/>
          </a:xfrm>
          <a:prstGeom prst="rect">
            <a:avLst/>
          </a:prstGeom>
          <a:noFill/>
          <a:ln>
            <a:noFill/>
          </a:ln>
        </p:spPr>
      </p:pic>
      <p:sp>
        <p:nvSpPr>
          <p:cNvPr id="113" name="Google Shape;113;p27"/>
          <p:cNvSpPr txBox="1"/>
          <p:nvPr/>
        </p:nvSpPr>
        <p:spPr>
          <a:xfrm>
            <a:off x="159650" y="1124400"/>
            <a:ext cx="4665000" cy="4842300"/>
          </a:xfrm>
          <a:prstGeom prst="rect">
            <a:avLst/>
          </a:prstGeom>
          <a:solidFill>
            <a:srgbClr val="D9EAD3"/>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rPr b="1" lang="en-GB"/>
              <a:t>Language:</a:t>
            </a:r>
            <a:endParaRPr b="1"/>
          </a:p>
          <a:p>
            <a:pPr indent="-317500" lvl="0" marL="457200" rtl="0" algn="l">
              <a:spcBef>
                <a:spcPts val="0"/>
              </a:spcBef>
              <a:spcAft>
                <a:spcPts val="0"/>
              </a:spcAft>
              <a:buSzPts val="1400"/>
              <a:buChar char="●"/>
            </a:pPr>
            <a:r>
              <a:rPr lang="en-GB"/>
              <a:t>K</a:t>
            </a:r>
            <a:r>
              <a:rPr lang="en-GB"/>
              <a:t>now the format of the exam e.g. the order of questions and number of marks.</a:t>
            </a:r>
            <a:endParaRPr/>
          </a:p>
          <a:p>
            <a:pPr indent="-317500" lvl="0" marL="457200" rtl="0" algn="l">
              <a:spcBef>
                <a:spcPts val="0"/>
              </a:spcBef>
              <a:spcAft>
                <a:spcPts val="0"/>
              </a:spcAft>
              <a:buSzPts val="1400"/>
              <a:buChar char="●"/>
            </a:pPr>
            <a:r>
              <a:rPr lang="en-GB"/>
              <a:t>Learn the success criteria for the questions.</a:t>
            </a:r>
            <a:endParaRPr/>
          </a:p>
          <a:p>
            <a:pPr indent="-317500" lvl="0" marL="457200" rtl="0" algn="l">
              <a:spcBef>
                <a:spcPts val="0"/>
              </a:spcBef>
              <a:spcAft>
                <a:spcPts val="0"/>
              </a:spcAft>
              <a:buSzPts val="1400"/>
              <a:buChar char="●"/>
            </a:pPr>
            <a:r>
              <a:rPr lang="en-GB"/>
              <a:t>Practise the questions you find most challenging using past papers.</a:t>
            </a:r>
            <a:endParaRPr/>
          </a:p>
          <a:p>
            <a:pPr indent="-317500" lvl="0" marL="457200" rtl="0" algn="l">
              <a:spcBef>
                <a:spcPts val="0"/>
              </a:spcBef>
              <a:spcAft>
                <a:spcPts val="0"/>
              </a:spcAft>
              <a:buSzPts val="1400"/>
              <a:buChar char="●"/>
            </a:pPr>
            <a:r>
              <a:rPr lang="en-GB"/>
              <a:t>Re-draft answers you have written in class using your targets.</a:t>
            </a:r>
            <a:endParaRPr/>
          </a:p>
          <a:p>
            <a:pPr indent="-317500" lvl="0" marL="457200" rtl="0" algn="l">
              <a:spcBef>
                <a:spcPts val="0"/>
              </a:spcBef>
              <a:spcAft>
                <a:spcPts val="0"/>
              </a:spcAft>
              <a:buSzPts val="1400"/>
              <a:buChar char="●"/>
            </a:pPr>
            <a:r>
              <a:rPr lang="en-GB"/>
              <a:t>Read a variety of fiction and non-fiction texts.</a:t>
            </a:r>
            <a:endParaRPr/>
          </a:p>
          <a:p>
            <a:pPr indent="0" lvl="0" marL="0" rtl="0" algn="l">
              <a:spcBef>
                <a:spcPts val="0"/>
              </a:spcBef>
              <a:spcAft>
                <a:spcPts val="0"/>
              </a:spcAft>
              <a:buNone/>
            </a:pPr>
            <a:r>
              <a:rPr b="1" lang="en-GB"/>
              <a:t>Literature:</a:t>
            </a:r>
            <a:endParaRPr b="1"/>
          </a:p>
          <a:p>
            <a:pPr indent="-317500" lvl="0" marL="457200" rtl="0" algn="l">
              <a:spcBef>
                <a:spcPts val="0"/>
              </a:spcBef>
              <a:spcAft>
                <a:spcPts val="0"/>
              </a:spcAft>
              <a:buSzPts val="1400"/>
              <a:buChar char="●"/>
            </a:pPr>
            <a:r>
              <a:rPr lang="en-GB"/>
              <a:t>Create</a:t>
            </a:r>
            <a:r>
              <a:rPr lang="en-GB"/>
              <a:t> flashcards for Literature texts to self quiz - learn your quotes.</a:t>
            </a:r>
            <a:endParaRPr/>
          </a:p>
          <a:p>
            <a:pPr indent="-317500" lvl="0" marL="457200" rtl="0" algn="l">
              <a:spcBef>
                <a:spcPts val="0"/>
              </a:spcBef>
              <a:spcAft>
                <a:spcPts val="0"/>
              </a:spcAft>
              <a:buSzPts val="1400"/>
              <a:buChar char="●"/>
            </a:pPr>
            <a:r>
              <a:rPr lang="en-GB"/>
              <a:t>Test yourself on your </a:t>
            </a:r>
            <a:r>
              <a:rPr lang="en-GB"/>
              <a:t>knowledge</a:t>
            </a:r>
            <a:r>
              <a:rPr lang="en-GB"/>
              <a:t> of plot, characters, themes, context and key quotes: focus revision on your weak spots.</a:t>
            </a:r>
            <a:endParaRPr/>
          </a:p>
          <a:p>
            <a:pPr indent="-317500" lvl="0" marL="457200" rtl="0" algn="l">
              <a:spcBef>
                <a:spcPts val="0"/>
              </a:spcBef>
              <a:spcAft>
                <a:spcPts val="0"/>
              </a:spcAft>
              <a:buSzPts val="1400"/>
              <a:buChar char="●"/>
            </a:pPr>
            <a:r>
              <a:rPr lang="en-GB"/>
              <a:t>Self assess your </a:t>
            </a:r>
            <a:r>
              <a:rPr lang="en-GB"/>
              <a:t>knowledge</a:t>
            </a:r>
            <a:r>
              <a:rPr lang="en-GB"/>
              <a:t> of all poems; revise the ones you are weakest on.</a:t>
            </a:r>
            <a:endParaRPr/>
          </a:p>
          <a:p>
            <a:pPr indent="-317500" lvl="0" marL="457200" rtl="0" algn="l">
              <a:spcBef>
                <a:spcPts val="0"/>
              </a:spcBef>
              <a:spcAft>
                <a:spcPts val="0"/>
              </a:spcAft>
              <a:buSzPts val="1400"/>
              <a:buChar char="●"/>
            </a:pPr>
            <a:r>
              <a:rPr lang="en-GB"/>
              <a:t>Ensure you know how the poems compare with one another.</a:t>
            </a:r>
            <a:endParaRPr/>
          </a:p>
          <a:p>
            <a:pPr indent="-317500" lvl="0" marL="457200" rtl="0" algn="l">
              <a:spcBef>
                <a:spcPts val="0"/>
              </a:spcBef>
              <a:spcAft>
                <a:spcPts val="0"/>
              </a:spcAft>
              <a:buSzPts val="1400"/>
              <a:buChar char="●"/>
            </a:pPr>
            <a:r>
              <a:rPr lang="en-GB"/>
              <a:t>Plan and write practice essay questions for all Literature texts.</a:t>
            </a:r>
            <a:endParaRPr/>
          </a:p>
        </p:txBody>
      </p:sp>
      <p:sp>
        <p:nvSpPr>
          <p:cNvPr id="114" name="Google Shape;114;p27"/>
          <p:cNvSpPr txBox="1"/>
          <p:nvPr/>
        </p:nvSpPr>
        <p:spPr>
          <a:xfrm>
            <a:off x="4920325" y="1124400"/>
            <a:ext cx="4077900" cy="4299900"/>
          </a:xfrm>
          <a:prstGeom prst="rect">
            <a:avLst/>
          </a:prstGeom>
          <a:solidFill>
            <a:srgbClr val="F4CCCC"/>
          </a:solidFill>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 for Year 10:</a:t>
            </a:r>
            <a:endParaRPr b="1"/>
          </a:p>
          <a:p>
            <a:pPr indent="0" lvl="0" marL="0" rtl="0" algn="l">
              <a:lnSpc>
                <a:spcPct val="115000"/>
              </a:lnSpc>
              <a:spcBef>
                <a:spcPts val="0"/>
              </a:spcBef>
              <a:spcAft>
                <a:spcPts val="0"/>
              </a:spcAft>
              <a:buNone/>
            </a:pPr>
            <a:r>
              <a:t/>
            </a:r>
            <a:endParaRPr b="1" sz="1300"/>
          </a:p>
          <a:p>
            <a:pPr indent="0" lvl="0" marL="0" rtl="0" algn="l">
              <a:lnSpc>
                <a:spcPct val="115000"/>
              </a:lnSpc>
              <a:spcBef>
                <a:spcPts val="0"/>
              </a:spcBef>
              <a:spcAft>
                <a:spcPts val="0"/>
              </a:spcAft>
              <a:buNone/>
            </a:pPr>
            <a:r>
              <a:rPr b="1" lang="en-GB"/>
              <a:t>w/c 17th December 2025</a:t>
            </a:r>
            <a:endParaRPr b="1"/>
          </a:p>
          <a:p>
            <a:pPr indent="-317500" lvl="0" marL="457200" rtl="0" algn="l">
              <a:lnSpc>
                <a:spcPct val="115000"/>
              </a:lnSpc>
              <a:spcBef>
                <a:spcPts val="0"/>
              </a:spcBef>
              <a:spcAft>
                <a:spcPts val="0"/>
              </a:spcAft>
              <a:buSzPts val="1400"/>
              <a:buChar char="●"/>
            </a:pPr>
            <a:r>
              <a:rPr lang="en-GB"/>
              <a:t>preparation of </a:t>
            </a:r>
            <a:r>
              <a:rPr i="1" lang="en-GB"/>
              <a:t>NEA Spoken Language </a:t>
            </a:r>
            <a:r>
              <a:rPr lang="en-GB"/>
              <a:t>(to be worked on over the holiday) and assessed in January 2026.</a:t>
            </a:r>
            <a:endParaRPr/>
          </a:p>
          <a:p>
            <a:pPr indent="0" lvl="0" marL="0" rtl="0" algn="l">
              <a:lnSpc>
                <a:spcPct val="115000"/>
              </a:lnSpc>
              <a:spcBef>
                <a:spcPts val="0"/>
              </a:spcBef>
              <a:spcAft>
                <a:spcPts val="0"/>
              </a:spcAft>
              <a:buNone/>
            </a:pPr>
            <a:r>
              <a:t/>
            </a:r>
            <a:endParaRPr b="1"/>
          </a:p>
          <a:p>
            <a:pPr indent="0" lvl="0" marL="0" rtl="0" algn="l">
              <a:lnSpc>
                <a:spcPct val="115000"/>
              </a:lnSpc>
              <a:spcBef>
                <a:spcPts val="0"/>
              </a:spcBef>
              <a:spcAft>
                <a:spcPts val="0"/>
              </a:spcAft>
              <a:buNone/>
            </a:pPr>
            <a:r>
              <a:rPr b="1" lang="en-GB"/>
              <a:t>January 2026</a:t>
            </a:r>
            <a:endParaRPr b="1"/>
          </a:p>
          <a:p>
            <a:pPr indent="-178899" lvl="0" marL="269999" rtl="0" algn="l">
              <a:lnSpc>
                <a:spcPct val="115000"/>
              </a:lnSpc>
              <a:spcBef>
                <a:spcPts val="0"/>
              </a:spcBef>
              <a:spcAft>
                <a:spcPts val="0"/>
              </a:spcAft>
              <a:buSzPts val="1400"/>
              <a:buChar char="●"/>
            </a:pPr>
            <a:r>
              <a:rPr lang="en-GB"/>
              <a:t>Literature Paper 2 - </a:t>
            </a:r>
            <a:r>
              <a:rPr i="1" lang="en-GB"/>
              <a:t>An Inspector Calls</a:t>
            </a:r>
            <a:r>
              <a:rPr lang="en-GB"/>
              <a:t> assessment in class</a:t>
            </a:r>
            <a:endParaRPr/>
          </a:p>
          <a:p>
            <a:pPr indent="0" lvl="0" marL="0" rtl="0" algn="l">
              <a:lnSpc>
                <a:spcPct val="115000"/>
              </a:lnSpc>
              <a:spcBef>
                <a:spcPts val="0"/>
              </a:spcBef>
              <a:spcAft>
                <a:spcPts val="0"/>
              </a:spcAft>
              <a:buNone/>
            </a:pPr>
            <a:r>
              <a:t/>
            </a:r>
            <a:endParaRPr b="1"/>
          </a:p>
          <a:p>
            <a:pPr indent="0" lvl="0" marL="0" rtl="0" algn="l">
              <a:lnSpc>
                <a:spcPct val="115000"/>
              </a:lnSpc>
              <a:spcBef>
                <a:spcPts val="0"/>
              </a:spcBef>
              <a:spcAft>
                <a:spcPts val="0"/>
              </a:spcAft>
              <a:buNone/>
            </a:pPr>
            <a:r>
              <a:rPr b="1" lang="en-GB"/>
              <a:t>May 2026</a:t>
            </a:r>
            <a:endParaRPr b="1"/>
          </a:p>
          <a:p>
            <a:pPr indent="-178899" lvl="0" marL="269999" rtl="0" algn="l">
              <a:lnSpc>
                <a:spcPct val="115000"/>
              </a:lnSpc>
              <a:spcBef>
                <a:spcPts val="0"/>
              </a:spcBef>
              <a:spcAft>
                <a:spcPts val="0"/>
              </a:spcAft>
              <a:buSzPts val="1400"/>
              <a:buChar char="●"/>
            </a:pPr>
            <a:r>
              <a:rPr lang="en-GB"/>
              <a:t>Literature Paper 1 - </a:t>
            </a:r>
            <a:r>
              <a:rPr i="1" lang="en-GB"/>
              <a:t>Macbeth</a:t>
            </a:r>
            <a:r>
              <a:rPr lang="en-GB"/>
              <a:t> assessment in class</a:t>
            </a:r>
            <a:endParaRPr/>
          </a:p>
          <a:p>
            <a:pPr indent="0" lvl="0" marL="0" rtl="0" algn="l">
              <a:lnSpc>
                <a:spcPct val="115000"/>
              </a:lnSpc>
              <a:spcBef>
                <a:spcPts val="0"/>
              </a:spcBef>
              <a:spcAft>
                <a:spcPts val="0"/>
              </a:spcAft>
              <a:buNone/>
            </a:pPr>
            <a:r>
              <a:t/>
            </a:r>
            <a:endParaRPr b="1"/>
          </a:p>
          <a:p>
            <a:pPr indent="0" lvl="0" marL="0" rtl="0" algn="l">
              <a:lnSpc>
                <a:spcPct val="115000"/>
              </a:lnSpc>
              <a:spcBef>
                <a:spcPts val="0"/>
              </a:spcBef>
              <a:spcAft>
                <a:spcPts val="0"/>
              </a:spcAft>
              <a:buNone/>
            </a:pPr>
            <a:r>
              <a:rPr b="1" lang="en-GB"/>
              <a:t>June 2026</a:t>
            </a:r>
            <a:endParaRPr b="1"/>
          </a:p>
          <a:p>
            <a:pPr indent="-178899" lvl="0" marL="269999" rtl="0" algn="l">
              <a:lnSpc>
                <a:spcPct val="115000"/>
              </a:lnSpc>
              <a:spcBef>
                <a:spcPts val="0"/>
              </a:spcBef>
              <a:spcAft>
                <a:spcPts val="0"/>
              </a:spcAft>
              <a:buSzPts val="1400"/>
              <a:buChar char="●"/>
            </a:pPr>
            <a:r>
              <a:rPr lang="en-GB"/>
              <a:t>Language Paper 1 mock exam</a:t>
            </a:r>
            <a:endParaRPr/>
          </a:p>
        </p:txBody>
      </p:sp>
      <p:sp>
        <p:nvSpPr>
          <p:cNvPr id="115" name="Google Shape;115;p27"/>
          <p:cNvSpPr txBox="1"/>
          <p:nvPr/>
        </p:nvSpPr>
        <p:spPr>
          <a:xfrm>
            <a:off x="159650" y="6014564"/>
            <a:ext cx="5998800" cy="117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u="sng"/>
              <a:t>Subject Leader</a:t>
            </a:r>
            <a:r>
              <a:rPr b="1" lang="en-GB"/>
              <a:t>: </a:t>
            </a:r>
            <a:r>
              <a:rPr b="1" lang="en-GB"/>
              <a:t>Miss Carson - </a:t>
            </a:r>
            <a:r>
              <a:rPr lang="en-GB" u="sng">
                <a:solidFill>
                  <a:schemeClr val="hlink"/>
                </a:solidFill>
                <a:hlinkClick r:id="rId4"/>
              </a:rPr>
              <a:t>c.carson@tgs.starmat.uk</a:t>
            </a:r>
            <a:endParaRPr/>
          </a:p>
          <a:p>
            <a:pPr indent="0" lvl="0" marL="0" rtl="0" algn="l">
              <a:spcBef>
                <a:spcPts val="0"/>
              </a:spcBef>
              <a:spcAft>
                <a:spcPts val="0"/>
              </a:spcAft>
              <a:buNone/>
            </a:pPr>
            <a:r>
              <a:rPr b="1" lang="en-GB" u="sng"/>
              <a:t>KS4 Leader:</a:t>
            </a:r>
            <a:r>
              <a:rPr b="1" lang="en-GB"/>
              <a:t> Mrs Kay - </a:t>
            </a:r>
            <a:r>
              <a:rPr lang="en-GB" u="sng">
                <a:solidFill>
                  <a:schemeClr val="hlink"/>
                </a:solidFill>
                <a:hlinkClick r:id="rId5"/>
              </a:rPr>
              <a:t>j.kay</a:t>
            </a:r>
            <a:r>
              <a:rPr lang="en-GB" u="sng">
                <a:solidFill>
                  <a:schemeClr val="hlink"/>
                </a:solidFill>
                <a:hlinkClick r:id="rId6"/>
              </a:rPr>
              <a:t>@tgs.starmat.uk</a:t>
            </a:r>
            <a:endParaRPr/>
          </a:p>
          <a:p>
            <a:pPr indent="0" lvl="0" marL="0" rtl="0" algn="l">
              <a:spcBef>
                <a:spcPts val="0"/>
              </a:spcBef>
              <a:spcAft>
                <a:spcPts val="0"/>
              </a:spcAft>
              <a:buNone/>
            </a:pPr>
            <a:r>
              <a:t/>
            </a:r>
            <a:endParaRPr sz="1600"/>
          </a:p>
        </p:txBody>
      </p:sp>
      <p:pic>
        <p:nvPicPr>
          <p:cNvPr id="116" name="Google Shape;116;p27"/>
          <p:cNvPicPr preferRelativeResize="0"/>
          <p:nvPr/>
        </p:nvPicPr>
        <p:blipFill>
          <a:blip r:embed="rId7">
            <a:alphaModFix/>
          </a:blip>
          <a:stretch>
            <a:fillRect/>
          </a:stretch>
        </p:blipFill>
        <p:spPr>
          <a:xfrm>
            <a:off x="7057642" y="22661"/>
            <a:ext cx="1953658" cy="1066800"/>
          </a:xfrm>
          <a:prstGeom prst="rect">
            <a:avLst/>
          </a:prstGeom>
          <a:noFill/>
          <a:ln>
            <a:noFill/>
          </a:ln>
        </p:spPr>
      </p:pic>
      <p:sp>
        <p:nvSpPr>
          <p:cNvPr id="117" name="Google Shape;117;p27"/>
          <p:cNvSpPr txBox="1"/>
          <p:nvPr/>
        </p:nvSpPr>
        <p:spPr>
          <a:xfrm>
            <a:off x="4920325" y="5472117"/>
            <a:ext cx="4077900" cy="1116600"/>
          </a:xfrm>
          <a:prstGeom prst="rect">
            <a:avLst/>
          </a:prstGeom>
          <a:solidFill>
            <a:srgbClr val="F4CC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Revision support:</a:t>
            </a:r>
            <a:endParaRPr sz="1700"/>
          </a:p>
          <a:p>
            <a:pPr indent="-311150" lvl="0" marL="457200" rtl="0" algn="l">
              <a:lnSpc>
                <a:spcPct val="115000"/>
              </a:lnSpc>
              <a:spcBef>
                <a:spcPts val="0"/>
              </a:spcBef>
              <a:spcAft>
                <a:spcPts val="0"/>
              </a:spcAft>
              <a:buSzPts val="1300"/>
              <a:buChar char="●"/>
            </a:pPr>
            <a:r>
              <a:rPr lang="en-GB" sz="1300"/>
              <a:t>Mr Bruff on YouTube for Literature texts</a:t>
            </a:r>
            <a:endParaRPr sz="1300"/>
          </a:p>
          <a:p>
            <a:pPr indent="-311150" lvl="0" marL="457200" rtl="0" algn="l">
              <a:lnSpc>
                <a:spcPct val="115000"/>
              </a:lnSpc>
              <a:spcBef>
                <a:spcPts val="0"/>
              </a:spcBef>
              <a:spcAft>
                <a:spcPts val="0"/>
              </a:spcAft>
              <a:buSzPts val="1300"/>
              <a:buChar char="●"/>
            </a:pPr>
            <a:r>
              <a:rPr lang="en-GB" sz="1300"/>
              <a:t>BBC Bitesize</a:t>
            </a:r>
            <a:endParaRPr sz="1300"/>
          </a:p>
          <a:p>
            <a:pPr indent="-311150" lvl="0" marL="457200" rtl="0" algn="l">
              <a:lnSpc>
                <a:spcPct val="115000"/>
              </a:lnSpc>
              <a:spcBef>
                <a:spcPts val="0"/>
              </a:spcBef>
              <a:spcAft>
                <a:spcPts val="0"/>
              </a:spcAft>
              <a:buSzPts val="1300"/>
              <a:buChar char="●"/>
            </a:pPr>
            <a:r>
              <a:rPr lang="en-GB" sz="1300"/>
              <a:t>Past Papers - One Stop Shop/AQA website</a:t>
            </a:r>
            <a:endParaRPr b="1" sz="1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p36"/>
          <p:cNvPicPr preferRelativeResize="0"/>
          <p:nvPr/>
        </p:nvPicPr>
        <p:blipFill>
          <a:blip r:embed="rId3">
            <a:alphaModFix/>
          </a:blip>
          <a:stretch>
            <a:fillRect/>
          </a:stretch>
        </p:blipFill>
        <p:spPr>
          <a:xfrm>
            <a:off x="121370" y="89200"/>
            <a:ext cx="1008870" cy="590850"/>
          </a:xfrm>
          <a:prstGeom prst="rect">
            <a:avLst/>
          </a:prstGeom>
          <a:noFill/>
          <a:ln>
            <a:noFill/>
          </a:ln>
        </p:spPr>
      </p:pic>
      <p:pic>
        <p:nvPicPr>
          <p:cNvPr id="212" name="Google Shape;212;p36"/>
          <p:cNvPicPr preferRelativeResize="0"/>
          <p:nvPr/>
        </p:nvPicPr>
        <p:blipFill>
          <a:blip r:embed="rId4">
            <a:alphaModFix amt="63000"/>
          </a:blip>
          <a:stretch>
            <a:fillRect/>
          </a:stretch>
        </p:blipFill>
        <p:spPr>
          <a:xfrm>
            <a:off x="6705470" y="89200"/>
            <a:ext cx="2357678" cy="701101"/>
          </a:xfrm>
          <a:prstGeom prst="rect">
            <a:avLst/>
          </a:prstGeom>
          <a:noFill/>
          <a:ln>
            <a:noFill/>
          </a:ln>
        </p:spPr>
      </p:pic>
      <p:sp>
        <p:nvSpPr>
          <p:cNvPr id="213" name="Google Shape;213;p36"/>
          <p:cNvSpPr/>
          <p:nvPr/>
        </p:nvSpPr>
        <p:spPr>
          <a:xfrm>
            <a:off x="252925" y="955783"/>
            <a:ext cx="4164300" cy="3387900"/>
          </a:xfrm>
          <a:prstGeom prst="roundRect">
            <a:avLst>
              <a:gd fmla="val 16667" name="adj"/>
            </a:avLst>
          </a:prstGeom>
          <a:solidFill>
            <a:srgbClr val="0B5394">
              <a:alpha val="30379"/>
            </a:srgbClr>
          </a:solidFill>
          <a:ln cap="flat" cmpd="sng" w="19050">
            <a:solidFill>
              <a:srgbClr val="8E98A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p36"/>
          <p:cNvSpPr/>
          <p:nvPr/>
        </p:nvSpPr>
        <p:spPr>
          <a:xfrm>
            <a:off x="4536911" y="951525"/>
            <a:ext cx="4469400" cy="3387900"/>
          </a:xfrm>
          <a:prstGeom prst="roundRect">
            <a:avLst>
              <a:gd fmla="val 16667" name="adj"/>
            </a:avLst>
          </a:prstGeom>
          <a:solidFill>
            <a:srgbClr val="D9D9D9"/>
          </a:solidFill>
          <a:ln cap="flat" cmpd="sng" w="19050">
            <a:solidFill>
              <a:srgbClr val="0B539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15" name="Google Shape;215;p36"/>
          <p:cNvPicPr preferRelativeResize="0"/>
          <p:nvPr/>
        </p:nvPicPr>
        <p:blipFill rotWithShape="1">
          <a:blip r:embed="rId5">
            <a:alphaModFix amt="31000"/>
          </a:blip>
          <a:srcRect b="16805" l="6242" r="6928" t="0"/>
          <a:stretch/>
        </p:blipFill>
        <p:spPr>
          <a:xfrm rot="5400000">
            <a:off x="-325492" y="1859125"/>
            <a:ext cx="2900133" cy="1643150"/>
          </a:xfrm>
          <a:prstGeom prst="rect">
            <a:avLst/>
          </a:prstGeom>
          <a:noFill/>
          <a:ln>
            <a:noFill/>
          </a:ln>
        </p:spPr>
      </p:pic>
      <p:pic>
        <p:nvPicPr>
          <p:cNvPr id="216" name="Google Shape;216;p36"/>
          <p:cNvPicPr preferRelativeResize="0"/>
          <p:nvPr/>
        </p:nvPicPr>
        <p:blipFill>
          <a:blip r:embed="rId6">
            <a:alphaModFix amt="16000"/>
          </a:blip>
          <a:stretch>
            <a:fillRect/>
          </a:stretch>
        </p:blipFill>
        <p:spPr>
          <a:xfrm>
            <a:off x="6111460" y="1486266"/>
            <a:ext cx="3151350" cy="2263490"/>
          </a:xfrm>
          <a:prstGeom prst="rect">
            <a:avLst/>
          </a:prstGeom>
          <a:noFill/>
          <a:ln>
            <a:noFill/>
          </a:ln>
        </p:spPr>
      </p:pic>
      <p:sp>
        <p:nvSpPr>
          <p:cNvPr id="217" name="Google Shape;217;p36"/>
          <p:cNvSpPr txBox="1"/>
          <p:nvPr/>
        </p:nvSpPr>
        <p:spPr>
          <a:xfrm>
            <a:off x="973075" y="1034133"/>
            <a:ext cx="2854800" cy="93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666666"/>
                </a:solidFill>
                <a:latin typeface="Special Elite"/>
                <a:ea typeface="Special Elite"/>
                <a:cs typeface="Special Elite"/>
                <a:sym typeface="Special Elite"/>
              </a:rPr>
              <a:t>GCSE Art and Design</a:t>
            </a:r>
            <a:endParaRPr sz="2000">
              <a:solidFill>
                <a:srgbClr val="666666"/>
              </a:solidFill>
              <a:latin typeface="Special Elite"/>
              <a:ea typeface="Special Elite"/>
              <a:cs typeface="Special Elite"/>
              <a:sym typeface="Special Elite"/>
            </a:endParaRPr>
          </a:p>
        </p:txBody>
      </p:sp>
      <p:sp>
        <p:nvSpPr>
          <p:cNvPr id="218" name="Google Shape;218;p36"/>
          <p:cNvSpPr txBox="1"/>
          <p:nvPr/>
        </p:nvSpPr>
        <p:spPr>
          <a:xfrm>
            <a:off x="5732136" y="1059733"/>
            <a:ext cx="3234000" cy="70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000">
                <a:solidFill>
                  <a:srgbClr val="0B5394"/>
                </a:solidFill>
                <a:latin typeface="Special Elite"/>
                <a:ea typeface="Special Elite"/>
                <a:cs typeface="Special Elite"/>
                <a:sym typeface="Special Elite"/>
              </a:rPr>
              <a:t>GCSE Photography</a:t>
            </a:r>
            <a:endParaRPr sz="2000">
              <a:solidFill>
                <a:srgbClr val="0B5394"/>
              </a:solidFill>
              <a:latin typeface="Special Elite"/>
              <a:ea typeface="Special Elite"/>
              <a:cs typeface="Special Elite"/>
              <a:sym typeface="Special Elite"/>
            </a:endParaRPr>
          </a:p>
        </p:txBody>
      </p:sp>
      <p:sp>
        <p:nvSpPr>
          <p:cNvPr id="219" name="Google Shape;219;p36"/>
          <p:cNvSpPr txBox="1"/>
          <p:nvPr/>
        </p:nvSpPr>
        <p:spPr>
          <a:xfrm>
            <a:off x="2501325" y="3320133"/>
            <a:ext cx="3483600" cy="70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434343"/>
                </a:solidFill>
                <a:latin typeface="Special Elite"/>
                <a:ea typeface="Special Elite"/>
                <a:cs typeface="Special Elite"/>
                <a:sym typeface="Special Elite"/>
              </a:rPr>
              <a:t>Curriculum Team Leader: </a:t>
            </a:r>
            <a:endParaRPr b="1" sz="1100">
              <a:solidFill>
                <a:srgbClr val="434343"/>
              </a:solidFill>
              <a:latin typeface="Special Elite"/>
              <a:ea typeface="Special Elite"/>
              <a:cs typeface="Special Elite"/>
              <a:sym typeface="Special Elite"/>
            </a:endParaRPr>
          </a:p>
          <a:p>
            <a:pPr indent="0" lvl="0" marL="0" rtl="0" algn="l">
              <a:spcBef>
                <a:spcPts val="0"/>
              </a:spcBef>
              <a:spcAft>
                <a:spcPts val="0"/>
              </a:spcAft>
              <a:buNone/>
            </a:pPr>
            <a:r>
              <a:rPr lang="en-GB" sz="1100">
                <a:solidFill>
                  <a:srgbClr val="434343"/>
                </a:solidFill>
                <a:latin typeface="Special Elite"/>
                <a:ea typeface="Special Elite"/>
                <a:cs typeface="Special Elite"/>
                <a:sym typeface="Special Elite"/>
              </a:rPr>
              <a:t>Ms Catherine Yewman</a:t>
            </a:r>
            <a:endParaRPr sz="1100">
              <a:solidFill>
                <a:srgbClr val="434343"/>
              </a:solidFill>
              <a:latin typeface="Special Elite"/>
              <a:ea typeface="Special Elite"/>
              <a:cs typeface="Special Elite"/>
              <a:sym typeface="Special Elite"/>
            </a:endParaRPr>
          </a:p>
          <a:p>
            <a:pPr indent="0" lvl="0" marL="0" rtl="0" algn="l">
              <a:spcBef>
                <a:spcPts val="0"/>
              </a:spcBef>
              <a:spcAft>
                <a:spcPts val="0"/>
              </a:spcAft>
              <a:buNone/>
            </a:pPr>
            <a:r>
              <a:rPr lang="en-GB" sz="1100">
                <a:solidFill>
                  <a:srgbClr val="434343"/>
                </a:solidFill>
                <a:latin typeface="Special Elite"/>
                <a:ea typeface="Special Elite"/>
                <a:cs typeface="Special Elite"/>
                <a:sym typeface="Special Elite"/>
              </a:rPr>
              <a:t>c.yewman@tgs.starmat.uk</a:t>
            </a:r>
            <a:endParaRPr sz="1100">
              <a:solidFill>
                <a:srgbClr val="434343"/>
              </a:solidFill>
              <a:latin typeface="Special Elite"/>
              <a:ea typeface="Special Elite"/>
              <a:cs typeface="Special Elite"/>
              <a:sym typeface="Special Elite"/>
            </a:endParaRPr>
          </a:p>
        </p:txBody>
      </p:sp>
      <p:sp>
        <p:nvSpPr>
          <p:cNvPr id="220" name="Google Shape;220;p36"/>
          <p:cNvSpPr txBox="1"/>
          <p:nvPr/>
        </p:nvSpPr>
        <p:spPr>
          <a:xfrm>
            <a:off x="252925" y="6343600"/>
            <a:ext cx="8541300" cy="58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0B5394"/>
                </a:solidFill>
                <a:latin typeface="Special Elite"/>
                <a:ea typeface="Special Elite"/>
                <a:cs typeface="Special Elite"/>
                <a:sym typeface="Special Elite"/>
              </a:rPr>
              <a:t>We believe that every child should enjoy a rich and balanced curriculum and we are privileged to teach in a school where creativity is a valued and celebrated skill.</a:t>
            </a:r>
            <a:endParaRPr sz="1000">
              <a:solidFill>
                <a:srgbClr val="0B5394"/>
              </a:solidFill>
              <a:latin typeface="Special Elite"/>
              <a:ea typeface="Special Elite"/>
              <a:cs typeface="Special Elite"/>
              <a:sym typeface="Special Elite"/>
            </a:endParaRPr>
          </a:p>
        </p:txBody>
      </p:sp>
      <p:sp>
        <p:nvSpPr>
          <p:cNvPr id="221" name="Google Shape;221;p36"/>
          <p:cNvSpPr txBox="1"/>
          <p:nvPr/>
        </p:nvSpPr>
        <p:spPr>
          <a:xfrm>
            <a:off x="406463" y="1689467"/>
            <a:ext cx="3741900" cy="425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solidFill>
                  <a:srgbClr val="434343"/>
                </a:solidFill>
                <a:latin typeface="Special Elite"/>
                <a:ea typeface="Special Elite"/>
                <a:cs typeface="Special Elite"/>
                <a:sym typeface="Special Elite"/>
              </a:rPr>
              <a:t>The success of this subject is down to the commitment shown by our students. We encourage taking creative risks, thinking critically and mastering technique through exploring, investigating and refining with fluency. There are 4 Assessment Objectives that need covering which are worth 25% of the overall grade each.</a:t>
            </a:r>
            <a:r>
              <a:rPr lang="en-GB" sz="1000">
                <a:solidFill>
                  <a:srgbClr val="434343"/>
                </a:solidFill>
                <a:latin typeface="Special Elite"/>
                <a:ea typeface="Special Elite"/>
                <a:cs typeface="Special Elite"/>
                <a:sym typeface="Special Elite"/>
              </a:rPr>
              <a:t> </a:t>
            </a:r>
            <a:endParaRPr sz="1000">
              <a:solidFill>
                <a:srgbClr val="434343"/>
              </a:solidFill>
              <a:latin typeface="Special Elite"/>
              <a:ea typeface="Special Elite"/>
              <a:cs typeface="Special Elite"/>
              <a:sym typeface="Special Elite"/>
            </a:endParaRPr>
          </a:p>
          <a:p>
            <a:pPr indent="0" lvl="0" marL="0" rtl="0" algn="l">
              <a:spcBef>
                <a:spcPts val="0"/>
              </a:spcBef>
              <a:spcAft>
                <a:spcPts val="0"/>
              </a:spcAft>
              <a:buNone/>
            </a:pPr>
            <a:r>
              <a:t/>
            </a:r>
            <a:endParaRPr sz="1000">
              <a:solidFill>
                <a:srgbClr val="434343"/>
              </a:solidFill>
              <a:latin typeface="Special Elite"/>
              <a:ea typeface="Special Elite"/>
              <a:cs typeface="Special Elite"/>
              <a:sym typeface="Special Elite"/>
            </a:endParaRPr>
          </a:p>
        </p:txBody>
      </p:sp>
      <p:sp>
        <p:nvSpPr>
          <p:cNvPr id="222" name="Google Shape;222;p36"/>
          <p:cNvSpPr/>
          <p:nvPr/>
        </p:nvSpPr>
        <p:spPr>
          <a:xfrm>
            <a:off x="322450" y="4422350"/>
            <a:ext cx="4164300" cy="788100"/>
          </a:xfrm>
          <a:prstGeom prst="roundRect">
            <a:avLst>
              <a:gd fmla="val 16667" name="adj"/>
            </a:avLst>
          </a:prstGeom>
          <a:solidFill>
            <a:srgbClr val="EFEFE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3" name="Google Shape;223;p36"/>
          <p:cNvSpPr txBox="1"/>
          <p:nvPr/>
        </p:nvSpPr>
        <p:spPr>
          <a:xfrm>
            <a:off x="420610" y="4416561"/>
            <a:ext cx="4164300" cy="88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50">
                <a:solidFill>
                  <a:srgbClr val="073763"/>
                </a:solidFill>
                <a:latin typeface="Special Elite"/>
                <a:ea typeface="Special Elite"/>
                <a:cs typeface="Special Elite"/>
                <a:sym typeface="Special Elite"/>
              </a:rPr>
              <a:t>Every lesson counts: </a:t>
            </a:r>
            <a:r>
              <a:rPr b="1" lang="en-GB" sz="1050">
                <a:solidFill>
                  <a:srgbClr val="073763"/>
                </a:solidFill>
                <a:latin typeface="Special Elite"/>
                <a:ea typeface="Special Elite"/>
                <a:cs typeface="Special Elite"/>
                <a:sym typeface="Special Elite"/>
              </a:rPr>
              <a:t>attendance, productivity</a:t>
            </a:r>
            <a:r>
              <a:rPr lang="en-GB" sz="1050">
                <a:solidFill>
                  <a:srgbClr val="073763"/>
                </a:solidFill>
                <a:latin typeface="Special Elite"/>
                <a:ea typeface="Special Elite"/>
                <a:cs typeface="Special Elite"/>
                <a:sym typeface="Special Elite"/>
              </a:rPr>
              <a:t> and positive working relationships during lessons is the key to success. </a:t>
            </a:r>
            <a:endParaRPr sz="1050">
              <a:solidFill>
                <a:srgbClr val="073763"/>
              </a:solidFill>
              <a:latin typeface="Special Elite"/>
              <a:ea typeface="Special Elite"/>
              <a:cs typeface="Special Elite"/>
              <a:sym typeface="Special Elite"/>
            </a:endParaRPr>
          </a:p>
          <a:p>
            <a:pPr indent="0" lvl="0" marL="0" rtl="0" algn="l">
              <a:spcBef>
                <a:spcPts val="0"/>
              </a:spcBef>
              <a:spcAft>
                <a:spcPts val="0"/>
              </a:spcAft>
              <a:buNone/>
            </a:pPr>
            <a:r>
              <a:t/>
            </a:r>
            <a:endParaRPr sz="800">
              <a:solidFill>
                <a:srgbClr val="073763"/>
              </a:solidFill>
              <a:latin typeface="Special Elite"/>
              <a:ea typeface="Special Elite"/>
              <a:cs typeface="Special Elite"/>
              <a:sym typeface="Special Elite"/>
            </a:endParaRPr>
          </a:p>
          <a:p>
            <a:pPr indent="0" lvl="0" marL="0" rtl="0" algn="l">
              <a:spcBef>
                <a:spcPts val="0"/>
              </a:spcBef>
              <a:spcAft>
                <a:spcPts val="0"/>
              </a:spcAft>
              <a:buNone/>
            </a:pPr>
            <a:r>
              <a:t/>
            </a:r>
            <a:endParaRPr sz="1000">
              <a:solidFill>
                <a:srgbClr val="073763"/>
              </a:solidFill>
            </a:endParaRPr>
          </a:p>
        </p:txBody>
      </p:sp>
      <p:sp>
        <p:nvSpPr>
          <p:cNvPr id="224" name="Google Shape;224;p36"/>
          <p:cNvSpPr txBox="1"/>
          <p:nvPr/>
        </p:nvSpPr>
        <p:spPr>
          <a:xfrm>
            <a:off x="395875" y="3282367"/>
            <a:ext cx="4009200" cy="70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666666"/>
              </a:solidFill>
              <a:latin typeface="Special Elite"/>
              <a:ea typeface="Special Elite"/>
              <a:cs typeface="Special Elite"/>
              <a:sym typeface="Special Elite"/>
            </a:endParaRPr>
          </a:p>
          <a:p>
            <a:pPr indent="0" lvl="0" marL="0" rtl="0" algn="l">
              <a:spcBef>
                <a:spcPts val="0"/>
              </a:spcBef>
              <a:spcAft>
                <a:spcPts val="0"/>
              </a:spcAft>
              <a:buNone/>
            </a:pPr>
            <a:r>
              <a:t/>
            </a:r>
            <a:endParaRPr sz="1000">
              <a:solidFill>
                <a:srgbClr val="666666"/>
              </a:solidFill>
              <a:latin typeface="Special Elite"/>
              <a:ea typeface="Special Elite"/>
              <a:cs typeface="Special Elite"/>
              <a:sym typeface="Special Elite"/>
            </a:endParaRPr>
          </a:p>
          <a:p>
            <a:pPr indent="0" lvl="0" marL="457200" rtl="0" algn="l">
              <a:spcBef>
                <a:spcPts val="0"/>
              </a:spcBef>
              <a:spcAft>
                <a:spcPts val="0"/>
              </a:spcAft>
              <a:buNone/>
            </a:pPr>
            <a:r>
              <a:t/>
            </a:r>
            <a:endParaRPr sz="900">
              <a:solidFill>
                <a:srgbClr val="666666"/>
              </a:solidFill>
              <a:latin typeface="Special Elite"/>
              <a:ea typeface="Special Elite"/>
              <a:cs typeface="Special Elite"/>
              <a:sym typeface="Special Elite"/>
            </a:endParaRPr>
          </a:p>
        </p:txBody>
      </p:sp>
      <p:sp>
        <p:nvSpPr>
          <p:cNvPr id="225" name="Google Shape;225;p36"/>
          <p:cNvSpPr txBox="1"/>
          <p:nvPr/>
        </p:nvSpPr>
        <p:spPr>
          <a:xfrm>
            <a:off x="4795411" y="1230633"/>
            <a:ext cx="4210800" cy="33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0B5394"/>
              </a:solidFill>
              <a:latin typeface="Special Elite"/>
              <a:ea typeface="Special Elite"/>
              <a:cs typeface="Special Elite"/>
              <a:sym typeface="Special Elite"/>
            </a:endParaRPr>
          </a:p>
          <a:p>
            <a:pPr indent="0" lvl="0" marL="0" rtl="0" algn="l">
              <a:lnSpc>
                <a:spcPct val="115000"/>
              </a:lnSpc>
              <a:spcBef>
                <a:spcPts val="0"/>
              </a:spcBef>
              <a:spcAft>
                <a:spcPts val="0"/>
              </a:spcAft>
              <a:buNone/>
            </a:pPr>
            <a:r>
              <a:rPr lang="en-GB" sz="1200">
                <a:solidFill>
                  <a:srgbClr val="0B5394"/>
                </a:solidFill>
                <a:latin typeface="Special Elite"/>
                <a:ea typeface="Special Elite"/>
                <a:cs typeface="Special Elite"/>
                <a:sym typeface="Special Elite"/>
              </a:rPr>
              <a:t>GCSE photography allows our students to engage in lens-based art, which encourages them to be imaginative, thoughtful and technical whilst also balancing this with the ability to analyse, deconstruct and explore the work of photographers and artists.</a:t>
            </a:r>
            <a:endParaRPr sz="1200">
              <a:solidFill>
                <a:srgbClr val="0B5394"/>
              </a:solidFill>
              <a:latin typeface="Special Elite"/>
              <a:ea typeface="Special Elite"/>
              <a:cs typeface="Special Elite"/>
              <a:sym typeface="Special Elite"/>
            </a:endParaRPr>
          </a:p>
          <a:p>
            <a:pPr indent="0" lvl="0" marL="0" rtl="0" algn="l">
              <a:lnSpc>
                <a:spcPct val="115000"/>
              </a:lnSpc>
              <a:spcBef>
                <a:spcPts val="0"/>
              </a:spcBef>
              <a:spcAft>
                <a:spcPts val="0"/>
              </a:spcAft>
              <a:buNone/>
            </a:pPr>
            <a:r>
              <a:rPr lang="en-GB" sz="1100">
                <a:solidFill>
                  <a:srgbClr val="0B5394"/>
                </a:solidFill>
                <a:latin typeface="Special Elite"/>
                <a:ea typeface="Special Elite"/>
                <a:cs typeface="Special Elite"/>
                <a:sym typeface="Special Elite"/>
              </a:rPr>
              <a:t>There is an expectation that student transfer images from devices when at home to be able to engage fully in lesson time activities.</a:t>
            </a:r>
            <a:endParaRPr sz="1100">
              <a:solidFill>
                <a:srgbClr val="0B5394"/>
              </a:solidFill>
              <a:latin typeface="Special Elite"/>
              <a:ea typeface="Special Elite"/>
              <a:cs typeface="Special Elite"/>
              <a:sym typeface="Special Elite"/>
            </a:endParaRPr>
          </a:p>
          <a:p>
            <a:pPr indent="0" lvl="0" marL="0" rtl="0" algn="l">
              <a:lnSpc>
                <a:spcPct val="115000"/>
              </a:lnSpc>
              <a:spcBef>
                <a:spcPts val="0"/>
              </a:spcBef>
              <a:spcAft>
                <a:spcPts val="0"/>
              </a:spcAft>
              <a:buNone/>
            </a:pPr>
            <a:r>
              <a:rPr lang="en-GB" sz="1100">
                <a:solidFill>
                  <a:srgbClr val="0B5394"/>
                </a:solidFill>
                <a:latin typeface="Special Elite"/>
                <a:ea typeface="Special Elite"/>
                <a:cs typeface="Special Elite"/>
                <a:sym typeface="Special Elite"/>
              </a:rPr>
              <a:t>Students have a Photoshop Licence, we encourage them to ‘play’ and learn regularly with the software.</a:t>
            </a:r>
            <a:endParaRPr sz="1100">
              <a:solidFill>
                <a:srgbClr val="0B5394"/>
              </a:solidFill>
              <a:latin typeface="Special Elite"/>
              <a:ea typeface="Special Elite"/>
              <a:cs typeface="Special Elite"/>
              <a:sym typeface="Special Elite"/>
            </a:endParaRPr>
          </a:p>
          <a:p>
            <a:pPr indent="0" lvl="0" marL="0" rtl="0" algn="l">
              <a:lnSpc>
                <a:spcPct val="115000"/>
              </a:lnSpc>
              <a:spcBef>
                <a:spcPts val="0"/>
              </a:spcBef>
              <a:spcAft>
                <a:spcPts val="0"/>
              </a:spcAft>
              <a:buNone/>
            </a:pPr>
            <a:r>
              <a:rPr lang="en-GB" sz="1100">
                <a:solidFill>
                  <a:srgbClr val="0B5394"/>
                </a:solidFill>
                <a:latin typeface="Special Elite"/>
                <a:ea typeface="Special Elite"/>
                <a:cs typeface="Special Elite"/>
                <a:sym typeface="Special Elite"/>
              </a:rPr>
              <a:t>They require the Adobe Creative App on their phones.</a:t>
            </a:r>
            <a:endParaRPr sz="1100">
              <a:solidFill>
                <a:srgbClr val="0B5394"/>
              </a:solidFill>
              <a:latin typeface="Special Elite"/>
              <a:ea typeface="Special Elite"/>
              <a:cs typeface="Special Elite"/>
              <a:sym typeface="Special Elite"/>
            </a:endParaRPr>
          </a:p>
          <a:p>
            <a:pPr indent="0" lvl="0" marL="0" rtl="0" algn="l">
              <a:lnSpc>
                <a:spcPct val="115000"/>
              </a:lnSpc>
              <a:spcBef>
                <a:spcPts val="0"/>
              </a:spcBef>
              <a:spcAft>
                <a:spcPts val="0"/>
              </a:spcAft>
              <a:buNone/>
            </a:pPr>
            <a:r>
              <a:rPr lang="en-GB" sz="1100">
                <a:solidFill>
                  <a:srgbClr val="0B5394"/>
                </a:solidFill>
                <a:latin typeface="Special Elite"/>
                <a:ea typeface="Special Elite"/>
                <a:cs typeface="Special Elite"/>
                <a:sym typeface="Special Elite"/>
              </a:rPr>
              <a:t>They require there school drive &amp; email set up on their mobile phones.</a:t>
            </a:r>
            <a:endParaRPr sz="1100">
              <a:solidFill>
                <a:srgbClr val="0B5394"/>
              </a:solidFill>
              <a:latin typeface="Special Elite"/>
              <a:ea typeface="Special Elite"/>
              <a:cs typeface="Special Elite"/>
              <a:sym typeface="Special Elite"/>
            </a:endParaRPr>
          </a:p>
          <a:p>
            <a:pPr indent="0" lvl="0" marL="0" rtl="0" algn="l">
              <a:spcBef>
                <a:spcPts val="0"/>
              </a:spcBef>
              <a:spcAft>
                <a:spcPts val="0"/>
              </a:spcAft>
              <a:buNone/>
            </a:pPr>
            <a:r>
              <a:t/>
            </a:r>
            <a:endParaRPr/>
          </a:p>
          <a:p>
            <a:pPr indent="-285750" lvl="0" marL="457200" rtl="0" algn="l">
              <a:spcBef>
                <a:spcPts val="0"/>
              </a:spcBef>
              <a:spcAft>
                <a:spcPts val="0"/>
              </a:spcAft>
              <a:buClr>
                <a:srgbClr val="B7B7B7"/>
              </a:buClr>
              <a:buSzPts val="900"/>
              <a:buFont typeface="Special Elite"/>
              <a:buChar char="●"/>
            </a:pPr>
            <a:r>
              <a:t/>
            </a:r>
            <a:endParaRPr sz="900">
              <a:solidFill>
                <a:srgbClr val="B7B7B7"/>
              </a:solidFill>
              <a:latin typeface="Special Elite"/>
              <a:ea typeface="Special Elite"/>
              <a:cs typeface="Special Elite"/>
              <a:sym typeface="Special Elite"/>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6" name="Google Shape;226;p36"/>
          <p:cNvSpPr txBox="1"/>
          <p:nvPr/>
        </p:nvSpPr>
        <p:spPr>
          <a:xfrm>
            <a:off x="252925" y="3285658"/>
            <a:ext cx="2357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150">
                <a:solidFill>
                  <a:srgbClr val="434343"/>
                </a:solidFill>
                <a:latin typeface="Special Elite"/>
                <a:ea typeface="Special Elite"/>
                <a:cs typeface="Special Elite"/>
                <a:sym typeface="Special Elite"/>
              </a:rPr>
              <a:t>Time management &amp; self-motivation is needed inside and outside of the lesson.</a:t>
            </a:r>
            <a:endParaRPr sz="1200">
              <a:solidFill>
                <a:srgbClr val="434343"/>
              </a:solidFill>
            </a:endParaRPr>
          </a:p>
        </p:txBody>
      </p:sp>
      <p:sp>
        <p:nvSpPr>
          <p:cNvPr id="227" name="Google Shape;227;p36"/>
          <p:cNvSpPr/>
          <p:nvPr/>
        </p:nvSpPr>
        <p:spPr>
          <a:xfrm>
            <a:off x="152750" y="1005033"/>
            <a:ext cx="107400" cy="1908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8" name="Google Shape;228;p36"/>
          <p:cNvSpPr/>
          <p:nvPr/>
        </p:nvSpPr>
        <p:spPr>
          <a:xfrm>
            <a:off x="322450" y="5310400"/>
            <a:ext cx="8541300" cy="1067100"/>
          </a:xfrm>
          <a:prstGeom prst="roundRect">
            <a:avLst>
              <a:gd fmla="val 16667" name="adj"/>
            </a:avLst>
          </a:prstGeom>
          <a:no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 name="Google Shape;229;p36"/>
          <p:cNvSpPr txBox="1"/>
          <p:nvPr/>
        </p:nvSpPr>
        <p:spPr>
          <a:xfrm>
            <a:off x="503900" y="5301800"/>
            <a:ext cx="8222400" cy="1031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1000">
                <a:solidFill>
                  <a:srgbClr val="073763"/>
                </a:solidFill>
                <a:latin typeface="Special Elite"/>
                <a:ea typeface="Special Elite"/>
                <a:cs typeface="Special Elite"/>
                <a:sym typeface="Special Elite"/>
              </a:rPr>
              <a:t>-Each lesson students need to arrive with their book and equipment.</a:t>
            </a:r>
            <a:endParaRPr sz="1000">
              <a:solidFill>
                <a:srgbClr val="073763"/>
              </a:solidFill>
              <a:latin typeface="Special Elite"/>
              <a:ea typeface="Special Elite"/>
              <a:cs typeface="Special Elite"/>
              <a:sym typeface="Special Elite"/>
            </a:endParaRPr>
          </a:p>
          <a:p>
            <a:pPr indent="0" lvl="0" marL="0" rtl="0" algn="l">
              <a:lnSpc>
                <a:spcPct val="115000"/>
              </a:lnSpc>
              <a:spcBef>
                <a:spcPts val="0"/>
              </a:spcBef>
              <a:spcAft>
                <a:spcPts val="0"/>
              </a:spcAft>
              <a:buNone/>
            </a:pPr>
            <a:r>
              <a:rPr lang="en-GB" sz="1000">
                <a:solidFill>
                  <a:srgbClr val="434343"/>
                </a:solidFill>
                <a:latin typeface="Special Elite"/>
                <a:ea typeface="Special Elite"/>
                <a:cs typeface="Special Elite"/>
                <a:sym typeface="Special Elite"/>
              </a:rPr>
              <a:t>-Students are encouraged to regularly check their Google Classroom to reinforce lesson learning, find useful support on practical and written outcomes, alongside keep up to date with out of lesson work.</a:t>
            </a:r>
            <a:endParaRPr sz="1000">
              <a:solidFill>
                <a:srgbClr val="434343"/>
              </a:solidFill>
              <a:latin typeface="Special Elite"/>
              <a:ea typeface="Special Elite"/>
              <a:cs typeface="Special Elite"/>
              <a:sym typeface="Special Elite"/>
            </a:endParaRPr>
          </a:p>
          <a:p>
            <a:pPr indent="0" lvl="0" marL="0" rtl="0" algn="l">
              <a:lnSpc>
                <a:spcPct val="115000"/>
              </a:lnSpc>
              <a:spcBef>
                <a:spcPts val="0"/>
              </a:spcBef>
              <a:spcAft>
                <a:spcPts val="0"/>
              </a:spcAft>
              <a:buNone/>
            </a:pPr>
            <a:r>
              <a:rPr lang="en-GB" sz="1000">
                <a:solidFill>
                  <a:srgbClr val="073763"/>
                </a:solidFill>
                <a:latin typeface="Special Elite"/>
                <a:ea typeface="Special Elite"/>
                <a:cs typeface="Special Elite"/>
                <a:sym typeface="Special Elite"/>
              </a:rPr>
              <a:t>-It is vital students keep up to date. Students need to consistently meet deadlines set to benefit lesson to lesson.</a:t>
            </a:r>
            <a:endParaRPr sz="1000">
              <a:solidFill>
                <a:srgbClr val="073763"/>
              </a:solidFill>
              <a:latin typeface="Special Elite"/>
              <a:ea typeface="Special Elite"/>
              <a:cs typeface="Special Elite"/>
              <a:sym typeface="Special Elite"/>
            </a:endParaRPr>
          </a:p>
          <a:p>
            <a:pPr indent="0" lvl="0" marL="0" rtl="0" algn="ctr">
              <a:lnSpc>
                <a:spcPct val="115000"/>
              </a:lnSpc>
              <a:spcBef>
                <a:spcPts val="0"/>
              </a:spcBef>
              <a:spcAft>
                <a:spcPts val="0"/>
              </a:spcAft>
              <a:buNone/>
            </a:pPr>
            <a:r>
              <a:rPr lang="en-GB" sz="900">
                <a:solidFill>
                  <a:srgbClr val="434343"/>
                </a:solidFill>
                <a:latin typeface="Special Elite"/>
                <a:ea typeface="Special Elite"/>
                <a:cs typeface="Special Elite"/>
                <a:sym typeface="Special Elite"/>
              </a:rPr>
              <a:t>The Art Department is open 4 days a week (break/lunch) for students to access support and specialist materials.</a:t>
            </a:r>
            <a:endParaRPr sz="900">
              <a:solidFill>
                <a:srgbClr val="434343"/>
              </a:solidFill>
            </a:endParaRPr>
          </a:p>
        </p:txBody>
      </p:sp>
      <p:sp>
        <p:nvSpPr>
          <p:cNvPr id="230" name="Google Shape;230;p36"/>
          <p:cNvSpPr/>
          <p:nvPr/>
        </p:nvSpPr>
        <p:spPr>
          <a:xfrm>
            <a:off x="4675700" y="4422575"/>
            <a:ext cx="4210800" cy="7875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31" name="Google Shape;231;p36"/>
          <p:cNvSpPr txBox="1"/>
          <p:nvPr/>
        </p:nvSpPr>
        <p:spPr>
          <a:xfrm>
            <a:off x="4801149" y="4461068"/>
            <a:ext cx="4009200" cy="76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GB" sz="850">
                <a:solidFill>
                  <a:srgbClr val="434343"/>
                </a:solidFill>
                <a:latin typeface="Special Elite"/>
                <a:ea typeface="Special Elite"/>
                <a:cs typeface="Special Elite"/>
                <a:sym typeface="Special Elite"/>
              </a:rPr>
              <a:t>Both courses have 2 components.</a:t>
            </a:r>
            <a:endParaRPr sz="850">
              <a:solidFill>
                <a:srgbClr val="434343"/>
              </a:solidFill>
              <a:latin typeface="Special Elite"/>
              <a:ea typeface="Special Elite"/>
              <a:cs typeface="Special Elite"/>
              <a:sym typeface="Special Elite"/>
            </a:endParaRPr>
          </a:p>
          <a:p>
            <a:pPr indent="0" lvl="0" marL="0" rtl="0" algn="l">
              <a:lnSpc>
                <a:spcPct val="115000"/>
              </a:lnSpc>
              <a:spcBef>
                <a:spcPts val="0"/>
              </a:spcBef>
              <a:spcAft>
                <a:spcPts val="0"/>
              </a:spcAft>
              <a:buNone/>
            </a:pPr>
            <a:r>
              <a:rPr lang="en-GB" sz="850">
                <a:solidFill>
                  <a:srgbClr val="434343"/>
                </a:solidFill>
                <a:latin typeface="Special Elite"/>
                <a:ea typeface="Special Elite"/>
                <a:cs typeface="Special Elite"/>
                <a:sym typeface="Special Elite"/>
              </a:rPr>
              <a:t>Component 1: </a:t>
            </a:r>
            <a:r>
              <a:rPr b="1" lang="en-GB" sz="850">
                <a:solidFill>
                  <a:srgbClr val="434343"/>
                </a:solidFill>
                <a:latin typeface="Special Elite"/>
                <a:ea typeface="Special Elite"/>
                <a:cs typeface="Special Elite"/>
                <a:sym typeface="Special Elite"/>
              </a:rPr>
              <a:t>60%</a:t>
            </a:r>
            <a:r>
              <a:rPr lang="en-GB" sz="850">
                <a:solidFill>
                  <a:srgbClr val="434343"/>
                </a:solidFill>
                <a:latin typeface="Special Elite"/>
                <a:ea typeface="Special Elite"/>
                <a:cs typeface="Special Elite"/>
                <a:sym typeface="Special Elite"/>
              </a:rPr>
              <a:t> of the overall mark is on-going coursework.</a:t>
            </a:r>
            <a:endParaRPr sz="850">
              <a:solidFill>
                <a:srgbClr val="434343"/>
              </a:solidFill>
              <a:latin typeface="Special Elite"/>
              <a:ea typeface="Special Elite"/>
              <a:cs typeface="Special Elite"/>
              <a:sym typeface="Special Elite"/>
            </a:endParaRPr>
          </a:p>
          <a:p>
            <a:pPr indent="0" lvl="0" marL="0" rtl="0" algn="l">
              <a:lnSpc>
                <a:spcPct val="115000"/>
              </a:lnSpc>
              <a:spcBef>
                <a:spcPts val="0"/>
              </a:spcBef>
              <a:spcAft>
                <a:spcPts val="0"/>
              </a:spcAft>
              <a:buNone/>
            </a:pPr>
            <a:r>
              <a:rPr lang="en-GB" sz="850">
                <a:solidFill>
                  <a:srgbClr val="434343"/>
                </a:solidFill>
                <a:latin typeface="Special Elite"/>
                <a:ea typeface="Special Elite"/>
                <a:cs typeface="Special Elite"/>
                <a:sym typeface="Special Elite"/>
              </a:rPr>
              <a:t>Component 2: </a:t>
            </a:r>
            <a:r>
              <a:rPr b="1" lang="en-GB" sz="850">
                <a:solidFill>
                  <a:srgbClr val="434343"/>
                </a:solidFill>
                <a:latin typeface="Special Elite"/>
                <a:ea typeface="Special Elite"/>
                <a:cs typeface="Special Elite"/>
                <a:sym typeface="Special Elite"/>
              </a:rPr>
              <a:t>40%</a:t>
            </a:r>
            <a:r>
              <a:rPr lang="en-GB" sz="850">
                <a:solidFill>
                  <a:srgbClr val="434343"/>
                </a:solidFill>
                <a:latin typeface="Special Elite"/>
                <a:ea typeface="Special Elite"/>
                <a:cs typeface="Special Elite"/>
                <a:sym typeface="Special Elite"/>
              </a:rPr>
              <a:t> is exam work. </a:t>
            </a:r>
            <a:endParaRPr sz="850">
              <a:solidFill>
                <a:srgbClr val="434343"/>
              </a:solidFill>
              <a:latin typeface="Special Elite"/>
              <a:ea typeface="Special Elite"/>
              <a:cs typeface="Special Elite"/>
              <a:sym typeface="Special Elite"/>
            </a:endParaRPr>
          </a:p>
          <a:p>
            <a:pPr indent="0" lvl="0" marL="0" rtl="0" algn="l">
              <a:lnSpc>
                <a:spcPct val="115000"/>
              </a:lnSpc>
              <a:spcBef>
                <a:spcPts val="0"/>
              </a:spcBef>
              <a:spcAft>
                <a:spcPts val="0"/>
              </a:spcAft>
              <a:buNone/>
            </a:pPr>
            <a:r>
              <a:rPr lang="en-GB" sz="850">
                <a:solidFill>
                  <a:srgbClr val="434343"/>
                </a:solidFill>
                <a:latin typeface="Special Elite"/>
                <a:ea typeface="Special Elite"/>
                <a:cs typeface="Special Elite"/>
                <a:sym typeface="Special Elite"/>
              </a:rPr>
              <a:t>Both of which involves practical work leading to final outcomes.</a:t>
            </a:r>
            <a:endParaRPr sz="850">
              <a:solidFill>
                <a:srgbClr val="434343"/>
              </a:solidFill>
            </a:endParaRPr>
          </a:p>
        </p:txBody>
      </p:sp>
      <p:sp>
        <p:nvSpPr>
          <p:cNvPr id="232" name="Google Shape;232;p36"/>
          <p:cNvSpPr txBox="1"/>
          <p:nvPr/>
        </p:nvSpPr>
        <p:spPr>
          <a:xfrm>
            <a:off x="2870800" y="155050"/>
            <a:ext cx="3000000" cy="569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GB" sz="2500">
                <a:solidFill>
                  <a:schemeClr val="dk1"/>
                </a:solidFill>
              </a:rPr>
              <a:t>Year 10 2025-26</a:t>
            </a:r>
            <a:endParaRPr sz="2500">
              <a:solidFill>
                <a:schemeClr val="dk1"/>
              </a:solidFill>
              <a:latin typeface="Permanent Marker"/>
              <a:ea typeface="Permanent Marker"/>
              <a:cs typeface="Permanent Marker"/>
              <a:sym typeface="Permanent Marke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7"/>
          <p:cNvSpPr txBox="1"/>
          <p:nvPr/>
        </p:nvSpPr>
        <p:spPr>
          <a:xfrm>
            <a:off x="1981200" y="270150"/>
            <a:ext cx="5547900" cy="83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400"/>
              <a:t>GCSE Computer Science</a:t>
            </a:r>
            <a:endParaRPr b="1" sz="3400"/>
          </a:p>
          <a:p>
            <a:pPr indent="0" lvl="0" marL="0" rtl="0" algn="ctr">
              <a:spcBef>
                <a:spcPts val="0"/>
              </a:spcBef>
              <a:spcAft>
                <a:spcPts val="0"/>
              </a:spcAft>
              <a:buClr>
                <a:schemeClr val="dk1"/>
              </a:buClr>
              <a:buSzPts val="1100"/>
              <a:buFont typeface="Arial"/>
              <a:buNone/>
            </a:pPr>
            <a:r>
              <a:rPr b="1" lang="en-GB" sz="2500">
                <a:solidFill>
                  <a:srgbClr val="980000"/>
                </a:solidFill>
              </a:rPr>
              <a:t>Year 10 2025-26</a:t>
            </a:r>
            <a:endParaRPr sz="2500">
              <a:solidFill>
                <a:schemeClr val="dk1"/>
              </a:solidFill>
            </a:endParaRPr>
          </a:p>
          <a:p>
            <a:pPr indent="0" lvl="0" marL="0" rtl="0" algn="l">
              <a:spcBef>
                <a:spcPts val="0"/>
              </a:spcBef>
              <a:spcAft>
                <a:spcPts val="0"/>
              </a:spcAft>
              <a:buNone/>
            </a:pPr>
            <a:r>
              <a:t/>
            </a:r>
            <a:endParaRPr b="1" sz="3400"/>
          </a:p>
        </p:txBody>
      </p:sp>
      <p:pic>
        <p:nvPicPr>
          <p:cNvPr id="238" name="Google Shape;238;p37"/>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239" name="Google Shape;239;p37"/>
          <p:cNvSpPr txBox="1"/>
          <p:nvPr/>
        </p:nvSpPr>
        <p:spPr>
          <a:xfrm>
            <a:off x="159650" y="1398175"/>
            <a:ext cx="4265700" cy="48936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sz="1700"/>
          </a:p>
          <a:p>
            <a:pPr indent="-336550" lvl="0" marL="457200" rtl="0" algn="l">
              <a:lnSpc>
                <a:spcPct val="100000"/>
              </a:lnSpc>
              <a:spcBef>
                <a:spcPts val="0"/>
              </a:spcBef>
              <a:spcAft>
                <a:spcPts val="0"/>
              </a:spcAft>
              <a:buSzPts val="1700"/>
              <a:buChar char="●"/>
            </a:pPr>
            <a:r>
              <a:rPr lang="en-GB" sz="1700"/>
              <a:t>Keep up with practicing coding</a:t>
            </a:r>
            <a:endParaRPr sz="1700"/>
          </a:p>
          <a:p>
            <a:pPr indent="-336550" lvl="0" marL="457200" rtl="0" algn="l">
              <a:lnSpc>
                <a:spcPct val="100000"/>
              </a:lnSpc>
              <a:spcBef>
                <a:spcPts val="1000"/>
              </a:spcBef>
              <a:spcAft>
                <a:spcPts val="0"/>
              </a:spcAft>
              <a:buSzPts val="1700"/>
              <a:buChar char="●"/>
            </a:pPr>
            <a:r>
              <a:rPr lang="en-GB" sz="1700"/>
              <a:t>Make sure you know all your definitions and key terminology - flashcards work well to test yourself </a:t>
            </a:r>
            <a:endParaRPr sz="1700"/>
          </a:p>
          <a:p>
            <a:pPr indent="-336550" lvl="0" marL="457200" rtl="0" algn="l">
              <a:lnSpc>
                <a:spcPct val="100000"/>
              </a:lnSpc>
              <a:spcBef>
                <a:spcPts val="1000"/>
              </a:spcBef>
              <a:spcAft>
                <a:spcPts val="0"/>
              </a:spcAft>
              <a:buSzPts val="1700"/>
              <a:buChar char="●"/>
            </a:pPr>
            <a:r>
              <a:rPr lang="en-GB" sz="1700"/>
              <a:t>Attend lunchtime revision sessions </a:t>
            </a:r>
            <a:endParaRPr sz="1700"/>
          </a:p>
          <a:p>
            <a:pPr indent="-336550" lvl="0" marL="457200" rtl="0" algn="l">
              <a:lnSpc>
                <a:spcPct val="100000"/>
              </a:lnSpc>
              <a:spcBef>
                <a:spcPts val="1000"/>
              </a:spcBef>
              <a:spcAft>
                <a:spcPts val="0"/>
              </a:spcAft>
              <a:buSzPts val="1700"/>
              <a:buChar char="●"/>
            </a:pPr>
            <a:r>
              <a:rPr lang="en-GB" sz="1700"/>
              <a:t>Use all the resources on Google Classrooms - this covers your whole course</a:t>
            </a:r>
            <a:endParaRPr sz="1700"/>
          </a:p>
          <a:p>
            <a:pPr indent="-336550" lvl="0" marL="457200" rtl="0" algn="l">
              <a:lnSpc>
                <a:spcPct val="100000"/>
              </a:lnSpc>
              <a:spcBef>
                <a:spcPts val="1000"/>
              </a:spcBef>
              <a:spcAft>
                <a:spcPts val="0"/>
              </a:spcAft>
              <a:buSzPts val="1700"/>
              <a:buChar char="●"/>
            </a:pPr>
            <a:r>
              <a:rPr lang="en-GB" sz="1700"/>
              <a:t>Work on past papers to practice exam technique </a:t>
            </a:r>
            <a:endParaRPr sz="1700"/>
          </a:p>
          <a:p>
            <a:pPr indent="-336550" lvl="0" marL="457200" rtl="0" algn="l">
              <a:lnSpc>
                <a:spcPct val="100000"/>
              </a:lnSpc>
              <a:spcBef>
                <a:spcPts val="1000"/>
              </a:spcBef>
              <a:spcAft>
                <a:spcPts val="0"/>
              </a:spcAft>
              <a:buSzPts val="1700"/>
              <a:buChar char="●"/>
            </a:pPr>
            <a:r>
              <a:rPr lang="en-GB" sz="1700"/>
              <a:t>Use the revision links to test yourself</a:t>
            </a:r>
            <a:endParaRPr sz="1700"/>
          </a:p>
          <a:p>
            <a:pPr indent="-336550" lvl="0" marL="457200" rtl="0" algn="l">
              <a:lnSpc>
                <a:spcPct val="100000"/>
              </a:lnSpc>
              <a:spcBef>
                <a:spcPts val="1000"/>
              </a:spcBef>
              <a:spcAft>
                <a:spcPts val="0"/>
              </a:spcAft>
              <a:buSzPts val="1700"/>
              <a:buChar char="●"/>
            </a:pPr>
            <a:r>
              <a:rPr lang="en-GB" sz="1700"/>
              <a:t>If you need help, just ask</a:t>
            </a:r>
            <a:endParaRPr sz="1700"/>
          </a:p>
          <a:p>
            <a:pPr indent="0" lvl="0" marL="0" rtl="0" algn="l">
              <a:spcBef>
                <a:spcPts val="1000"/>
              </a:spcBef>
              <a:spcAft>
                <a:spcPts val="0"/>
              </a:spcAft>
              <a:buNone/>
            </a:pPr>
            <a:r>
              <a:t/>
            </a:r>
            <a:endParaRPr sz="1700"/>
          </a:p>
          <a:p>
            <a:pPr indent="0" lvl="0" marL="0" rtl="0" algn="l">
              <a:spcBef>
                <a:spcPts val="0"/>
              </a:spcBef>
              <a:spcAft>
                <a:spcPts val="0"/>
              </a:spcAft>
              <a:buNone/>
            </a:pPr>
            <a:r>
              <a:t/>
            </a:r>
            <a:endParaRPr sz="1700"/>
          </a:p>
        </p:txBody>
      </p:sp>
      <p:sp>
        <p:nvSpPr>
          <p:cNvPr id="240" name="Google Shape;240;p37"/>
          <p:cNvSpPr txBox="1"/>
          <p:nvPr/>
        </p:nvSpPr>
        <p:spPr>
          <a:xfrm>
            <a:off x="4572025" y="1398175"/>
            <a:ext cx="4426200" cy="23277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Information:</a:t>
            </a:r>
            <a:endParaRPr b="1" sz="1600"/>
          </a:p>
          <a:p>
            <a:pPr indent="0" lvl="0" marL="0" rtl="0" algn="l">
              <a:spcBef>
                <a:spcPts val="0"/>
              </a:spcBef>
              <a:spcAft>
                <a:spcPts val="0"/>
              </a:spcAft>
              <a:buNone/>
            </a:pPr>
            <a:r>
              <a:t/>
            </a:r>
            <a:endParaRPr b="1" sz="1600"/>
          </a:p>
          <a:p>
            <a:pPr indent="-330200" lvl="0" marL="457200" rtl="0" algn="l">
              <a:lnSpc>
                <a:spcPct val="115000"/>
              </a:lnSpc>
              <a:spcBef>
                <a:spcPts val="0"/>
              </a:spcBef>
              <a:spcAft>
                <a:spcPts val="0"/>
              </a:spcAft>
              <a:buSzPts val="1600"/>
              <a:buChar char="●"/>
            </a:pPr>
            <a:r>
              <a:rPr lang="en-GB" sz="1600"/>
              <a:t>Our exam board is Cambridge OCR</a:t>
            </a:r>
            <a:endParaRPr sz="1600"/>
          </a:p>
          <a:p>
            <a:pPr indent="-330200" lvl="0" marL="457200" rtl="0" algn="l">
              <a:lnSpc>
                <a:spcPct val="115000"/>
              </a:lnSpc>
              <a:spcBef>
                <a:spcPts val="0"/>
              </a:spcBef>
              <a:spcAft>
                <a:spcPts val="0"/>
              </a:spcAft>
              <a:buSzPts val="1600"/>
              <a:buChar char="●"/>
            </a:pPr>
            <a:r>
              <a:rPr lang="en-GB" sz="1600"/>
              <a:t>Component 1 exam: Computer Systems is first, it is 1.5 hours</a:t>
            </a:r>
            <a:endParaRPr sz="1600"/>
          </a:p>
          <a:p>
            <a:pPr indent="-330200" lvl="0" marL="457200" rtl="0" algn="l">
              <a:lnSpc>
                <a:spcPct val="115000"/>
              </a:lnSpc>
              <a:spcBef>
                <a:spcPts val="0"/>
              </a:spcBef>
              <a:spcAft>
                <a:spcPts val="0"/>
              </a:spcAft>
              <a:buSzPts val="1600"/>
              <a:buChar char="●"/>
            </a:pPr>
            <a:r>
              <a:rPr lang="en-GB" sz="1600"/>
              <a:t>Component 2 exam: Computational Thinking will include written coding, also 1.5 hours.</a:t>
            </a:r>
            <a:endParaRPr sz="16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GB" sz="1700"/>
              <a:t>.</a:t>
            </a:r>
            <a:endParaRPr sz="1700"/>
          </a:p>
        </p:txBody>
      </p:sp>
      <p:sp>
        <p:nvSpPr>
          <p:cNvPr id="241" name="Google Shape;241;p37"/>
          <p:cNvSpPr txBox="1"/>
          <p:nvPr/>
        </p:nvSpPr>
        <p:spPr>
          <a:xfrm>
            <a:off x="159650" y="6374156"/>
            <a:ext cx="8838600" cy="3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 </a:t>
            </a:r>
            <a:r>
              <a:rPr lang="en-GB" sz="1600"/>
              <a:t>Mrs Langstaff </a:t>
            </a:r>
            <a:r>
              <a:rPr lang="en-GB" sz="1600" u="sng">
                <a:solidFill>
                  <a:schemeClr val="hlink"/>
                </a:solidFill>
                <a:hlinkClick r:id="rId4"/>
              </a:rPr>
              <a:t>k.langstaff@tgs.starmat.uk</a:t>
            </a:r>
            <a:endParaRPr sz="1600"/>
          </a:p>
          <a:p>
            <a:pPr indent="0" lvl="0" marL="0" rtl="0" algn="l">
              <a:spcBef>
                <a:spcPts val="0"/>
              </a:spcBef>
              <a:spcAft>
                <a:spcPts val="0"/>
              </a:spcAft>
              <a:buNone/>
            </a:pPr>
            <a:r>
              <a:t/>
            </a:r>
            <a:endParaRPr sz="1600"/>
          </a:p>
        </p:txBody>
      </p:sp>
      <p:pic>
        <p:nvPicPr>
          <p:cNvPr descr="Futuristic Circuit Board Render With Computer Keyword (provided by Getty Images)" id="242" name="Google Shape;242;p37"/>
          <p:cNvPicPr preferRelativeResize="0"/>
          <p:nvPr/>
        </p:nvPicPr>
        <p:blipFill rotWithShape="1">
          <a:blip r:embed="rId5">
            <a:alphaModFix/>
          </a:blip>
          <a:srcRect b="0" l="12316" r="8525" t="0"/>
          <a:stretch/>
        </p:blipFill>
        <p:spPr>
          <a:xfrm>
            <a:off x="7624550" y="288093"/>
            <a:ext cx="1373676" cy="915100"/>
          </a:xfrm>
          <a:prstGeom prst="rect">
            <a:avLst/>
          </a:prstGeom>
          <a:noFill/>
          <a:ln>
            <a:noFill/>
          </a:ln>
        </p:spPr>
      </p:pic>
      <p:sp>
        <p:nvSpPr>
          <p:cNvPr id="243" name="Google Shape;243;p37"/>
          <p:cNvSpPr txBox="1"/>
          <p:nvPr/>
        </p:nvSpPr>
        <p:spPr>
          <a:xfrm>
            <a:off x="4572000" y="3820400"/>
            <a:ext cx="4426200" cy="24711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Revision Links:</a:t>
            </a:r>
            <a:endParaRPr b="1" sz="1600"/>
          </a:p>
          <a:p>
            <a:pPr indent="0" lvl="0" marL="0" rtl="0" algn="l">
              <a:spcBef>
                <a:spcPts val="1000"/>
              </a:spcBef>
              <a:spcAft>
                <a:spcPts val="0"/>
              </a:spcAft>
              <a:buNone/>
            </a:pPr>
            <a:r>
              <a:rPr lang="en-GB" sz="1700" u="sng">
                <a:solidFill>
                  <a:schemeClr val="hlink"/>
                </a:solidFill>
                <a:hlinkClick r:id="rId6"/>
              </a:rPr>
              <a:t>https://isaaccomputerscience.org/</a:t>
            </a:r>
            <a:r>
              <a:rPr lang="en-GB" sz="1700"/>
              <a: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GB" sz="1700" u="sng">
                <a:solidFill>
                  <a:schemeClr val="hlink"/>
                </a:solidFill>
                <a:hlinkClick r:id="rId7"/>
              </a:rPr>
              <a:t>https://senecalearning.com/en-GB/</a:t>
            </a:r>
            <a:r>
              <a:rPr lang="en-GB" sz="1700"/>
              <a:t>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GB" sz="1700" u="sng">
                <a:solidFill>
                  <a:schemeClr val="hlink"/>
                </a:solidFill>
                <a:hlinkClick r:id="rId8"/>
              </a:rPr>
              <a:t>https://www.physicsandmathstutor.com/</a:t>
            </a:r>
            <a:endParaRPr sz="1700"/>
          </a:p>
          <a:p>
            <a:pPr indent="0" lvl="0" marL="0" rtl="0" algn="l">
              <a:spcBef>
                <a:spcPts val="0"/>
              </a:spcBef>
              <a:spcAft>
                <a:spcPts val="0"/>
              </a:spcAft>
              <a:buNone/>
            </a:pPr>
            <a:r>
              <a:t/>
            </a:r>
            <a:endParaRPr sz="1700" u="sng">
              <a:solidFill>
                <a:schemeClr val="hlink"/>
              </a:solidFill>
            </a:endParaRPr>
          </a:p>
          <a:p>
            <a:pPr indent="0" lvl="0" marL="0" rtl="0" algn="l">
              <a:spcBef>
                <a:spcPts val="0"/>
              </a:spcBef>
              <a:spcAft>
                <a:spcPts val="0"/>
              </a:spcAft>
              <a:buNone/>
            </a:pPr>
            <a:r>
              <a:rPr lang="en-GB" sz="1700" u="sng">
                <a:solidFill>
                  <a:schemeClr val="hlink"/>
                </a:solidFill>
                <a:hlinkClick r:id="rId9"/>
              </a:rPr>
              <a:t>https://craigndave.org/ocr-gcse-j277-videos/</a:t>
            </a:r>
            <a:r>
              <a:rPr lang="en-GB" sz="1700" u="sng">
                <a:solidFill>
                  <a:schemeClr val="hlink"/>
                </a:solidFill>
              </a:rPr>
              <a:t> </a:t>
            </a:r>
            <a:endParaRPr sz="1700" u="sng">
              <a:solidFill>
                <a:schemeClr val="hlink"/>
              </a:solidFill>
            </a:endParaRPr>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8"/>
          <p:cNvSpPr txBox="1"/>
          <p:nvPr/>
        </p:nvSpPr>
        <p:spPr>
          <a:xfrm>
            <a:off x="1092129" y="152400"/>
            <a:ext cx="6749400" cy="1066800"/>
          </a:xfrm>
          <a:prstGeom prst="rect">
            <a:avLst/>
          </a:prstGeom>
          <a:noFill/>
          <a:ln>
            <a:noFill/>
          </a:ln>
        </p:spPr>
        <p:txBody>
          <a:bodyPr anchorCtr="0" anchor="ctr" bIns="91500" lIns="91500" spcFirstLastPara="1" rIns="91500" wrap="square" tIns="91500">
            <a:noAutofit/>
          </a:bodyPr>
          <a:lstStyle/>
          <a:p>
            <a:pPr indent="0" lvl="0" marL="0" rtl="0" algn="ctr">
              <a:spcBef>
                <a:spcPts val="0"/>
              </a:spcBef>
              <a:spcAft>
                <a:spcPts val="0"/>
              </a:spcAft>
              <a:buNone/>
            </a:pPr>
            <a:r>
              <a:rPr b="1" lang="en-GB" sz="3000"/>
              <a:t>GCSE Creative Media </a:t>
            </a:r>
            <a:endParaRPr b="1" sz="3000"/>
          </a:p>
          <a:p>
            <a:pPr indent="0" lvl="0" marL="0" rtl="0" algn="ctr">
              <a:spcBef>
                <a:spcPts val="0"/>
              </a:spcBef>
              <a:spcAft>
                <a:spcPts val="0"/>
              </a:spcAft>
              <a:buClr>
                <a:schemeClr val="dk1"/>
              </a:buClr>
              <a:buSzPts val="1100"/>
              <a:buFont typeface="Arial"/>
              <a:buNone/>
            </a:pPr>
            <a:r>
              <a:rPr b="1" lang="en-GB" sz="3000">
                <a:solidFill>
                  <a:srgbClr val="980000"/>
                </a:solidFill>
                <a:highlight>
                  <a:schemeClr val="lt1"/>
                </a:highlight>
              </a:rPr>
              <a:t>Year 10 2025-26</a:t>
            </a:r>
            <a:endParaRPr b="1" sz="2600">
              <a:latin typeface="Permanent Marker"/>
              <a:ea typeface="Permanent Marker"/>
              <a:cs typeface="Permanent Marker"/>
              <a:sym typeface="Permanent Marker"/>
            </a:endParaRPr>
          </a:p>
        </p:txBody>
      </p:sp>
      <p:pic>
        <p:nvPicPr>
          <p:cNvPr id="249" name="Google Shape;249;p38"/>
          <p:cNvPicPr preferRelativeResize="0"/>
          <p:nvPr/>
        </p:nvPicPr>
        <p:blipFill>
          <a:blip r:embed="rId3">
            <a:alphaModFix/>
          </a:blip>
          <a:stretch>
            <a:fillRect/>
          </a:stretch>
        </p:blipFill>
        <p:spPr>
          <a:xfrm>
            <a:off x="159639" y="152400"/>
            <a:ext cx="1717297" cy="1005737"/>
          </a:xfrm>
          <a:prstGeom prst="rect">
            <a:avLst/>
          </a:prstGeom>
          <a:noFill/>
          <a:ln>
            <a:noFill/>
          </a:ln>
        </p:spPr>
      </p:pic>
      <p:sp>
        <p:nvSpPr>
          <p:cNvPr id="250" name="Google Shape;250;p38"/>
          <p:cNvSpPr txBox="1"/>
          <p:nvPr/>
        </p:nvSpPr>
        <p:spPr>
          <a:xfrm>
            <a:off x="159650" y="1398175"/>
            <a:ext cx="4412400" cy="4603500"/>
          </a:xfrm>
          <a:prstGeom prst="rect">
            <a:avLst/>
          </a:prstGeom>
          <a:solidFill>
            <a:srgbClr val="D9EAD3"/>
          </a:solidFill>
          <a:ln>
            <a:noFill/>
          </a:ln>
        </p:spPr>
        <p:txBody>
          <a:bodyPr anchorCtr="0" anchor="ctr" bIns="91500" lIns="91500" spcFirstLastPara="1" rIns="91500" wrap="square" tIns="91500">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sz="800"/>
          </a:p>
          <a:p>
            <a:pPr indent="-317500" lvl="0" marL="457200" rtl="0" algn="l">
              <a:lnSpc>
                <a:spcPct val="115000"/>
              </a:lnSpc>
              <a:spcBef>
                <a:spcPts val="0"/>
              </a:spcBef>
              <a:spcAft>
                <a:spcPts val="0"/>
              </a:spcAft>
              <a:buSzPts val="1400"/>
              <a:buChar char="●"/>
            </a:pPr>
            <a:r>
              <a:rPr lang="en-GB"/>
              <a:t>Use the subject’s Google Classroom to keep up to date with work and deadlines.</a:t>
            </a:r>
            <a:endParaRPr/>
          </a:p>
          <a:p>
            <a:pPr indent="-317500" lvl="0" marL="457200" rtl="0" algn="l">
              <a:lnSpc>
                <a:spcPct val="115000"/>
              </a:lnSpc>
              <a:spcBef>
                <a:spcPts val="0"/>
              </a:spcBef>
              <a:spcAft>
                <a:spcPts val="0"/>
              </a:spcAft>
              <a:buSzPts val="1400"/>
              <a:buChar char="●"/>
            </a:pPr>
            <a:r>
              <a:rPr lang="en-GB"/>
              <a:t>Revisit presentations posted in the Google Classroom to embed your knowledge of the subject.</a:t>
            </a:r>
            <a:endParaRPr/>
          </a:p>
          <a:p>
            <a:pPr indent="-317500" lvl="0" marL="457200" rtl="0" algn="l">
              <a:lnSpc>
                <a:spcPct val="115000"/>
              </a:lnSpc>
              <a:spcBef>
                <a:spcPts val="0"/>
              </a:spcBef>
              <a:spcAft>
                <a:spcPts val="0"/>
              </a:spcAft>
              <a:buSzPts val="1400"/>
              <a:buChar char="●"/>
            </a:pPr>
            <a:r>
              <a:rPr lang="en-GB"/>
              <a:t>Use lunchtimes to make further progress with work and practise skills in Adobe software. You can also do this at home if you have a device on which you can use Adobe software.</a:t>
            </a:r>
            <a:endParaRPr/>
          </a:p>
          <a:p>
            <a:pPr indent="-317500" lvl="0" marL="457200" rtl="0" algn="l">
              <a:lnSpc>
                <a:spcPct val="115000"/>
              </a:lnSpc>
              <a:spcBef>
                <a:spcPts val="0"/>
              </a:spcBef>
              <a:spcAft>
                <a:spcPts val="0"/>
              </a:spcAft>
              <a:buSzPts val="1400"/>
              <a:buChar char="●"/>
            </a:pPr>
            <a:r>
              <a:rPr lang="en-GB"/>
              <a:t>Always use correct Creative Media terminology when analysing existing media products and your own design work.</a:t>
            </a:r>
            <a:endParaRPr/>
          </a:p>
          <a:p>
            <a:pPr indent="-317500" lvl="0" marL="457200" rtl="0" algn="l">
              <a:lnSpc>
                <a:spcPct val="115000"/>
              </a:lnSpc>
              <a:spcBef>
                <a:spcPts val="0"/>
              </a:spcBef>
              <a:spcAft>
                <a:spcPts val="0"/>
              </a:spcAft>
              <a:buSzPts val="1400"/>
              <a:buChar char="●"/>
            </a:pPr>
            <a:r>
              <a:rPr lang="en-GB"/>
              <a:t>Presentation is very important. Look at examples of media products for inspiration.</a:t>
            </a:r>
            <a:endParaRPr/>
          </a:p>
          <a:p>
            <a:pPr indent="-317500" lvl="0" marL="457200" rtl="0" algn="l">
              <a:lnSpc>
                <a:spcPct val="115000"/>
              </a:lnSpc>
              <a:spcBef>
                <a:spcPts val="0"/>
              </a:spcBef>
              <a:spcAft>
                <a:spcPts val="0"/>
              </a:spcAft>
              <a:buSzPts val="1400"/>
              <a:buChar char="●"/>
            </a:pPr>
            <a:r>
              <a:rPr lang="en-GB"/>
              <a:t>Be observant: Notice Media Products around you.</a:t>
            </a:r>
            <a:endParaRPr/>
          </a:p>
          <a:p>
            <a:pPr indent="-317500" lvl="0" marL="457200" rtl="0" algn="l">
              <a:lnSpc>
                <a:spcPct val="115000"/>
              </a:lnSpc>
              <a:spcBef>
                <a:spcPts val="0"/>
              </a:spcBef>
              <a:spcAft>
                <a:spcPts val="0"/>
              </a:spcAft>
              <a:buSzPts val="1400"/>
              <a:buChar char="●"/>
            </a:pPr>
            <a:r>
              <a:rPr lang="en-GB"/>
              <a:t>Always ask for support when needed.</a:t>
            </a:r>
            <a:endParaRPr b="1"/>
          </a:p>
        </p:txBody>
      </p:sp>
      <p:sp>
        <p:nvSpPr>
          <p:cNvPr id="251" name="Google Shape;251;p38"/>
          <p:cNvSpPr txBox="1"/>
          <p:nvPr/>
        </p:nvSpPr>
        <p:spPr>
          <a:xfrm>
            <a:off x="4688125" y="1398175"/>
            <a:ext cx="4310100" cy="4603500"/>
          </a:xfrm>
          <a:prstGeom prst="rect">
            <a:avLst/>
          </a:prstGeom>
          <a:solidFill>
            <a:srgbClr val="F4CCCC"/>
          </a:solidFill>
          <a:ln>
            <a:noFill/>
          </a:ln>
        </p:spPr>
        <p:txBody>
          <a:bodyPr anchorCtr="0" anchor="ctr" bIns="91500" lIns="91500" spcFirstLastPara="1" rIns="91500" wrap="square" tIns="91500">
            <a:noAutofit/>
          </a:bodyPr>
          <a:lstStyle/>
          <a:p>
            <a:pPr indent="0" lvl="0" marL="0" rtl="0" algn="l">
              <a:lnSpc>
                <a:spcPct val="115000"/>
              </a:lnSpc>
              <a:spcBef>
                <a:spcPts val="0"/>
              </a:spcBef>
              <a:spcAft>
                <a:spcPts val="0"/>
              </a:spcAft>
              <a:buNone/>
            </a:pPr>
            <a:r>
              <a:rPr b="1" lang="en-GB" sz="1600"/>
              <a:t>Key Dates for Year 10:</a:t>
            </a:r>
            <a:endParaRPr b="1" sz="1600"/>
          </a:p>
          <a:p>
            <a:pPr indent="0" lvl="0" marL="0" rtl="0" algn="l">
              <a:lnSpc>
                <a:spcPct val="115000"/>
              </a:lnSpc>
              <a:spcBef>
                <a:spcPts val="0"/>
              </a:spcBef>
              <a:spcAft>
                <a:spcPts val="0"/>
              </a:spcAft>
              <a:buNone/>
            </a:pPr>
            <a:r>
              <a:rPr b="1" lang="en-GB" sz="1300">
                <a:solidFill>
                  <a:schemeClr val="dk1"/>
                </a:solidFill>
              </a:rPr>
              <a:t>Unit 1 Exploring Media Product (30% internal assessment)</a:t>
            </a:r>
            <a:endParaRPr b="1" sz="1300"/>
          </a:p>
          <a:p>
            <a:pPr indent="0" lvl="0" marL="0" marR="200954" rtl="0" algn="l">
              <a:lnSpc>
                <a:spcPct val="114537"/>
              </a:lnSpc>
              <a:spcBef>
                <a:spcPts val="1300"/>
              </a:spcBef>
              <a:spcAft>
                <a:spcPts val="0"/>
              </a:spcAft>
              <a:buNone/>
            </a:pPr>
            <a:r>
              <a:rPr b="1" lang="en-GB" sz="1300">
                <a:solidFill>
                  <a:schemeClr val="dk1"/>
                </a:solidFill>
              </a:rPr>
              <a:t>Unit 2 Developing Digital Media Production Skills (30% internal assessment) -</a:t>
            </a:r>
            <a:endParaRPr b="1" sz="1300"/>
          </a:p>
          <a:p>
            <a:pPr indent="0" lvl="0" marL="0" marR="196508" rtl="0" algn="just">
              <a:lnSpc>
                <a:spcPct val="114537"/>
              </a:lnSpc>
              <a:spcBef>
                <a:spcPts val="1300"/>
              </a:spcBef>
              <a:spcAft>
                <a:spcPts val="0"/>
              </a:spcAft>
              <a:buNone/>
            </a:pPr>
            <a:r>
              <a:rPr b="1" lang="en-GB" sz="1300">
                <a:solidFill>
                  <a:schemeClr val="dk1"/>
                </a:solidFill>
              </a:rPr>
              <a:t>Unit 3 Create a Media Product in Response to a Brief (40% external assessment) </a:t>
            </a:r>
            <a:r>
              <a:rPr lang="en-GB" sz="1300">
                <a:solidFill>
                  <a:schemeClr val="dk1"/>
                </a:solidFill>
              </a:rPr>
              <a:t>- In ten hours of  supervised assessment time learners will apply and develop their planning and production skills and  techniques to create a media product in response to a client brief.  </a:t>
            </a:r>
            <a:endParaRPr sz="1300">
              <a:highlight>
                <a:srgbClr val="FF0000"/>
              </a:highlight>
            </a:endParaRPr>
          </a:p>
          <a:p>
            <a:pPr indent="0" lvl="0" marL="0" rtl="0" algn="l">
              <a:lnSpc>
                <a:spcPct val="115000"/>
              </a:lnSpc>
              <a:spcBef>
                <a:spcPts val="0"/>
              </a:spcBef>
              <a:spcAft>
                <a:spcPts val="0"/>
              </a:spcAft>
              <a:buNone/>
            </a:pPr>
            <a:r>
              <a:t/>
            </a:r>
            <a:endParaRPr sz="1300"/>
          </a:p>
          <a:p>
            <a:pPr indent="-311150" lvl="0" marL="457200" rtl="0" algn="l">
              <a:lnSpc>
                <a:spcPct val="115000"/>
              </a:lnSpc>
              <a:spcBef>
                <a:spcPts val="0"/>
              </a:spcBef>
              <a:spcAft>
                <a:spcPts val="0"/>
              </a:spcAft>
              <a:buSzPts val="1300"/>
              <a:buChar char="●"/>
            </a:pPr>
            <a:r>
              <a:rPr b="1" lang="en-GB" sz="1300"/>
              <a:t>Everything</a:t>
            </a:r>
            <a:r>
              <a:rPr lang="en-GB" sz="1300"/>
              <a:t> you learn and practise in lesson time is there to prepare you for assessment. </a:t>
            </a:r>
            <a:endParaRPr sz="1300"/>
          </a:p>
          <a:p>
            <a:pPr indent="-311150" lvl="0" marL="457200" rtl="0" algn="l">
              <a:lnSpc>
                <a:spcPct val="115000"/>
              </a:lnSpc>
              <a:spcBef>
                <a:spcPts val="0"/>
              </a:spcBef>
              <a:spcAft>
                <a:spcPts val="0"/>
              </a:spcAft>
              <a:buSzPts val="1300"/>
              <a:buChar char="●"/>
            </a:pPr>
            <a:r>
              <a:rPr lang="en-GB" sz="1300"/>
              <a:t>Do you </a:t>
            </a:r>
            <a:r>
              <a:rPr b="1" lang="en-GB" sz="1300"/>
              <a:t>very best</a:t>
            </a:r>
            <a:r>
              <a:rPr lang="en-GB" sz="1300"/>
              <a:t> and </a:t>
            </a:r>
            <a:r>
              <a:rPr b="1" lang="en-GB" sz="1300"/>
              <a:t>challenge yourself</a:t>
            </a:r>
            <a:r>
              <a:rPr lang="en-GB" sz="1300"/>
              <a:t> to have a go at complex skills and ask for help when needed. This will help you in the long run.</a:t>
            </a:r>
            <a:endParaRPr sz="1300"/>
          </a:p>
        </p:txBody>
      </p:sp>
      <p:sp>
        <p:nvSpPr>
          <p:cNvPr id="252" name="Google Shape;252;p38"/>
          <p:cNvSpPr txBox="1"/>
          <p:nvPr/>
        </p:nvSpPr>
        <p:spPr>
          <a:xfrm>
            <a:off x="159650" y="6066975"/>
            <a:ext cx="6749400" cy="675000"/>
          </a:xfrm>
          <a:prstGeom prst="rect">
            <a:avLst/>
          </a:prstGeom>
          <a:noFill/>
          <a:ln>
            <a:noFill/>
          </a:ln>
        </p:spPr>
        <p:txBody>
          <a:bodyPr anchorCtr="0" anchor="t" bIns="91500" lIns="91500" spcFirstLastPara="1" rIns="91500" wrap="square" tIns="91500">
            <a:noAutofit/>
          </a:bodyPr>
          <a:lstStyle/>
          <a:p>
            <a:pPr indent="0" lvl="0" marL="0" rtl="0" algn="l">
              <a:spcBef>
                <a:spcPts val="0"/>
              </a:spcBef>
              <a:spcAft>
                <a:spcPts val="0"/>
              </a:spcAft>
              <a:buNone/>
            </a:pPr>
            <a:r>
              <a:rPr b="1" lang="en-GB" sz="1600" u="sng"/>
              <a:t>Subject Leader</a:t>
            </a:r>
            <a:r>
              <a:rPr b="1" lang="en-GB" sz="1600"/>
              <a:t>: </a:t>
            </a:r>
            <a:endParaRPr b="1" sz="1600"/>
          </a:p>
          <a:p>
            <a:pPr indent="0" lvl="0" marL="0" rtl="0" algn="l">
              <a:spcBef>
                <a:spcPts val="0"/>
              </a:spcBef>
              <a:spcAft>
                <a:spcPts val="0"/>
              </a:spcAft>
              <a:buNone/>
            </a:pPr>
            <a:r>
              <a:rPr b="1" lang="en-GB" sz="1600"/>
              <a:t>Miss Thomas - </a:t>
            </a:r>
            <a:r>
              <a:rPr lang="en-GB" sz="1600" u="sng">
                <a:solidFill>
                  <a:schemeClr val="hlink"/>
                </a:solidFill>
                <a:hlinkClick r:id="rId4"/>
              </a:rPr>
              <a:t>r.thomas@tgs.starmat.uk</a:t>
            </a:r>
            <a:endParaRPr sz="1600"/>
          </a:p>
          <a:p>
            <a:pPr indent="0" lvl="0" marL="0" rtl="0" algn="l">
              <a:spcBef>
                <a:spcPts val="0"/>
              </a:spcBef>
              <a:spcAft>
                <a:spcPts val="0"/>
              </a:spcAft>
              <a:buNone/>
            </a:pPr>
            <a:r>
              <a:t/>
            </a:r>
            <a:endParaRPr sz="1600"/>
          </a:p>
        </p:txBody>
      </p:sp>
      <p:pic>
        <p:nvPicPr>
          <p:cNvPr id="253" name="Google Shape;253;p38"/>
          <p:cNvPicPr preferRelativeResize="0"/>
          <p:nvPr/>
        </p:nvPicPr>
        <p:blipFill>
          <a:blip r:embed="rId5">
            <a:alphaModFix/>
          </a:blip>
          <a:stretch>
            <a:fillRect/>
          </a:stretch>
        </p:blipFill>
        <p:spPr>
          <a:xfrm>
            <a:off x="6974625" y="69013"/>
            <a:ext cx="1976804" cy="1233580"/>
          </a:xfrm>
          <a:prstGeom prst="rect">
            <a:avLst/>
          </a:prstGeom>
          <a:noFill/>
          <a:ln cap="flat" cmpd="sng" w="19050">
            <a:solidFill>
              <a:schemeClr val="dk2"/>
            </a:solidFill>
            <a:prstDash val="solid"/>
            <a:round/>
            <a:headEnd len="sm" w="sm" type="none"/>
            <a:tailEnd len="sm" w="sm" type="none"/>
          </a:ln>
        </p:spPr>
      </p:pic>
      <p:sp>
        <p:nvSpPr>
          <p:cNvPr id="254" name="Google Shape;254;p38"/>
          <p:cNvSpPr txBox="1"/>
          <p:nvPr/>
        </p:nvSpPr>
        <p:spPr>
          <a:xfrm>
            <a:off x="4688125" y="6096875"/>
            <a:ext cx="43101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500">
                <a:latin typeface="Caveat"/>
                <a:ea typeface="Caveat"/>
                <a:cs typeface="Caveat"/>
                <a:sym typeface="Caveat"/>
              </a:rPr>
              <a:t>Use your imagination</a:t>
            </a:r>
            <a:r>
              <a:rPr lang="en-GB" sz="2500">
                <a:latin typeface="Caveat"/>
                <a:ea typeface="Caveat"/>
                <a:cs typeface="Caveat"/>
                <a:sym typeface="Caveat"/>
              </a:rPr>
              <a:t>!</a:t>
            </a:r>
            <a:endParaRPr sz="2500">
              <a:latin typeface="Caveat"/>
              <a:ea typeface="Caveat"/>
              <a:cs typeface="Caveat"/>
              <a:sym typeface="Cave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9"/>
          <p:cNvSpPr txBox="1"/>
          <p:nvPr/>
        </p:nvSpPr>
        <p:spPr>
          <a:xfrm>
            <a:off x="790507" y="152400"/>
            <a:ext cx="69120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3D Design</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highlight>
                  <a:schemeClr val="lt1"/>
                </a:highlight>
              </a:rPr>
              <a:t>Year 10 2025-26</a:t>
            </a:r>
            <a:endParaRPr sz="2500">
              <a:solidFill>
                <a:schemeClr val="dk1"/>
              </a:solidFill>
            </a:endParaRPr>
          </a:p>
          <a:p>
            <a:pPr indent="0" lvl="0" marL="0" rtl="0" algn="ctr">
              <a:spcBef>
                <a:spcPts val="0"/>
              </a:spcBef>
              <a:spcAft>
                <a:spcPts val="0"/>
              </a:spcAft>
              <a:buNone/>
            </a:pPr>
            <a:r>
              <a:t/>
            </a:r>
            <a:endParaRPr sz="3500"/>
          </a:p>
        </p:txBody>
      </p:sp>
      <p:pic>
        <p:nvPicPr>
          <p:cNvPr id="260" name="Google Shape;260;p39"/>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261" name="Google Shape;261;p39"/>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b="1" sz="1600"/>
          </a:p>
          <a:p>
            <a:pPr indent="-330200" lvl="0" marL="457200" rtl="0" algn="l">
              <a:lnSpc>
                <a:spcPct val="115000"/>
              </a:lnSpc>
              <a:spcBef>
                <a:spcPts val="0"/>
              </a:spcBef>
              <a:spcAft>
                <a:spcPts val="0"/>
              </a:spcAft>
              <a:buSzPts val="1600"/>
              <a:buChar char="●"/>
            </a:pPr>
            <a:r>
              <a:rPr lang="en-GB" sz="1600"/>
              <a:t>Stay on top of mini deadlines. They are planned out so that you do not become overwhelmed when it comes close to submission dates</a:t>
            </a:r>
            <a:endParaRPr sz="1600"/>
          </a:p>
          <a:p>
            <a:pPr indent="0" lvl="0" marL="457200" rtl="0" algn="l">
              <a:lnSpc>
                <a:spcPct val="115000"/>
              </a:lnSpc>
              <a:spcBef>
                <a:spcPts val="0"/>
              </a:spcBef>
              <a:spcAft>
                <a:spcPts val="0"/>
              </a:spcAft>
              <a:buNone/>
            </a:pPr>
            <a:r>
              <a:t/>
            </a:r>
            <a:endParaRPr sz="1600"/>
          </a:p>
          <a:p>
            <a:pPr indent="-330200" lvl="0" marL="457200" rtl="0" algn="l">
              <a:lnSpc>
                <a:spcPct val="115000"/>
              </a:lnSpc>
              <a:spcBef>
                <a:spcPts val="0"/>
              </a:spcBef>
              <a:spcAft>
                <a:spcPts val="0"/>
              </a:spcAft>
              <a:buSzPts val="1600"/>
              <a:buChar char="●"/>
            </a:pPr>
            <a:r>
              <a:rPr lang="en-GB" sz="1600"/>
              <a:t>Aim to do 1-2 hours extra in your own time every week. This can be at lunch times, after school sessions or at home</a:t>
            </a:r>
            <a:endParaRPr sz="1600"/>
          </a:p>
          <a:p>
            <a:pPr indent="0" lvl="0" marL="457200" rtl="0" algn="l">
              <a:lnSpc>
                <a:spcPct val="115000"/>
              </a:lnSpc>
              <a:spcBef>
                <a:spcPts val="0"/>
              </a:spcBef>
              <a:spcAft>
                <a:spcPts val="0"/>
              </a:spcAft>
              <a:buNone/>
            </a:pPr>
            <a:r>
              <a:t/>
            </a:r>
            <a:endParaRPr sz="1600"/>
          </a:p>
          <a:p>
            <a:pPr indent="-317500" lvl="0" marL="457200" rtl="0" algn="l">
              <a:lnSpc>
                <a:spcPct val="115000"/>
              </a:lnSpc>
              <a:spcBef>
                <a:spcPts val="0"/>
              </a:spcBef>
              <a:spcAft>
                <a:spcPts val="0"/>
              </a:spcAft>
              <a:buSzPts val="1400"/>
              <a:buChar char="●"/>
            </a:pPr>
            <a:r>
              <a:rPr lang="en-GB" sz="1600"/>
              <a:t>Try to do as much practical work in school as possible and screen dump in to slides because you can then do this at home.</a:t>
            </a:r>
            <a:r>
              <a:rPr lang="en-GB"/>
              <a:t> </a:t>
            </a:r>
            <a:endParaRPr/>
          </a:p>
        </p:txBody>
      </p:sp>
      <p:sp>
        <p:nvSpPr>
          <p:cNvPr id="262" name="Google Shape;262;p39"/>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 for Y11:</a:t>
            </a:r>
            <a:endParaRPr b="1" sz="1600"/>
          </a:p>
          <a:p>
            <a:pPr indent="0" lvl="0" marL="0" rtl="0" algn="l">
              <a:spcBef>
                <a:spcPts val="0"/>
              </a:spcBef>
              <a:spcAft>
                <a:spcPts val="0"/>
              </a:spcAft>
              <a:buNone/>
            </a:pPr>
            <a:r>
              <a:t/>
            </a:r>
            <a:endParaRPr sz="1700"/>
          </a:p>
          <a:p>
            <a:pPr indent="0" lvl="0" marL="0" rtl="0" algn="l">
              <a:spcBef>
                <a:spcPts val="1974"/>
              </a:spcBef>
              <a:spcAft>
                <a:spcPts val="0"/>
              </a:spcAft>
              <a:buNone/>
            </a:pPr>
            <a:r>
              <a:rPr b="1" lang="en-GB">
                <a:solidFill>
                  <a:schemeClr val="dk1"/>
                </a:solidFill>
              </a:rPr>
              <a:t>Non-Exam Assessment </a:t>
            </a:r>
            <a:endParaRPr b="1">
              <a:solidFill>
                <a:schemeClr val="dk1"/>
              </a:solidFill>
            </a:endParaRPr>
          </a:p>
          <a:p>
            <a:pPr indent="-336550" lvl="0" marL="457200" rtl="0" algn="l">
              <a:spcBef>
                <a:spcPts val="775"/>
              </a:spcBef>
              <a:spcAft>
                <a:spcPts val="0"/>
              </a:spcAft>
              <a:buClr>
                <a:schemeClr val="dk1"/>
              </a:buClr>
              <a:buSzPts val="1700"/>
              <a:buChar char="●"/>
            </a:pPr>
            <a:r>
              <a:rPr lang="en-GB">
                <a:solidFill>
                  <a:schemeClr val="dk1"/>
                </a:solidFill>
              </a:rPr>
              <a:t>60% Internally set practical projects (two projects will be covered) </a:t>
            </a:r>
            <a:endParaRPr>
              <a:solidFill>
                <a:schemeClr val="dk1"/>
              </a:solidFill>
            </a:endParaRPr>
          </a:p>
          <a:p>
            <a:pPr indent="0" lvl="0" marL="0" rtl="0" algn="l">
              <a:spcBef>
                <a:spcPts val="775"/>
              </a:spcBef>
              <a:spcAft>
                <a:spcPts val="0"/>
              </a:spcAft>
              <a:buNone/>
            </a:pPr>
            <a:r>
              <a:rPr b="1" lang="en-GB">
                <a:solidFill>
                  <a:schemeClr val="dk1"/>
                </a:solidFill>
              </a:rPr>
              <a:t>Externally assessed Exam </a:t>
            </a:r>
            <a:endParaRPr b="1">
              <a:solidFill>
                <a:schemeClr val="dk1"/>
              </a:solidFill>
            </a:endParaRPr>
          </a:p>
          <a:p>
            <a:pPr indent="-336550" lvl="0" marL="457200" rtl="0" algn="l">
              <a:spcBef>
                <a:spcPts val="775"/>
              </a:spcBef>
              <a:spcAft>
                <a:spcPts val="0"/>
              </a:spcAft>
              <a:buClr>
                <a:schemeClr val="dk1"/>
              </a:buClr>
              <a:buSzPts val="1700"/>
              <a:buChar char="●"/>
            </a:pPr>
            <a:r>
              <a:rPr lang="en-GB">
                <a:solidFill>
                  <a:schemeClr val="dk1"/>
                </a:solidFill>
              </a:rPr>
              <a:t>40% Externally set practical project ending in a 10 hour practical exam (one project) </a:t>
            </a:r>
            <a:endParaRPr>
              <a:solidFill>
                <a:schemeClr val="dk1"/>
              </a:solidFill>
            </a:endParaRPr>
          </a:p>
          <a:p>
            <a:pPr indent="0" lvl="0" marL="457200" rtl="0" algn="l">
              <a:lnSpc>
                <a:spcPct val="115000"/>
              </a:lnSpc>
              <a:spcBef>
                <a:spcPts val="0"/>
              </a:spcBef>
              <a:spcAft>
                <a:spcPts val="0"/>
              </a:spcAft>
              <a:buNone/>
            </a:pPr>
            <a:r>
              <a:t/>
            </a:r>
            <a:endParaRPr sz="1700">
              <a:solidFill>
                <a:schemeClr val="dk1"/>
              </a:solidFill>
            </a:endParaRPr>
          </a:p>
          <a:p>
            <a:pPr indent="0" lvl="0" marL="457200" rtl="0" algn="l">
              <a:lnSpc>
                <a:spcPct val="115000"/>
              </a:lnSpc>
              <a:spcBef>
                <a:spcPts val="0"/>
              </a:spcBef>
              <a:spcAft>
                <a:spcPts val="0"/>
              </a:spcAft>
              <a:buNone/>
            </a:pPr>
            <a:r>
              <a:t/>
            </a:r>
            <a:endParaRPr sz="1500">
              <a:solidFill>
                <a:schemeClr val="dk1"/>
              </a:solidFill>
            </a:endParaRPr>
          </a:p>
          <a:p>
            <a:pPr indent="0" lvl="0" marL="457200" rtl="0" algn="l">
              <a:lnSpc>
                <a:spcPct val="115000"/>
              </a:lnSpc>
              <a:spcBef>
                <a:spcPts val="0"/>
              </a:spcBef>
              <a:spcAft>
                <a:spcPts val="0"/>
              </a:spcAft>
              <a:buNone/>
            </a:pPr>
            <a:r>
              <a:t/>
            </a:r>
            <a:endParaRPr b="1" sz="1500">
              <a:solidFill>
                <a:schemeClr val="dk1"/>
              </a:solidFill>
            </a:endParaRPr>
          </a:p>
          <a:p>
            <a:pPr indent="0" lvl="0" marL="0" rtl="0" algn="l">
              <a:spcBef>
                <a:spcPts val="0"/>
              </a:spcBef>
              <a:spcAft>
                <a:spcPts val="0"/>
              </a:spcAft>
              <a:buNone/>
            </a:pPr>
            <a:r>
              <a:t/>
            </a:r>
            <a:endParaRPr sz="1500">
              <a:solidFill>
                <a:schemeClr val="dk1"/>
              </a:solidFill>
            </a:endParaRPr>
          </a:p>
        </p:txBody>
      </p:sp>
      <p:sp>
        <p:nvSpPr>
          <p:cNvPr id="263" name="Google Shape;263;p39"/>
          <p:cNvSpPr txBox="1"/>
          <p:nvPr/>
        </p:nvSpPr>
        <p:spPr>
          <a:xfrm>
            <a:off x="159650" y="6066975"/>
            <a:ext cx="53298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 </a:t>
            </a:r>
            <a:endParaRPr b="1" sz="1600"/>
          </a:p>
          <a:p>
            <a:pPr indent="0" lvl="0" marL="0" rtl="0" algn="l">
              <a:spcBef>
                <a:spcPts val="0"/>
              </a:spcBef>
              <a:spcAft>
                <a:spcPts val="0"/>
              </a:spcAft>
              <a:buNone/>
            </a:pPr>
            <a:r>
              <a:rPr b="1" lang="en-GB" sz="1600"/>
              <a:t>Mr Andrews </a:t>
            </a:r>
            <a:r>
              <a:rPr lang="en-GB" sz="1600"/>
              <a:t>- </a:t>
            </a:r>
            <a:r>
              <a:rPr lang="en-GB" sz="1600" u="sng">
                <a:solidFill>
                  <a:schemeClr val="hlink"/>
                </a:solidFill>
                <a:hlinkClick r:id="rId4"/>
              </a:rPr>
              <a:t>j.andrews@tgs.starmat.uk</a:t>
            </a:r>
            <a:endParaRPr sz="1600"/>
          </a:p>
          <a:p>
            <a:pPr indent="0" lvl="0" marL="0" rtl="0" algn="l">
              <a:spcBef>
                <a:spcPts val="0"/>
              </a:spcBef>
              <a:spcAft>
                <a:spcPts val="0"/>
              </a:spcAft>
              <a:buNone/>
            </a:pPr>
            <a:r>
              <a:t/>
            </a:r>
            <a:endParaRPr sz="1600"/>
          </a:p>
        </p:txBody>
      </p:sp>
      <p:sp>
        <p:nvSpPr>
          <p:cNvPr id="264" name="Google Shape;264;p39"/>
          <p:cNvSpPr txBox="1"/>
          <p:nvPr/>
        </p:nvSpPr>
        <p:spPr>
          <a:xfrm>
            <a:off x="4688125" y="6096875"/>
            <a:ext cx="43101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500">
                <a:latin typeface="Caveat"/>
                <a:ea typeface="Caveat"/>
                <a:cs typeface="Caveat"/>
                <a:sym typeface="Caveat"/>
              </a:rPr>
              <a:t>Little and often is the key to success!</a:t>
            </a:r>
            <a:endParaRPr sz="2500">
              <a:latin typeface="Caveat"/>
              <a:ea typeface="Caveat"/>
              <a:cs typeface="Caveat"/>
              <a:sym typeface="Cave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40"/>
          <p:cNvSpPr txBox="1"/>
          <p:nvPr/>
        </p:nvSpPr>
        <p:spPr>
          <a:xfrm>
            <a:off x="2086350" y="152400"/>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Drama</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highlight>
                  <a:schemeClr val="lt1"/>
                </a:highlight>
              </a:rPr>
              <a:t>Year 10 2025-26</a:t>
            </a:r>
            <a:endParaRPr sz="2500">
              <a:highlight>
                <a:schemeClr val="lt1"/>
              </a:highlight>
            </a:endParaRPr>
          </a:p>
        </p:txBody>
      </p:sp>
      <p:pic>
        <p:nvPicPr>
          <p:cNvPr id="270" name="Google Shape;270;p40"/>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271" name="Google Shape;271;p40"/>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b="1" sz="1600"/>
          </a:p>
          <a:p>
            <a:pPr indent="-323850" lvl="0" marL="457200" rtl="0" algn="l">
              <a:lnSpc>
                <a:spcPct val="115000"/>
              </a:lnSpc>
              <a:spcBef>
                <a:spcPts val="0"/>
              </a:spcBef>
              <a:spcAft>
                <a:spcPts val="0"/>
              </a:spcAft>
              <a:buClr>
                <a:schemeClr val="dk1"/>
              </a:buClr>
              <a:buSzPts val="1500"/>
              <a:buChar char="●"/>
            </a:pPr>
            <a:r>
              <a:rPr b="1" lang="en-GB" sz="1500">
                <a:solidFill>
                  <a:schemeClr val="dk1"/>
                </a:solidFill>
              </a:rPr>
              <a:t>Make sure you know how to structure your answer for each question. </a:t>
            </a:r>
            <a:r>
              <a:rPr lang="en-GB" sz="1500">
                <a:solidFill>
                  <a:schemeClr val="dk1"/>
                </a:solidFill>
              </a:rPr>
              <a:t>Make</a:t>
            </a:r>
            <a:r>
              <a:rPr lang="en-GB" sz="1500">
                <a:solidFill>
                  <a:schemeClr val="dk1"/>
                </a:solidFill>
              </a:rPr>
              <a:t> revision cards with the structure and key vocabulary for each question. </a:t>
            </a:r>
            <a:endParaRPr sz="1500">
              <a:solidFill>
                <a:schemeClr val="dk1"/>
              </a:solidFill>
            </a:endParaRPr>
          </a:p>
          <a:p>
            <a:pPr indent="0" lvl="0" marL="0" rtl="0" algn="l">
              <a:lnSpc>
                <a:spcPct val="115000"/>
              </a:lnSpc>
              <a:spcBef>
                <a:spcPts val="0"/>
              </a:spcBef>
              <a:spcAft>
                <a:spcPts val="0"/>
              </a:spcAft>
              <a:buNone/>
            </a:pPr>
            <a:r>
              <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b="1" lang="en-GB" sz="1500">
                <a:solidFill>
                  <a:schemeClr val="dk1"/>
                </a:solidFill>
              </a:rPr>
              <a:t>Be organised!</a:t>
            </a:r>
            <a:r>
              <a:rPr lang="en-GB" sz="1500">
                <a:solidFill>
                  <a:schemeClr val="dk1"/>
                </a:solidFill>
              </a:rPr>
              <a:t> Keep your folder and book organised and make sure important document are kept safe to use in the future! </a:t>
            </a:r>
            <a:endParaRPr sz="1500">
              <a:solidFill>
                <a:schemeClr val="dk1"/>
              </a:solidFill>
            </a:endParaRPr>
          </a:p>
          <a:p>
            <a:pPr indent="0" lvl="0" marL="457200" rtl="0" algn="l">
              <a:lnSpc>
                <a:spcPct val="115000"/>
              </a:lnSpc>
              <a:spcBef>
                <a:spcPts val="0"/>
              </a:spcBef>
              <a:spcAft>
                <a:spcPts val="0"/>
              </a:spcAft>
              <a:buNone/>
            </a:pPr>
            <a:r>
              <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GB" sz="1500">
                <a:solidFill>
                  <a:schemeClr val="dk1"/>
                </a:solidFill>
              </a:rPr>
              <a:t>Your </a:t>
            </a:r>
            <a:r>
              <a:rPr b="1" lang="en-GB" sz="1500">
                <a:solidFill>
                  <a:schemeClr val="dk1"/>
                </a:solidFill>
              </a:rPr>
              <a:t>google classroom</a:t>
            </a:r>
            <a:r>
              <a:rPr lang="en-GB" sz="1500">
                <a:solidFill>
                  <a:schemeClr val="dk1"/>
                </a:solidFill>
              </a:rPr>
              <a:t> will have all required information to help complete homework and coursework! </a:t>
            </a:r>
            <a:endParaRPr sz="1500">
              <a:solidFill>
                <a:schemeClr val="dk1"/>
              </a:solidFill>
            </a:endParaRPr>
          </a:p>
          <a:p>
            <a:pPr indent="0" lvl="0" marL="457200" rtl="0" algn="l">
              <a:lnSpc>
                <a:spcPct val="115000"/>
              </a:lnSpc>
              <a:spcBef>
                <a:spcPts val="0"/>
              </a:spcBef>
              <a:spcAft>
                <a:spcPts val="0"/>
              </a:spcAft>
              <a:buNone/>
            </a:pPr>
            <a:r>
              <a:t/>
            </a:r>
            <a:endParaRPr sz="1500">
              <a:solidFill>
                <a:schemeClr val="dk1"/>
              </a:solidFill>
            </a:endParaRPr>
          </a:p>
          <a:p>
            <a:pPr indent="-323850" lvl="0" marL="457200" rtl="0" algn="l">
              <a:lnSpc>
                <a:spcPct val="115000"/>
              </a:lnSpc>
              <a:spcBef>
                <a:spcPts val="0"/>
              </a:spcBef>
              <a:spcAft>
                <a:spcPts val="0"/>
              </a:spcAft>
              <a:buClr>
                <a:schemeClr val="dk1"/>
              </a:buClr>
              <a:buSzPts val="1500"/>
              <a:buChar char="●"/>
            </a:pPr>
            <a:r>
              <a:rPr lang="en-GB" sz="1500">
                <a:solidFill>
                  <a:schemeClr val="dk1"/>
                </a:solidFill>
              </a:rPr>
              <a:t>Plan in extra </a:t>
            </a:r>
            <a:r>
              <a:rPr lang="en-GB" sz="1500">
                <a:solidFill>
                  <a:schemeClr val="dk1"/>
                </a:solidFill>
              </a:rPr>
              <a:t>rehearsal</a:t>
            </a:r>
            <a:r>
              <a:rPr lang="en-GB" sz="1500">
                <a:solidFill>
                  <a:schemeClr val="dk1"/>
                </a:solidFill>
              </a:rPr>
              <a:t> time for your devised piece.</a:t>
            </a:r>
            <a:endParaRPr sz="1500">
              <a:solidFill>
                <a:schemeClr val="dk1"/>
              </a:solidFill>
            </a:endParaRPr>
          </a:p>
          <a:p>
            <a:pPr indent="0" lvl="0" marL="0" rtl="0" algn="l">
              <a:spcBef>
                <a:spcPts val="0"/>
              </a:spcBef>
              <a:spcAft>
                <a:spcPts val="0"/>
              </a:spcAft>
              <a:buNone/>
            </a:pPr>
            <a:r>
              <a:t/>
            </a:r>
            <a:endParaRPr sz="1700"/>
          </a:p>
        </p:txBody>
      </p:sp>
      <p:sp>
        <p:nvSpPr>
          <p:cNvPr id="272" name="Google Shape;272;p40"/>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 for Y10:</a:t>
            </a:r>
            <a:endParaRPr sz="1600"/>
          </a:p>
          <a:p>
            <a:pPr indent="0" lvl="0" marL="0" rtl="0" algn="l">
              <a:spcBef>
                <a:spcPts val="0"/>
              </a:spcBef>
              <a:spcAft>
                <a:spcPts val="0"/>
              </a:spcAft>
              <a:buNone/>
            </a:pPr>
            <a:r>
              <a:t/>
            </a:r>
            <a:endParaRPr sz="1700"/>
          </a:p>
          <a:p>
            <a:pPr indent="0" lvl="0" marL="0" rtl="0" algn="l">
              <a:spcBef>
                <a:spcPts val="0"/>
              </a:spcBef>
              <a:spcAft>
                <a:spcPts val="0"/>
              </a:spcAft>
              <a:buNone/>
            </a:pPr>
            <a:r>
              <a:rPr b="1" lang="en-GB" sz="1600"/>
              <a:t>Component 2 Devised Performance - </a:t>
            </a:r>
            <a:endParaRPr b="1"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June 2026 (20 marks)</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b="1" lang="en-GB" sz="1600"/>
              <a:t>Component 2 Devising log deadline -  </a:t>
            </a:r>
            <a:endParaRPr b="1"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July 2026 (60 marks)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b="1" lang="en-GB" sz="1600"/>
              <a:t>Component 1 Mock (written exam) </a:t>
            </a:r>
            <a:endParaRPr b="1"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t>16th June 2026</a:t>
            </a:r>
            <a:endParaRPr sz="16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sp>
        <p:nvSpPr>
          <p:cNvPr id="273" name="Google Shape;273;p40"/>
          <p:cNvSpPr txBox="1"/>
          <p:nvPr/>
        </p:nvSpPr>
        <p:spPr>
          <a:xfrm>
            <a:off x="159650" y="6066975"/>
            <a:ext cx="53592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 </a:t>
            </a:r>
            <a:endParaRPr b="1" sz="1600"/>
          </a:p>
          <a:p>
            <a:pPr indent="0" lvl="0" marL="0" rtl="0" algn="l">
              <a:spcBef>
                <a:spcPts val="0"/>
              </a:spcBef>
              <a:spcAft>
                <a:spcPts val="0"/>
              </a:spcAft>
              <a:buNone/>
            </a:pPr>
            <a:r>
              <a:rPr lang="en-GB" sz="1600"/>
              <a:t>Mrs </a:t>
            </a:r>
            <a:r>
              <a:rPr lang="en-GB" sz="1600"/>
              <a:t>Lindsay: </a:t>
            </a:r>
            <a:r>
              <a:rPr lang="en-GB" sz="1600" u="sng">
                <a:solidFill>
                  <a:schemeClr val="hlink"/>
                </a:solidFill>
                <a:hlinkClick r:id="rId4"/>
              </a:rPr>
              <a:t>e.lindsey@tgs.starmat.uk</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900"/>
              <a:t> </a:t>
            </a:r>
            <a:endParaRPr sz="1900"/>
          </a:p>
        </p:txBody>
      </p:sp>
      <p:sp>
        <p:nvSpPr>
          <p:cNvPr id="274" name="Google Shape;274;p40"/>
          <p:cNvSpPr/>
          <p:nvPr/>
        </p:nvSpPr>
        <p:spPr>
          <a:xfrm>
            <a:off x="7245025" y="85350"/>
            <a:ext cx="1753200" cy="12009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75" name="Google Shape;275;p40"/>
          <p:cNvPicPr preferRelativeResize="0"/>
          <p:nvPr/>
        </p:nvPicPr>
        <p:blipFill>
          <a:blip r:embed="rId5">
            <a:alphaModFix/>
          </a:blip>
          <a:stretch>
            <a:fillRect/>
          </a:stretch>
        </p:blipFill>
        <p:spPr>
          <a:xfrm>
            <a:off x="7176675" y="85350"/>
            <a:ext cx="1821551" cy="1188236"/>
          </a:xfrm>
          <a:prstGeom prst="rect">
            <a:avLst/>
          </a:prstGeom>
          <a:noFill/>
          <a:ln>
            <a:noFill/>
          </a:ln>
        </p:spPr>
      </p:pic>
      <p:sp>
        <p:nvSpPr>
          <p:cNvPr id="276" name="Google Shape;276;p40"/>
          <p:cNvSpPr txBox="1"/>
          <p:nvPr/>
        </p:nvSpPr>
        <p:spPr>
          <a:xfrm>
            <a:off x="4688125" y="6096875"/>
            <a:ext cx="43101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500">
                <a:latin typeface="Caveat"/>
                <a:ea typeface="Caveat"/>
                <a:cs typeface="Caveat"/>
                <a:sym typeface="Caveat"/>
              </a:rPr>
              <a:t>B</a:t>
            </a:r>
            <a:r>
              <a:rPr lang="en-GB" sz="2500">
                <a:latin typeface="Caveat"/>
                <a:ea typeface="Caveat"/>
                <a:cs typeface="Caveat"/>
                <a:sym typeface="Caveat"/>
              </a:rPr>
              <a:t>e confident in your abilities!</a:t>
            </a:r>
            <a:endParaRPr sz="2500">
              <a:latin typeface="Caveat"/>
              <a:ea typeface="Caveat"/>
              <a:cs typeface="Caveat"/>
              <a:sym typeface="Cave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1"/>
          <p:cNvSpPr txBox="1"/>
          <p:nvPr/>
        </p:nvSpPr>
        <p:spPr>
          <a:xfrm>
            <a:off x="1751865" y="167757"/>
            <a:ext cx="5963100" cy="1066800"/>
          </a:xfrm>
          <a:prstGeom prst="rect">
            <a:avLst/>
          </a:prstGeom>
          <a:noFill/>
          <a:ln>
            <a:noFill/>
          </a:ln>
        </p:spPr>
        <p:txBody>
          <a:bodyPr anchorCtr="0" anchor="t" bIns="91500" lIns="91500" spcFirstLastPara="1" rIns="91500" wrap="square" tIns="91500">
            <a:noAutofit/>
          </a:bodyPr>
          <a:lstStyle/>
          <a:p>
            <a:pPr indent="0" lvl="0" marL="0" rtl="0" algn="ctr">
              <a:spcBef>
                <a:spcPts val="0"/>
              </a:spcBef>
              <a:spcAft>
                <a:spcPts val="0"/>
              </a:spcAft>
              <a:buNone/>
            </a:pPr>
            <a:r>
              <a:rPr b="1" lang="en-GB" sz="3500">
                <a:solidFill>
                  <a:schemeClr val="dk1"/>
                </a:solidFill>
              </a:rPr>
              <a:t>GCSE Electronics</a:t>
            </a:r>
            <a:endParaRPr b="1" sz="3500">
              <a:solidFill>
                <a:schemeClr val="dk1"/>
              </a:solidFill>
            </a:endParaRPr>
          </a:p>
          <a:p>
            <a:pPr indent="0" lvl="0" marL="0" rtl="0" algn="ctr">
              <a:spcBef>
                <a:spcPts val="0"/>
              </a:spcBef>
              <a:spcAft>
                <a:spcPts val="0"/>
              </a:spcAft>
              <a:buClr>
                <a:schemeClr val="dk1"/>
              </a:buClr>
              <a:buSzPts val="1100"/>
              <a:buFont typeface="Arial"/>
              <a:buNone/>
            </a:pPr>
            <a:r>
              <a:rPr b="1" lang="en-GB" sz="2500">
                <a:solidFill>
                  <a:srgbClr val="980000"/>
                </a:solidFill>
                <a:highlight>
                  <a:schemeClr val="lt1"/>
                </a:highlight>
              </a:rPr>
              <a:t>Year 10 2025-26</a:t>
            </a:r>
            <a:endParaRPr sz="2500">
              <a:solidFill>
                <a:schemeClr val="dk1"/>
              </a:solidFill>
            </a:endParaRPr>
          </a:p>
        </p:txBody>
      </p:sp>
      <p:pic>
        <p:nvPicPr>
          <p:cNvPr id="282" name="Google Shape;282;p41"/>
          <p:cNvPicPr preferRelativeResize="0"/>
          <p:nvPr/>
        </p:nvPicPr>
        <p:blipFill>
          <a:blip r:embed="rId3">
            <a:alphaModFix/>
          </a:blip>
          <a:stretch>
            <a:fillRect/>
          </a:stretch>
        </p:blipFill>
        <p:spPr>
          <a:xfrm>
            <a:off x="159639" y="152400"/>
            <a:ext cx="1717297" cy="1005737"/>
          </a:xfrm>
          <a:prstGeom prst="rect">
            <a:avLst/>
          </a:prstGeom>
          <a:noFill/>
          <a:ln>
            <a:noFill/>
          </a:ln>
        </p:spPr>
      </p:pic>
      <p:sp>
        <p:nvSpPr>
          <p:cNvPr id="283" name="Google Shape;283;p41"/>
          <p:cNvSpPr txBox="1"/>
          <p:nvPr/>
        </p:nvSpPr>
        <p:spPr>
          <a:xfrm>
            <a:off x="159650" y="1398853"/>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500" lIns="91500" spcFirstLastPara="1" rIns="91500" wrap="square" tIns="91500">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a:p>
          <a:p>
            <a:pPr indent="-279400" lvl="0" marL="393700" rtl="0" algn="l">
              <a:lnSpc>
                <a:spcPct val="150000"/>
              </a:lnSpc>
              <a:spcBef>
                <a:spcPts val="0"/>
              </a:spcBef>
              <a:spcAft>
                <a:spcPts val="0"/>
              </a:spcAft>
              <a:buSzPts val="1400"/>
              <a:buChar char="●"/>
            </a:pPr>
            <a:r>
              <a:rPr lang="en-GB"/>
              <a:t>Keep your research folder up to date. Nobody else will do it for you!</a:t>
            </a:r>
            <a:endParaRPr/>
          </a:p>
          <a:p>
            <a:pPr indent="-279400" lvl="0" marL="393700" rtl="0" algn="l">
              <a:lnSpc>
                <a:spcPct val="150000"/>
              </a:lnSpc>
              <a:spcBef>
                <a:spcPts val="0"/>
              </a:spcBef>
              <a:spcAft>
                <a:spcPts val="0"/>
              </a:spcAft>
              <a:buSzPts val="1400"/>
              <a:buChar char="●"/>
            </a:pPr>
            <a:r>
              <a:rPr lang="en-GB"/>
              <a:t>DO NOT depend upon ‘Google’. You’ll get 2 million irrelevant and useless links.</a:t>
            </a:r>
            <a:endParaRPr/>
          </a:p>
          <a:p>
            <a:pPr indent="-279400" lvl="0" marL="393700" rtl="0" algn="l">
              <a:lnSpc>
                <a:spcPct val="150000"/>
              </a:lnSpc>
              <a:spcBef>
                <a:spcPts val="0"/>
              </a:spcBef>
              <a:spcAft>
                <a:spcPts val="0"/>
              </a:spcAft>
              <a:buSzPts val="1400"/>
              <a:buChar char="●"/>
            </a:pPr>
            <a:r>
              <a:rPr lang="en-GB"/>
              <a:t>Use the </a:t>
            </a:r>
            <a:r>
              <a:rPr lang="en-GB" u="sng">
                <a:solidFill>
                  <a:schemeClr val="hlink"/>
                </a:solidFill>
                <a:hlinkClick r:id="rId4"/>
              </a:rPr>
              <a:t>e-text book</a:t>
            </a:r>
            <a:r>
              <a:rPr lang="en-GB"/>
              <a:t>. If it’s in there.  It might be on the exam</a:t>
            </a:r>
            <a:endParaRPr/>
          </a:p>
          <a:p>
            <a:pPr indent="-279400" lvl="0" marL="393700" rtl="0" algn="l">
              <a:lnSpc>
                <a:spcPct val="150000"/>
              </a:lnSpc>
              <a:spcBef>
                <a:spcPts val="0"/>
              </a:spcBef>
              <a:spcAft>
                <a:spcPts val="0"/>
              </a:spcAft>
              <a:buSzPts val="1400"/>
              <a:buChar char="●"/>
            </a:pPr>
            <a:r>
              <a:rPr lang="en-GB"/>
              <a:t>In an exam, NEVER leave a blank response to a question. Every mark counts</a:t>
            </a:r>
            <a:endParaRPr/>
          </a:p>
          <a:p>
            <a:pPr indent="-279400" lvl="0" marL="393700" rtl="0" algn="l">
              <a:lnSpc>
                <a:spcPct val="150000"/>
              </a:lnSpc>
              <a:spcBef>
                <a:spcPts val="0"/>
              </a:spcBef>
              <a:spcAft>
                <a:spcPts val="0"/>
              </a:spcAft>
              <a:buSzPts val="1400"/>
              <a:buChar char="●"/>
            </a:pPr>
            <a:r>
              <a:rPr lang="en-GB"/>
              <a:t>Test yourself regularly. There are plenty of self-marking quizzes in the Classroom.</a:t>
            </a:r>
            <a:endParaRPr/>
          </a:p>
          <a:p>
            <a:pPr indent="-279400" lvl="0" marL="393700" rtl="0" algn="l">
              <a:lnSpc>
                <a:spcPct val="150000"/>
              </a:lnSpc>
              <a:spcBef>
                <a:spcPts val="0"/>
              </a:spcBef>
              <a:spcAft>
                <a:spcPts val="0"/>
              </a:spcAft>
              <a:buSzPts val="1400"/>
              <a:buChar char="●"/>
            </a:pPr>
            <a:r>
              <a:rPr lang="en-GB"/>
              <a:t>Try and improve your best score</a:t>
            </a:r>
            <a:endParaRPr/>
          </a:p>
          <a:p>
            <a:pPr indent="-279400" lvl="0" marL="393700" rtl="0" algn="l">
              <a:lnSpc>
                <a:spcPct val="150000"/>
              </a:lnSpc>
              <a:spcBef>
                <a:spcPts val="0"/>
              </a:spcBef>
              <a:spcAft>
                <a:spcPts val="0"/>
              </a:spcAft>
              <a:buSzPts val="1400"/>
              <a:buChar char="●"/>
            </a:pPr>
            <a:r>
              <a:rPr lang="en-GB"/>
              <a:t>If you don’t understand, then ask me! </a:t>
            </a:r>
            <a:endParaRPr/>
          </a:p>
        </p:txBody>
      </p:sp>
      <p:sp>
        <p:nvSpPr>
          <p:cNvPr id="284" name="Google Shape;284;p41"/>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500" lIns="91500" spcFirstLastPara="1" rIns="91500" wrap="square" tIns="91500">
            <a:noAutofit/>
          </a:bodyPr>
          <a:lstStyle/>
          <a:p>
            <a:pPr indent="0" lvl="0" marL="0" rtl="0" algn="l">
              <a:spcBef>
                <a:spcPts val="0"/>
              </a:spcBef>
              <a:spcAft>
                <a:spcPts val="0"/>
              </a:spcAft>
              <a:buNone/>
            </a:pPr>
            <a:r>
              <a:rPr b="1" lang="en-GB" sz="1600"/>
              <a:t>Key links:</a:t>
            </a:r>
            <a:endParaRPr b="1" sz="1600"/>
          </a:p>
          <a:p>
            <a:pPr indent="0" lvl="0" marL="0" rtl="0" algn="l">
              <a:spcBef>
                <a:spcPts val="0"/>
              </a:spcBef>
              <a:spcAft>
                <a:spcPts val="0"/>
              </a:spcAft>
              <a:buClr>
                <a:schemeClr val="dk1"/>
              </a:buClr>
              <a:buSzPts val="1000"/>
              <a:buFont typeface="Arial"/>
              <a:buNone/>
            </a:pPr>
            <a:r>
              <a:rPr lang="en-GB" u="sng">
                <a:solidFill>
                  <a:schemeClr val="accent5"/>
                </a:solidFill>
                <a:hlinkClick r:id="rId5">
                  <a:extLst>
                    <a:ext uri="{A12FA001-AC4F-418D-AE19-62706E023703}">
                      <ahyp:hlinkClr val="tx"/>
                    </a:ext>
                  </a:extLst>
                </a:hlinkClick>
              </a:rPr>
              <a:t>Bitesize Electronics </a:t>
            </a:r>
            <a:r>
              <a:rPr lang="en-GB">
                <a:solidFill>
                  <a:schemeClr val="dk1"/>
                </a:solidFill>
              </a:rPr>
              <a:t>(Basic circuits)</a:t>
            </a:r>
            <a:endParaRPr>
              <a:solidFill>
                <a:schemeClr val="dk1"/>
              </a:solidFill>
            </a:endParaRPr>
          </a:p>
          <a:p>
            <a:pPr indent="0" lvl="0" marL="0" rtl="0" algn="l">
              <a:spcBef>
                <a:spcPts val="0"/>
              </a:spcBef>
              <a:spcAft>
                <a:spcPts val="0"/>
              </a:spcAft>
              <a:buClr>
                <a:schemeClr val="dk1"/>
              </a:buClr>
              <a:buSzPts val="1000"/>
              <a:buFont typeface="Arial"/>
              <a:buNone/>
            </a:pPr>
            <a:r>
              <a:t/>
            </a:r>
            <a:endParaRPr>
              <a:solidFill>
                <a:schemeClr val="dk1"/>
              </a:solidFill>
            </a:endParaRPr>
          </a:p>
          <a:p>
            <a:pPr indent="0" lvl="0" marL="0" rtl="0" algn="l">
              <a:spcBef>
                <a:spcPts val="0"/>
              </a:spcBef>
              <a:spcAft>
                <a:spcPts val="0"/>
              </a:spcAft>
              <a:buClr>
                <a:schemeClr val="dk1"/>
              </a:buClr>
              <a:buSzPts val="1000"/>
              <a:buFont typeface="Arial"/>
              <a:buNone/>
            </a:pPr>
            <a:r>
              <a:rPr lang="en-GB" u="sng">
                <a:solidFill>
                  <a:schemeClr val="accent5"/>
                </a:solidFill>
                <a:hlinkClick r:id="rId6">
                  <a:extLst>
                    <a:ext uri="{A12FA001-AC4F-418D-AE19-62706E023703}">
                      <ahyp:hlinkClr val="tx"/>
                    </a:ext>
                  </a:extLst>
                </a:hlinkClick>
              </a:rPr>
              <a:t>Bitesize Electronics</a:t>
            </a:r>
            <a:r>
              <a:rPr lang="en-GB">
                <a:solidFill>
                  <a:schemeClr val="dk1"/>
                </a:solidFill>
              </a:rPr>
              <a:t> (Systems)</a:t>
            </a:r>
            <a:endParaRPr>
              <a:solidFill>
                <a:schemeClr val="dk1"/>
              </a:solidFill>
            </a:endParaRPr>
          </a:p>
          <a:p>
            <a:pPr indent="0" lvl="0" marL="0" rtl="0" algn="l">
              <a:spcBef>
                <a:spcPts val="0"/>
              </a:spcBef>
              <a:spcAft>
                <a:spcPts val="0"/>
              </a:spcAft>
              <a:buClr>
                <a:schemeClr val="dk1"/>
              </a:buClr>
              <a:buSzPts val="1000"/>
              <a:buFont typeface="Arial"/>
              <a:buNone/>
            </a:pPr>
            <a:r>
              <a:t/>
            </a:r>
            <a:endParaRPr>
              <a:solidFill>
                <a:schemeClr val="dk1"/>
              </a:solidFill>
            </a:endParaRPr>
          </a:p>
          <a:p>
            <a:pPr indent="0" lvl="0" marL="0" rtl="0" algn="l">
              <a:spcBef>
                <a:spcPts val="0"/>
              </a:spcBef>
              <a:spcAft>
                <a:spcPts val="0"/>
              </a:spcAft>
              <a:buClr>
                <a:schemeClr val="dk1"/>
              </a:buClr>
              <a:buSzPts val="1000"/>
              <a:buFont typeface="Arial"/>
              <a:buNone/>
            </a:pPr>
            <a:r>
              <a:rPr lang="en-GB" u="sng">
                <a:solidFill>
                  <a:schemeClr val="accent5"/>
                </a:solidFill>
                <a:hlinkClick r:id="rId7">
                  <a:extLst>
                    <a:ext uri="{A12FA001-AC4F-418D-AE19-62706E023703}">
                      <ahyp:hlinkClr val="tx"/>
                    </a:ext>
                  </a:extLst>
                </a:hlinkClick>
              </a:rPr>
              <a:t>Technologystudent.com</a:t>
            </a:r>
            <a:endParaRPr>
              <a:solidFill>
                <a:schemeClr val="dk1"/>
              </a:solidFill>
            </a:endParaRPr>
          </a:p>
          <a:p>
            <a:pPr indent="0" lvl="0" marL="0" rtl="0" algn="l">
              <a:spcBef>
                <a:spcPts val="0"/>
              </a:spcBef>
              <a:spcAft>
                <a:spcPts val="0"/>
              </a:spcAft>
              <a:buClr>
                <a:schemeClr val="dk1"/>
              </a:buClr>
              <a:buSzPts val="1000"/>
              <a:buFont typeface="Arial"/>
              <a:buNone/>
            </a:pPr>
            <a:r>
              <a:t/>
            </a:r>
            <a:endParaRPr>
              <a:solidFill>
                <a:schemeClr val="dk1"/>
              </a:solidFill>
            </a:endParaRPr>
          </a:p>
          <a:p>
            <a:pPr indent="0" lvl="0" marL="0" rtl="0" algn="l">
              <a:spcBef>
                <a:spcPts val="0"/>
              </a:spcBef>
              <a:spcAft>
                <a:spcPts val="0"/>
              </a:spcAft>
              <a:buClr>
                <a:schemeClr val="dk1"/>
              </a:buClr>
              <a:buSzPts val="1000"/>
              <a:buFont typeface="Arial"/>
              <a:buNone/>
            </a:pPr>
            <a:r>
              <a:rPr lang="en-GB" u="sng">
                <a:solidFill>
                  <a:schemeClr val="accent5"/>
                </a:solidFill>
                <a:hlinkClick r:id="rId8">
                  <a:extLst>
                    <a:ext uri="{A12FA001-AC4F-418D-AE19-62706E023703}">
                      <ahyp:hlinkClr val="tx"/>
                    </a:ext>
                  </a:extLst>
                </a:hlinkClick>
              </a:rPr>
              <a:t>Eduqas (exam board) website</a:t>
            </a:r>
            <a:endParaRPr>
              <a:solidFill>
                <a:schemeClr val="dk1"/>
              </a:solidFill>
            </a:endParaRPr>
          </a:p>
          <a:p>
            <a:pPr indent="0" lvl="0" marL="0" rtl="0" algn="l">
              <a:spcBef>
                <a:spcPts val="0"/>
              </a:spcBef>
              <a:spcAft>
                <a:spcPts val="0"/>
              </a:spcAft>
              <a:buClr>
                <a:schemeClr val="dk1"/>
              </a:buClr>
              <a:buSzPts val="1000"/>
              <a:buFont typeface="Arial"/>
              <a:buNone/>
            </a:pPr>
            <a:r>
              <a:t/>
            </a:r>
            <a:endParaRPr>
              <a:solidFill>
                <a:schemeClr val="dk1"/>
              </a:solidFill>
            </a:endParaRPr>
          </a:p>
          <a:p>
            <a:pPr indent="0" lvl="0" marL="0" rtl="0" algn="l">
              <a:spcBef>
                <a:spcPts val="0"/>
              </a:spcBef>
              <a:spcAft>
                <a:spcPts val="0"/>
              </a:spcAft>
              <a:buClr>
                <a:schemeClr val="dk1"/>
              </a:buClr>
              <a:buSzPts val="1000"/>
              <a:buFont typeface="Arial"/>
              <a:buNone/>
            </a:pPr>
            <a:r>
              <a:rPr lang="en-GB" u="sng">
                <a:solidFill>
                  <a:schemeClr val="accent5"/>
                </a:solidFill>
                <a:hlinkClick r:id="rId9">
                  <a:extLst>
                    <a:ext uri="{A12FA001-AC4F-418D-AE19-62706E023703}">
                      <ahyp:hlinkClr val="tx"/>
                    </a:ext>
                  </a:extLst>
                </a:hlinkClick>
              </a:rPr>
              <a:t>GCSE Specification</a:t>
            </a:r>
            <a:endParaRPr>
              <a:solidFill>
                <a:schemeClr val="dk1"/>
              </a:solidFill>
            </a:endParaRPr>
          </a:p>
          <a:p>
            <a:pPr indent="0" lvl="0" marL="0" rtl="0" algn="l">
              <a:spcBef>
                <a:spcPts val="0"/>
              </a:spcBef>
              <a:spcAft>
                <a:spcPts val="0"/>
              </a:spcAft>
              <a:buClr>
                <a:schemeClr val="dk1"/>
              </a:buClr>
              <a:buSzPts val="1000"/>
              <a:buFont typeface="Arial"/>
              <a:buNone/>
            </a:pPr>
            <a:r>
              <a:t/>
            </a:r>
            <a:endParaRPr>
              <a:solidFill>
                <a:schemeClr val="dk1"/>
              </a:solidFill>
            </a:endParaRPr>
          </a:p>
          <a:p>
            <a:pPr indent="0" lvl="0" marL="0" rtl="0" algn="l">
              <a:spcBef>
                <a:spcPts val="0"/>
              </a:spcBef>
              <a:spcAft>
                <a:spcPts val="0"/>
              </a:spcAft>
              <a:buClr>
                <a:schemeClr val="dk1"/>
              </a:buClr>
              <a:buSzPts val="1000"/>
              <a:buFont typeface="Arial"/>
              <a:buNone/>
            </a:pPr>
            <a:r>
              <a:rPr lang="en-GB" u="sng">
                <a:solidFill>
                  <a:schemeClr val="accent5"/>
                </a:solidFill>
                <a:hlinkClick r:id="rId10">
                  <a:extLst>
                    <a:ext uri="{A12FA001-AC4F-418D-AE19-62706E023703}">
                      <ahyp:hlinkClr val="tx"/>
                    </a:ext>
                  </a:extLst>
                </a:hlinkClick>
              </a:rPr>
              <a:t>GCSE Electronics e-textbook</a:t>
            </a:r>
            <a:endParaRPr>
              <a:solidFill>
                <a:schemeClr val="dk1"/>
              </a:solidFill>
            </a:endParaRPr>
          </a:p>
          <a:p>
            <a:pPr indent="0" lvl="0" marL="0" rtl="0" algn="l">
              <a:spcBef>
                <a:spcPts val="0"/>
              </a:spcBef>
              <a:spcAft>
                <a:spcPts val="0"/>
              </a:spcAft>
              <a:buClr>
                <a:schemeClr val="dk1"/>
              </a:buClr>
              <a:buSzPts val="1000"/>
              <a:buFont typeface="Arial"/>
              <a:buNone/>
            </a:pPr>
            <a:r>
              <a:t/>
            </a:r>
            <a:endParaRPr>
              <a:solidFill>
                <a:schemeClr val="dk1"/>
              </a:solidFill>
            </a:endParaRPr>
          </a:p>
          <a:p>
            <a:pPr indent="0" lvl="0" marL="0" rtl="0" algn="l">
              <a:spcBef>
                <a:spcPts val="0"/>
              </a:spcBef>
              <a:spcAft>
                <a:spcPts val="0"/>
              </a:spcAft>
              <a:buClr>
                <a:schemeClr val="dk1"/>
              </a:buClr>
              <a:buSzPts val="1000"/>
              <a:buFont typeface="Arial"/>
              <a:buNone/>
            </a:pPr>
            <a:r>
              <a:rPr lang="en-GB" u="sng">
                <a:solidFill>
                  <a:schemeClr val="accent5"/>
                </a:solidFill>
                <a:hlinkClick r:id="rId11">
                  <a:extLst>
                    <a:ext uri="{A12FA001-AC4F-418D-AE19-62706E023703}">
                      <ahyp:hlinkClr val="tx"/>
                    </a:ext>
                  </a:extLst>
                </a:hlinkClick>
              </a:rPr>
              <a:t>D&amp;T online Electronics website</a:t>
            </a:r>
            <a:endParaRPr>
              <a:solidFill>
                <a:schemeClr val="dk1"/>
              </a:solidFill>
            </a:endParaRPr>
          </a:p>
          <a:p>
            <a:pPr indent="0" lvl="0" marL="0" rtl="0" algn="l">
              <a:spcBef>
                <a:spcPts val="0"/>
              </a:spcBef>
              <a:spcAft>
                <a:spcPts val="0"/>
              </a:spcAft>
              <a:buClr>
                <a:schemeClr val="dk1"/>
              </a:buClr>
              <a:buSzPts val="1000"/>
              <a:buFont typeface="Arial"/>
              <a:buNone/>
            </a:pPr>
            <a:r>
              <a:t/>
            </a:r>
            <a:endParaRPr>
              <a:solidFill>
                <a:schemeClr val="dk1"/>
              </a:solidFill>
            </a:endParaRPr>
          </a:p>
          <a:p>
            <a:pPr indent="0" lvl="0" marL="0" rtl="0" algn="l">
              <a:spcBef>
                <a:spcPts val="0"/>
              </a:spcBef>
              <a:spcAft>
                <a:spcPts val="0"/>
              </a:spcAft>
              <a:buClr>
                <a:schemeClr val="dk1"/>
              </a:buClr>
              <a:buSzPts val="1000"/>
              <a:buFont typeface="Arial"/>
              <a:buNone/>
            </a:pPr>
            <a:r>
              <a:rPr lang="en-GB" u="sng">
                <a:solidFill>
                  <a:schemeClr val="accent5"/>
                </a:solidFill>
                <a:hlinkClick r:id="rId12">
                  <a:extLst>
                    <a:ext uri="{A12FA001-AC4F-418D-AE19-62706E023703}">
                      <ahyp:hlinkClr val="tx"/>
                    </a:ext>
                  </a:extLst>
                </a:hlinkClick>
              </a:rPr>
              <a:t>Switches (randomnerd)</a:t>
            </a:r>
            <a:endParaRPr>
              <a:solidFill>
                <a:schemeClr val="dk1"/>
              </a:solidFill>
            </a:endParaRPr>
          </a:p>
          <a:p>
            <a:pPr indent="0" lvl="0" marL="0" rtl="0" algn="l">
              <a:spcBef>
                <a:spcPts val="0"/>
              </a:spcBef>
              <a:spcAft>
                <a:spcPts val="0"/>
              </a:spcAft>
              <a:buClr>
                <a:schemeClr val="dk1"/>
              </a:buClr>
              <a:buSzPts val="1000"/>
              <a:buFont typeface="Arial"/>
              <a:buNone/>
            </a:pPr>
            <a:r>
              <a:t/>
            </a:r>
            <a:endParaRPr>
              <a:solidFill>
                <a:schemeClr val="dk1"/>
              </a:solidFill>
            </a:endParaRPr>
          </a:p>
          <a:p>
            <a:pPr indent="0" lvl="0" marL="0" rtl="0" algn="l">
              <a:spcBef>
                <a:spcPts val="0"/>
              </a:spcBef>
              <a:spcAft>
                <a:spcPts val="0"/>
              </a:spcAft>
              <a:buNone/>
            </a:pPr>
            <a:r>
              <a:rPr lang="en-GB" u="sng">
                <a:solidFill>
                  <a:schemeClr val="accent5"/>
                </a:solidFill>
                <a:hlinkClick r:id="rId13">
                  <a:extLst>
                    <a:ext uri="{A12FA001-AC4F-418D-AE19-62706E023703}">
                      <ahyp:hlinkClr val="tx"/>
                    </a:ext>
                  </a:extLst>
                </a:hlinkClick>
              </a:rPr>
              <a:t>555 (randomnerd)</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000"/>
              <a:buFont typeface="Arial"/>
              <a:buNone/>
            </a:pPr>
            <a:r>
              <a:rPr lang="en-GB" u="sng">
                <a:solidFill>
                  <a:schemeClr val="hlink"/>
                </a:solidFill>
                <a:hlinkClick r:id="rId14"/>
              </a:rPr>
              <a:t>Mr Dunphy’s teaching slides</a:t>
            </a:r>
            <a:endParaRPr/>
          </a:p>
          <a:p>
            <a:pPr indent="0" lvl="0" marL="0" rtl="0" algn="l">
              <a:spcBef>
                <a:spcPts val="0"/>
              </a:spcBef>
              <a:spcAft>
                <a:spcPts val="0"/>
              </a:spcAft>
              <a:buNone/>
            </a:pPr>
            <a:r>
              <a:t/>
            </a:r>
            <a:endParaRPr sz="1300"/>
          </a:p>
        </p:txBody>
      </p:sp>
      <p:sp>
        <p:nvSpPr>
          <p:cNvPr id="285" name="Google Shape;285;p41"/>
          <p:cNvSpPr txBox="1"/>
          <p:nvPr/>
        </p:nvSpPr>
        <p:spPr>
          <a:xfrm>
            <a:off x="120293" y="6066975"/>
            <a:ext cx="6185700" cy="675000"/>
          </a:xfrm>
          <a:prstGeom prst="rect">
            <a:avLst/>
          </a:prstGeom>
          <a:noFill/>
          <a:ln>
            <a:noFill/>
          </a:ln>
        </p:spPr>
        <p:txBody>
          <a:bodyPr anchorCtr="0" anchor="t" bIns="91500" lIns="91500" spcFirstLastPara="1" rIns="91500" wrap="square" tIns="91500">
            <a:noAutofit/>
          </a:bodyPr>
          <a:lstStyle/>
          <a:p>
            <a:pPr indent="0" lvl="0" marL="0" rtl="0" algn="l">
              <a:spcBef>
                <a:spcPts val="0"/>
              </a:spcBef>
              <a:spcAft>
                <a:spcPts val="0"/>
              </a:spcAft>
              <a:buNone/>
            </a:pPr>
            <a:r>
              <a:rPr b="1" lang="en-GB" sz="1600" u="sng"/>
              <a:t>Subject Leader</a:t>
            </a:r>
            <a:r>
              <a:rPr b="1" lang="en-GB" sz="1600"/>
              <a:t>:  </a:t>
            </a:r>
            <a:endParaRPr b="1" sz="1600"/>
          </a:p>
          <a:p>
            <a:pPr indent="0" lvl="0" marL="0" rtl="0" algn="l">
              <a:spcBef>
                <a:spcPts val="0"/>
              </a:spcBef>
              <a:spcAft>
                <a:spcPts val="0"/>
              </a:spcAft>
              <a:buNone/>
            </a:pPr>
            <a:r>
              <a:rPr b="1" lang="en-GB" sz="1600"/>
              <a:t>Mr Dunphy</a:t>
            </a:r>
            <a:r>
              <a:rPr lang="en-GB" sz="1600"/>
              <a:t> - </a:t>
            </a:r>
            <a:r>
              <a:rPr lang="en-GB" sz="1600" u="sng">
                <a:solidFill>
                  <a:schemeClr val="hlink"/>
                </a:solidFill>
                <a:hlinkClick r:id="rId15"/>
              </a:rPr>
              <a:t>m.dunphy@tgs.starmat.uk</a:t>
            </a:r>
            <a:endParaRPr sz="1600"/>
          </a:p>
          <a:p>
            <a:pPr indent="0" lvl="0" marL="0" rtl="0" algn="l">
              <a:spcBef>
                <a:spcPts val="0"/>
              </a:spcBef>
              <a:spcAft>
                <a:spcPts val="0"/>
              </a:spcAft>
              <a:buNone/>
            </a:pPr>
            <a:r>
              <a:t/>
            </a:r>
            <a:endParaRPr sz="1600"/>
          </a:p>
        </p:txBody>
      </p:sp>
      <p:pic>
        <p:nvPicPr>
          <p:cNvPr id="286" name="Google Shape;286;p41"/>
          <p:cNvPicPr preferRelativeResize="0"/>
          <p:nvPr/>
        </p:nvPicPr>
        <p:blipFill>
          <a:blip r:embed="rId16">
            <a:alphaModFix/>
          </a:blip>
          <a:stretch>
            <a:fillRect/>
          </a:stretch>
        </p:blipFill>
        <p:spPr>
          <a:xfrm>
            <a:off x="7210115" y="100149"/>
            <a:ext cx="1677348" cy="1174471"/>
          </a:xfrm>
          <a:prstGeom prst="rect">
            <a:avLst/>
          </a:prstGeom>
          <a:noFill/>
          <a:ln>
            <a:noFill/>
          </a:ln>
        </p:spPr>
      </p:pic>
      <p:sp>
        <p:nvSpPr>
          <p:cNvPr id="287" name="Google Shape;287;p41"/>
          <p:cNvSpPr txBox="1"/>
          <p:nvPr/>
        </p:nvSpPr>
        <p:spPr>
          <a:xfrm>
            <a:off x="4688125" y="6096875"/>
            <a:ext cx="43101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500">
                <a:latin typeface="Caveat"/>
                <a:ea typeface="Caveat"/>
                <a:cs typeface="Caveat"/>
                <a:sym typeface="Caveat"/>
              </a:rPr>
              <a:t>Little and often is the key to success!</a:t>
            </a:r>
            <a:endParaRPr sz="2500">
              <a:latin typeface="Caveat"/>
              <a:ea typeface="Caveat"/>
              <a:cs typeface="Caveat"/>
              <a:sym typeface="Cave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pic>
        <p:nvPicPr>
          <p:cNvPr id="292" name="Google Shape;292;p42"/>
          <p:cNvPicPr preferRelativeResize="0"/>
          <p:nvPr/>
        </p:nvPicPr>
        <p:blipFill rotWithShape="1">
          <a:blip r:embed="rId3">
            <a:alphaModFix/>
          </a:blip>
          <a:srcRect b="17509" l="30423" r="27092" t="28698"/>
          <a:stretch/>
        </p:blipFill>
        <p:spPr>
          <a:xfrm>
            <a:off x="0" y="0"/>
            <a:ext cx="9144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3"/>
          <p:cNvSpPr txBox="1"/>
          <p:nvPr/>
        </p:nvSpPr>
        <p:spPr>
          <a:xfrm>
            <a:off x="1512706" y="152400"/>
            <a:ext cx="6750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Graphics</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highlight>
                  <a:schemeClr val="lt1"/>
                </a:highlight>
              </a:rPr>
              <a:t>Year 10 2025-26</a:t>
            </a:r>
            <a:endParaRPr sz="2500">
              <a:solidFill>
                <a:schemeClr val="dk1"/>
              </a:solidFill>
            </a:endParaRPr>
          </a:p>
          <a:p>
            <a:pPr indent="0" lvl="0" marL="0" rtl="0" algn="ctr">
              <a:spcBef>
                <a:spcPts val="0"/>
              </a:spcBef>
              <a:spcAft>
                <a:spcPts val="0"/>
              </a:spcAft>
              <a:buNone/>
            </a:pPr>
            <a:r>
              <a:t/>
            </a:r>
            <a:endParaRPr sz="3500">
              <a:latin typeface="Permanent Marker"/>
              <a:ea typeface="Permanent Marker"/>
              <a:cs typeface="Permanent Marker"/>
              <a:sym typeface="Permanent Marker"/>
            </a:endParaRPr>
          </a:p>
        </p:txBody>
      </p:sp>
      <p:pic>
        <p:nvPicPr>
          <p:cNvPr id="298" name="Google Shape;298;p43"/>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299" name="Google Shape;299;p43"/>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b="1" sz="1600"/>
          </a:p>
          <a:p>
            <a:pPr indent="-323850" lvl="0" marL="457200" rtl="0" algn="l">
              <a:lnSpc>
                <a:spcPct val="115000"/>
              </a:lnSpc>
              <a:spcBef>
                <a:spcPts val="0"/>
              </a:spcBef>
              <a:spcAft>
                <a:spcPts val="0"/>
              </a:spcAft>
              <a:buSzPts val="1500"/>
              <a:buChar char="●"/>
            </a:pPr>
            <a:r>
              <a:rPr lang="en-GB" sz="1500"/>
              <a:t>Stay on top of deadlines. They are planned out so that you do not become overwhelmed when it comes close to submission dates</a:t>
            </a:r>
            <a:endParaRPr sz="1500"/>
          </a:p>
          <a:p>
            <a:pPr indent="0" lvl="0" marL="457200" rtl="0" algn="l">
              <a:lnSpc>
                <a:spcPct val="115000"/>
              </a:lnSpc>
              <a:spcBef>
                <a:spcPts val="0"/>
              </a:spcBef>
              <a:spcAft>
                <a:spcPts val="0"/>
              </a:spcAft>
              <a:buNone/>
            </a:pPr>
            <a:r>
              <a:t/>
            </a:r>
            <a:endParaRPr sz="1500"/>
          </a:p>
          <a:p>
            <a:pPr indent="-323850" lvl="0" marL="457200" rtl="0" algn="l">
              <a:lnSpc>
                <a:spcPct val="115000"/>
              </a:lnSpc>
              <a:spcBef>
                <a:spcPts val="0"/>
              </a:spcBef>
              <a:spcAft>
                <a:spcPts val="0"/>
              </a:spcAft>
              <a:buSzPts val="1500"/>
              <a:buChar char="●"/>
            </a:pPr>
            <a:r>
              <a:rPr lang="en-GB" sz="1500"/>
              <a:t>Aim to do 1-2 hours extra in your own time every week. This can be at lunch times, after school sessions or at home</a:t>
            </a:r>
            <a:endParaRPr sz="1500"/>
          </a:p>
          <a:p>
            <a:pPr indent="0" lvl="0" marL="457200" rtl="0" algn="l">
              <a:lnSpc>
                <a:spcPct val="115000"/>
              </a:lnSpc>
              <a:spcBef>
                <a:spcPts val="0"/>
              </a:spcBef>
              <a:spcAft>
                <a:spcPts val="0"/>
              </a:spcAft>
              <a:buNone/>
            </a:pPr>
            <a:r>
              <a:t/>
            </a:r>
            <a:endParaRPr sz="1500"/>
          </a:p>
          <a:p>
            <a:pPr indent="-323850" lvl="0" marL="457200" rtl="0" algn="l">
              <a:lnSpc>
                <a:spcPct val="115000"/>
              </a:lnSpc>
              <a:spcBef>
                <a:spcPts val="0"/>
              </a:spcBef>
              <a:spcAft>
                <a:spcPts val="0"/>
              </a:spcAft>
              <a:buSzPts val="1500"/>
              <a:buChar char="●"/>
            </a:pPr>
            <a:r>
              <a:rPr lang="en-GB" sz="1500"/>
              <a:t>Try to do as much practical work in school as possible and screen dump in to slides because you can then do this at home. </a:t>
            </a:r>
            <a:endParaRPr sz="1500"/>
          </a:p>
          <a:p>
            <a:pPr indent="0" lvl="0" marL="457200" rtl="0" algn="l">
              <a:lnSpc>
                <a:spcPct val="115000"/>
              </a:lnSpc>
              <a:spcBef>
                <a:spcPts val="0"/>
              </a:spcBef>
              <a:spcAft>
                <a:spcPts val="0"/>
              </a:spcAft>
              <a:buNone/>
            </a:pPr>
            <a:r>
              <a:t/>
            </a:r>
            <a:endParaRPr sz="1500"/>
          </a:p>
          <a:p>
            <a:pPr indent="-323850" lvl="0" marL="457200" rtl="0" algn="l">
              <a:lnSpc>
                <a:spcPct val="115000"/>
              </a:lnSpc>
              <a:spcBef>
                <a:spcPts val="0"/>
              </a:spcBef>
              <a:spcAft>
                <a:spcPts val="0"/>
              </a:spcAft>
              <a:buSzPts val="1500"/>
              <a:buChar char="●"/>
            </a:pPr>
            <a:r>
              <a:rPr lang="en-GB" sz="1500"/>
              <a:t>If you haven’t got Photoshop or Illustrator at home etc this is the most efficient way to work.</a:t>
            </a:r>
            <a:endParaRPr sz="1500"/>
          </a:p>
        </p:txBody>
      </p:sp>
      <p:sp>
        <p:nvSpPr>
          <p:cNvPr id="300" name="Google Shape;300;p43"/>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a:t>
            </a:r>
            <a:endParaRPr b="1" sz="1600"/>
          </a:p>
          <a:p>
            <a:pPr indent="0" lvl="0" marL="0" rtl="0" algn="l">
              <a:spcBef>
                <a:spcPts val="1599"/>
              </a:spcBef>
              <a:spcAft>
                <a:spcPts val="0"/>
              </a:spcAft>
              <a:buNone/>
            </a:pPr>
            <a:r>
              <a:rPr b="1" lang="en-GB">
                <a:solidFill>
                  <a:schemeClr val="dk1"/>
                </a:solidFill>
              </a:rPr>
              <a:t>Non-Exam Assessment </a:t>
            </a:r>
            <a:endParaRPr b="1">
              <a:solidFill>
                <a:schemeClr val="dk1"/>
              </a:solidFill>
            </a:endParaRPr>
          </a:p>
          <a:p>
            <a:pPr indent="-336550" lvl="0" marL="457200" rtl="0" algn="l">
              <a:spcBef>
                <a:spcPts val="775"/>
              </a:spcBef>
              <a:spcAft>
                <a:spcPts val="0"/>
              </a:spcAft>
              <a:buClr>
                <a:schemeClr val="dk1"/>
              </a:buClr>
              <a:buSzPts val="1700"/>
              <a:buChar char="●"/>
            </a:pPr>
            <a:r>
              <a:rPr lang="en-GB">
                <a:solidFill>
                  <a:schemeClr val="dk1"/>
                </a:solidFill>
              </a:rPr>
              <a:t>60% Internally set practical projects (two projects will be covered) </a:t>
            </a:r>
            <a:endParaRPr>
              <a:solidFill>
                <a:schemeClr val="dk1"/>
              </a:solidFill>
            </a:endParaRPr>
          </a:p>
          <a:p>
            <a:pPr indent="0" lvl="0" marL="0" rtl="0" algn="l">
              <a:spcBef>
                <a:spcPts val="775"/>
              </a:spcBef>
              <a:spcAft>
                <a:spcPts val="0"/>
              </a:spcAft>
              <a:buNone/>
            </a:pPr>
            <a:r>
              <a:rPr b="1" lang="en-GB">
                <a:solidFill>
                  <a:schemeClr val="dk1"/>
                </a:solidFill>
              </a:rPr>
              <a:t>Externally assessed Exam </a:t>
            </a:r>
            <a:endParaRPr b="1">
              <a:solidFill>
                <a:schemeClr val="dk1"/>
              </a:solidFill>
            </a:endParaRPr>
          </a:p>
          <a:p>
            <a:pPr indent="-336550" lvl="0" marL="457200" rtl="0" algn="l">
              <a:spcBef>
                <a:spcPts val="775"/>
              </a:spcBef>
              <a:spcAft>
                <a:spcPts val="0"/>
              </a:spcAft>
              <a:buClr>
                <a:schemeClr val="dk1"/>
              </a:buClr>
              <a:buSzPts val="1700"/>
              <a:buChar char="●"/>
            </a:pPr>
            <a:r>
              <a:rPr lang="en-GB">
                <a:solidFill>
                  <a:schemeClr val="dk1"/>
                </a:solidFill>
              </a:rPr>
              <a:t>40% Externally set practical project ending in a 10 hour practical exam (one project)..</a:t>
            </a:r>
            <a:endParaRPr>
              <a:solidFill>
                <a:schemeClr val="dk1"/>
              </a:solidFill>
            </a:endParaRPr>
          </a:p>
          <a:p>
            <a:pPr indent="0" lvl="0" marL="0" rtl="0" algn="l">
              <a:spcBef>
                <a:spcPts val="775"/>
              </a:spcBef>
              <a:spcAft>
                <a:spcPts val="0"/>
              </a:spcAft>
              <a:buNone/>
            </a:pPr>
            <a:r>
              <a:t/>
            </a:r>
            <a:endParaRPr>
              <a:solidFill>
                <a:schemeClr val="dk1"/>
              </a:solidFill>
            </a:endParaRPr>
          </a:p>
          <a:p>
            <a:pPr indent="0" lvl="0" marL="0" rtl="0" algn="l">
              <a:spcBef>
                <a:spcPts val="775"/>
              </a:spcBef>
              <a:spcAft>
                <a:spcPts val="0"/>
              </a:spcAft>
              <a:buNone/>
            </a:pPr>
            <a:r>
              <a:rPr lang="en-GB">
                <a:solidFill>
                  <a:schemeClr val="dk1"/>
                </a:solidFill>
              </a:rPr>
              <a:t>Project</a:t>
            </a:r>
            <a:r>
              <a:rPr lang="en-GB">
                <a:solidFill>
                  <a:schemeClr val="dk1"/>
                </a:solidFill>
              </a:rPr>
              <a:t> </a:t>
            </a:r>
            <a:r>
              <a:rPr lang="en-GB">
                <a:solidFill>
                  <a:schemeClr val="dk1"/>
                </a:solidFill>
              </a:rPr>
              <a:t>deadlines</a:t>
            </a:r>
            <a:r>
              <a:rPr lang="en-GB">
                <a:solidFill>
                  <a:schemeClr val="dk1"/>
                </a:solidFill>
              </a:rPr>
              <a:t> will be set throughout the year.</a:t>
            </a:r>
            <a:endParaRPr>
              <a:solidFill>
                <a:schemeClr val="dk1"/>
              </a:solidFill>
            </a:endParaRPr>
          </a:p>
          <a:p>
            <a:pPr indent="0" lvl="0" marL="457200" rtl="0" algn="l">
              <a:lnSpc>
                <a:spcPct val="115000"/>
              </a:lnSpc>
              <a:spcBef>
                <a:spcPts val="0"/>
              </a:spcBef>
              <a:spcAft>
                <a:spcPts val="0"/>
              </a:spcAft>
              <a:buNone/>
            </a:pPr>
            <a:r>
              <a:t/>
            </a:r>
            <a:endParaRPr sz="1700"/>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t/>
            </a:r>
            <a:endParaRPr b="1" sz="1500">
              <a:solidFill>
                <a:schemeClr val="dk1"/>
              </a:solidFill>
            </a:endParaRPr>
          </a:p>
        </p:txBody>
      </p:sp>
      <p:sp>
        <p:nvSpPr>
          <p:cNvPr id="301" name="Google Shape;301;p43"/>
          <p:cNvSpPr txBox="1"/>
          <p:nvPr/>
        </p:nvSpPr>
        <p:spPr>
          <a:xfrm>
            <a:off x="159650" y="6066975"/>
            <a:ext cx="40059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 </a:t>
            </a:r>
            <a:endParaRPr b="1" sz="1600"/>
          </a:p>
          <a:p>
            <a:pPr indent="0" lvl="0" marL="0" rtl="0" algn="l">
              <a:spcBef>
                <a:spcPts val="0"/>
              </a:spcBef>
              <a:spcAft>
                <a:spcPts val="0"/>
              </a:spcAft>
              <a:buNone/>
            </a:pPr>
            <a:r>
              <a:rPr b="1" lang="en-GB" sz="1600"/>
              <a:t>Mr Andrews</a:t>
            </a:r>
            <a:r>
              <a:rPr lang="en-GB" sz="1600"/>
              <a:t> - </a:t>
            </a:r>
            <a:r>
              <a:rPr lang="en-GB" sz="1600" u="sng">
                <a:solidFill>
                  <a:schemeClr val="hlink"/>
                </a:solidFill>
                <a:hlinkClick r:id="rId4"/>
              </a:rPr>
              <a:t>j.andrews@tgs.starmat.uk</a:t>
            </a:r>
            <a:endParaRPr sz="1600"/>
          </a:p>
          <a:p>
            <a:pPr indent="0" lvl="0" marL="0" rtl="0" algn="l">
              <a:spcBef>
                <a:spcPts val="0"/>
              </a:spcBef>
              <a:spcAft>
                <a:spcPts val="0"/>
              </a:spcAft>
              <a:buNone/>
            </a:pPr>
            <a:r>
              <a:t/>
            </a:r>
            <a:endParaRPr sz="1600"/>
          </a:p>
        </p:txBody>
      </p:sp>
      <p:sp>
        <p:nvSpPr>
          <p:cNvPr id="302" name="Google Shape;302;p43"/>
          <p:cNvSpPr txBox="1"/>
          <p:nvPr/>
        </p:nvSpPr>
        <p:spPr>
          <a:xfrm>
            <a:off x="4688125" y="6096875"/>
            <a:ext cx="43101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500">
                <a:latin typeface="Caveat"/>
                <a:ea typeface="Caveat"/>
                <a:cs typeface="Caveat"/>
                <a:sym typeface="Caveat"/>
              </a:rPr>
              <a:t>Little and often is the key to success!</a:t>
            </a:r>
            <a:endParaRPr sz="2500">
              <a:latin typeface="Caveat"/>
              <a:ea typeface="Caveat"/>
              <a:cs typeface="Caveat"/>
              <a:sym typeface="Cave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4"/>
          <p:cNvSpPr txBox="1"/>
          <p:nvPr/>
        </p:nvSpPr>
        <p:spPr>
          <a:xfrm>
            <a:off x="1908532" y="152400"/>
            <a:ext cx="65442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Health &amp; Social Care</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highlight>
                  <a:schemeClr val="lt1"/>
                </a:highlight>
              </a:rPr>
              <a:t>Year 10 2025-26</a:t>
            </a:r>
            <a:endParaRPr sz="2500"/>
          </a:p>
        </p:txBody>
      </p:sp>
      <p:pic>
        <p:nvPicPr>
          <p:cNvPr id="308" name="Google Shape;308;p44"/>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309" name="Google Shape;309;p44"/>
          <p:cNvSpPr txBox="1"/>
          <p:nvPr/>
        </p:nvSpPr>
        <p:spPr>
          <a:xfrm>
            <a:off x="159650" y="1398175"/>
            <a:ext cx="44616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sz="1700"/>
          </a:p>
          <a:p>
            <a:pPr indent="-317500" lvl="0" marL="457200" marR="535774" rtl="0" algn="l">
              <a:lnSpc>
                <a:spcPct val="114537"/>
              </a:lnSpc>
              <a:spcBef>
                <a:spcPts val="75"/>
              </a:spcBef>
              <a:spcAft>
                <a:spcPts val="0"/>
              </a:spcAft>
              <a:buClr>
                <a:schemeClr val="dk1"/>
              </a:buClr>
              <a:buSzPts val="1400"/>
              <a:buChar char="●"/>
            </a:pPr>
            <a:r>
              <a:rPr lang="en-GB">
                <a:solidFill>
                  <a:schemeClr val="dk1"/>
                </a:solidFill>
              </a:rPr>
              <a:t>Talk to family </a:t>
            </a:r>
            <a:r>
              <a:rPr lang="en-GB">
                <a:solidFill>
                  <a:schemeClr val="dk1"/>
                </a:solidFill>
              </a:rPr>
              <a:t>members</a:t>
            </a:r>
            <a:r>
              <a:rPr lang="en-GB">
                <a:solidFill>
                  <a:schemeClr val="dk1"/>
                </a:solidFill>
              </a:rPr>
              <a:t> of all ages </a:t>
            </a:r>
            <a:r>
              <a:rPr lang="en-GB">
                <a:solidFill>
                  <a:schemeClr val="dk1"/>
                </a:solidFill>
              </a:rPr>
              <a:t>about</a:t>
            </a:r>
            <a:r>
              <a:rPr lang="en-GB">
                <a:solidFill>
                  <a:schemeClr val="dk1"/>
                </a:solidFill>
              </a:rPr>
              <a:t> </a:t>
            </a:r>
            <a:r>
              <a:rPr lang="en-GB">
                <a:solidFill>
                  <a:schemeClr val="dk1"/>
                </a:solidFill>
              </a:rPr>
              <a:t>their</a:t>
            </a:r>
            <a:r>
              <a:rPr lang="en-GB">
                <a:solidFill>
                  <a:schemeClr val="dk1"/>
                </a:solidFill>
              </a:rPr>
              <a:t> life stages liked to their physical, intellectual, emotional and social development.</a:t>
            </a:r>
            <a:endParaRPr>
              <a:solidFill>
                <a:schemeClr val="dk1"/>
              </a:solidFill>
            </a:endParaRPr>
          </a:p>
          <a:p>
            <a:pPr indent="-317500" lvl="0" marL="457200" marR="535774" rtl="0" algn="l">
              <a:lnSpc>
                <a:spcPct val="114537"/>
              </a:lnSpc>
              <a:spcBef>
                <a:spcPts val="0"/>
              </a:spcBef>
              <a:spcAft>
                <a:spcPts val="0"/>
              </a:spcAft>
              <a:buClr>
                <a:schemeClr val="dk1"/>
              </a:buClr>
              <a:buSzPts val="1400"/>
              <a:buChar char="●"/>
            </a:pPr>
            <a:r>
              <a:rPr lang="en-GB">
                <a:solidFill>
                  <a:schemeClr val="dk1"/>
                </a:solidFill>
              </a:rPr>
              <a:t>Watch TV </a:t>
            </a:r>
            <a:r>
              <a:rPr lang="en-GB">
                <a:solidFill>
                  <a:schemeClr val="dk1"/>
                </a:solidFill>
              </a:rPr>
              <a:t>documentaries</a:t>
            </a:r>
            <a:r>
              <a:rPr lang="en-GB">
                <a:solidFill>
                  <a:schemeClr val="dk1"/>
                </a:solidFill>
              </a:rPr>
              <a:t> about the NHS and child development: some </a:t>
            </a:r>
            <a:r>
              <a:rPr lang="en-GB">
                <a:solidFill>
                  <a:schemeClr val="dk1"/>
                </a:solidFill>
              </a:rPr>
              <a:t>examples</a:t>
            </a:r>
            <a:r>
              <a:rPr lang="en-GB">
                <a:solidFill>
                  <a:schemeClr val="dk1"/>
                </a:solidFill>
              </a:rPr>
              <a:t> </a:t>
            </a:r>
            <a:r>
              <a:rPr lang="en-GB">
                <a:solidFill>
                  <a:schemeClr val="dk1"/>
                </a:solidFill>
              </a:rPr>
              <a:t>include</a:t>
            </a:r>
            <a:r>
              <a:rPr lang="en-GB">
                <a:solidFill>
                  <a:schemeClr val="dk1"/>
                </a:solidFill>
              </a:rPr>
              <a:t>: </a:t>
            </a:r>
            <a:r>
              <a:rPr lang="en-GB">
                <a:solidFill>
                  <a:schemeClr val="dk1"/>
                </a:solidFill>
              </a:rPr>
              <a:t>Ambulance” (BBC One / iPlayer)</a:t>
            </a:r>
            <a:endParaRPr>
              <a:solidFill>
                <a:schemeClr val="dk1"/>
              </a:solidFill>
            </a:endParaRPr>
          </a:p>
          <a:p>
            <a:pPr indent="-317500" lvl="0" marL="457200" marR="535774" rtl="0" algn="l">
              <a:lnSpc>
                <a:spcPct val="114537"/>
              </a:lnSpc>
              <a:spcBef>
                <a:spcPts val="0"/>
              </a:spcBef>
              <a:spcAft>
                <a:spcPts val="0"/>
              </a:spcAft>
              <a:buClr>
                <a:schemeClr val="dk1"/>
              </a:buClr>
              <a:buSzPts val="1400"/>
              <a:buChar char="●"/>
            </a:pPr>
            <a:r>
              <a:rPr lang="en-GB">
                <a:solidFill>
                  <a:schemeClr val="dk1"/>
                </a:solidFill>
              </a:rPr>
              <a:t>GPs: Behind Closed Doors” (Channel 5 / My5)</a:t>
            </a:r>
            <a:endParaRPr>
              <a:solidFill>
                <a:schemeClr val="dk1"/>
              </a:solidFill>
            </a:endParaRPr>
          </a:p>
          <a:p>
            <a:pPr indent="-317500" lvl="0" marL="457200" marR="535774" rtl="0" algn="l">
              <a:lnSpc>
                <a:spcPct val="114537"/>
              </a:lnSpc>
              <a:spcBef>
                <a:spcPts val="0"/>
              </a:spcBef>
              <a:spcAft>
                <a:spcPts val="0"/>
              </a:spcAft>
              <a:buClr>
                <a:schemeClr val="dk1"/>
              </a:buClr>
              <a:buSzPts val="1400"/>
              <a:buChar char="●"/>
            </a:pPr>
            <a:r>
              <a:rPr lang="en-GB">
                <a:solidFill>
                  <a:schemeClr val="dk1"/>
                </a:solidFill>
              </a:rPr>
              <a:t>Old People’s Home for 4 Year Olds” (Channel 4 / All4)</a:t>
            </a:r>
            <a:endParaRPr>
              <a:solidFill>
                <a:schemeClr val="dk1"/>
              </a:solidFill>
            </a:endParaRPr>
          </a:p>
          <a:p>
            <a:pPr indent="-317500" lvl="0" marL="457200" marR="535774" rtl="0" algn="l">
              <a:lnSpc>
                <a:spcPct val="114537"/>
              </a:lnSpc>
              <a:spcBef>
                <a:spcPts val="0"/>
              </a:spcBef>
              <a:spcAft>
                <a:spcPts val="0"/>
              </a:spcAft>
              <a:buClr>
                <a:schemeClr val="dk1"/>
              </a:buClr>
              <a:buSzPts val="1400"/>
              <a:buChar char="●"/>
            </a:pPr>
            <a:r>
              <a:rPr lang="en-GB">
                <a:solidFill>
                  <a:schemeClr val="dk1"/>
                </a:solidFill>
              </a:rPr>
              <a:t>The Secret Life of 4, 5 and 6 Year Olds” (Channel 4 / All4)</a:t>
            </a:r>
            <a:endParaRPr>
              <a:solidFill>
                <a:schemeClr val="dk1"/>
              </a:solidFill>
            </a:endParaRPr>
          </a:p>
          <a:p>
            <a:pPr indent="-317500" lvl="0" marL="457200" marR="535774" rtl="0" algn="l">
              <a:lnSpc>
                <a:spcPct val="114537"/>
              </a:lnSpc>
              <a:spcBef>
                <a:spcPts val="0"/>
              </a:spcBef>
              <a:spcAft>
                <a:spcPts val="0"/>
              </a:spcAft>
              <a:buClr>
                <a:schemeClr val="dk1"/>
              </a:buClr>
              <a:buSzPts val="1400"/>
              <a:buChar char="●"/>
            </a:pPr>
            <a:r>
              <a:rPr lang="en-GB">
                <a:solidFill>
                  <a:schemeClr val="dk1"/>
                </a:solidFill>
              </a:rPr>
              <a:t>Hospital” (BBC Two / iPlayer)</a:t>
            </a:r>
            <a:endParaRPr>
              <a:solidFill>
                <a:schemeClr val="dk1"/>
              </a:solidFill>
            </a:endParaRPr>
          </a:p>
          <a:p>
            <a:pPr indent="-317500" lvl="0" marL="457200" marR="535774" rtl="0" algn="l">
              <a:lnSpc>
                <a:spcPct val="114537"/>
              </a:lnSpc>
              <a:spcBef>
                <a:spcPts val="0"/>
              </a:spcBef>
              <a:spcAft>
                <a:spcPts val="0"/>
              </a:spcAft>
              <a:buClr>
                <a:schemeClr val="dk1"/>
              </a:buClr>
              <a:buSzPts val="1400"/>
              <a:buChar char="●"/>
            </a:pPr>
            <a:r>
              <a:rPr lang="en-GB">
                <a:solidFill>
                  <a:schemeClr val="dk1"/>
                </a:solidFill>
              </a:rPr>
              <a:t>Use : </a:t>
            </a:r>
            <a:r>
              <a:rPr lang="en-GB" u="sng">
                <a:solidFill>
                  <a:schemeClr val="hlink"/>
                </a:solidFill>
                <a:hlinkClick r:id="rId4"/>
              </a:rPr>
              <a:t>https://quizlet.com</a:t>
            </a:r>
            <a:r>
              <a:rPr lang="en-GB">
                <a:solidFill>
                  <a:schemeClr val="dk1"/>
                </a:solidFill>
              </a:rPr>
              <a:t> → search “BTEC Health and Social Care”</a:t>
            </a:r>
            <a:endParaRPr sz="1100">
              <a:solidFill>
                <a:schemeClr val="dk1"/>
              </a:solidFill>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p:txBody>
      </p:sp>
      <p:sp>
        <p:nvSpPr>
          <p:cNvPr id="310" name="Google Shape;310;p44"/>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 for Y10:</a:t>
            </a:r>
            <a:endParaRPr b="1" sz="1600"/>
          </a:p>
          <a:p>
            <a:pPr indent="0" lvl="0" marL="0" rtl="0" algn="l">
              <a:lnSpc>
                <a:spcPct val="115000"/>
              </a:lnSpc>
              <a:spcBef>
                <a:spcPts val="2274"/>
              </a:spcBef>
              <a:spcAft>
                <a:spcPts val="0"/>
              </a:spcAft>
              <a:buNone/>
            </a:pPr>
            <a:r>
              <a:rPr b="1" lang="en-GB">
                <a:solidFill>
                  <a:schemeClr val="dk1"/>
                </a:solidFill>
              </a:rPr>
              <a:t>Unit 1 - Human Lifespan Development (internally assessed) </a:t>
            </a:r>
            <a:endParaRPr b="1">
              <a:solidFill>
                <a:schemeClr val="dk1"/>
              </a:solidFill>
            </a:endParaRPr>
          </a:p>
          <a:p>
            <a:pPr indent="-317500" lvl="0" marL="457200" rtl="0" algn="l">
              <a:lnSpc>
                <a:spcPct val="115000"/>
              </a:lnSpc>
              <a:spcBef>
                <a:spcPts val="2274"/>
              </a:spcBef>
              <a:spcAft>
                <a:spcPts val="0"/>
              </a:spcAft>
              <a:buClr>
                <a:schemeClr val="dk1"/>
              </a:buClr>
              <a:buSzPts val="1400"/>
              <a:buChar char="●"/>
            </a:pPr>
            <a:r>
              <a:rPr b="1" lang="en-GB">
                <a:solidFill>
                  <a:schemeClr val="dk1"/>
                </a:solidFill>
              </a:rPr>
              <a:t>In </a:t>
            </a:r>
            <a:r>
              <a:rPr b="1" lang="en-GB">
                <a:solidFill>
                  <a:schemeClr val="dk1"/>
                </a:solidFill>
              </a:rPr>
              <a:t>class</a:t>
            </a:r>
            <a:r>
              <a:rPr b="1" lang="en-GB">
                <a:solidFill>
                  <a:schemeClr val="dk1"/>
                </a:solidFill>
              </a:rPr>
              <a:t> controlled assignment in Year 10 </a:t>
            </a:r>
            <a:endParaRPr b="1">
              <a:solidFill>
                <a:schemeClr val="dk1"/>
              </a:solidFill>
            </a:endParaRPr>
          </a:p>
          <a:p>
            <a:pPr indent="-317500" lvl="0" marL="457200" rtl="0" algn="l">
              <a:lnSpc>
                <a:spcPct val="115000"/>
              </a:lnSpc>
              <a:spcBef>
                <a:spcPts val="0"/>
              </a:spcBef>
              <a:spcAft>
                <a:spcPts val="0"/>
              </a:spcAft>
              <a:buClr>
                <a:schemeClr val="dk1"/>
              </a:buClr>
              <a:buSzPts val="1400"/>
              <a:buChar char="●"/>
            </a:pPr>
            <a:r>
              <a:rPr b="1" lang="en-GB">
                <a:solidFill>
                  <a:schemeClr val="dk1"/>
                </a:solidFill>
              </a:rPr>
              <a:t>March - May 2026</a:t>
            </a:r>
            <a:endParaRPr b="1">
              <a:solidFill>
                <a:schemeClr val="dk1"/>
              </a:solidFill>
            </a:endParaRPr>
          </a:p>
          <a:p>
            <a:pPr indent="0" lvl="0" marL="0" rtl="0" algn="l">
              <a:lnSpc>
                <a:spcPct val="115000"/>
              </a:lnSpc>
              <a:spcBef>
                <a:spcPts val="2274"/>
              </a:spcBef>
              <a:spcAft>
                <a:spcPts val="0"/>
              </a:spcAft>
              <a:buNone/>
            </a:pPr>
            <a:r>
              <a:rPr b="1" lang="en-GB">
                <a:solidFill>
                  <a:schemeClr val="dk1"/>
                </a:solidFill>
              </a:rPr>
              <a:t>Unit 2 - Health and Social Care Services and Values (internally assessed) </a:t>
            </a:r>
            <a:endParaRPr b="1">
              <a:solidFill>
                <a:schemeClr val="dk1"/>
              </a:solidFill>
            </a:endParaRPr>
          </a:p>
          <a:p>
            <a:pPr indent="-317500" lvl="0" marL="457200" rtl="0" algn="l">
              <a:lnSpc>
                <a:spcPct val="115000"/>
              </a:lnSpc>
              <a:spcBef>
                <a:spcPts val="2274"/>
              </a:spcBef>
              <a:spcAft>
                <a:spcPts val="0"/>
              </a:spcAft>
              <a:buClr>
                <a:schemeClr val="dk1"/>
              </a:buClr>
              <a:buSzPts val="1400"/>
              <a:buChar char="●"/>
            </a:pPr>
            <a:r>
              <a:rPr b="1" lang="en-GB">
                <a:solidFill>
                  <a:schemeClr val="dk1"/>
                </a:solidFill>
              </a:rPr>
              <a:t>In class controlled assignment in Year 11</a:t>
            </a:r>
            <a:endParaRPr b="1">
              <a:solidFill>
                <a:schemeClr val="dk1"/>
              </a:solidFill>
            </a:endParaRPr>
          </a:p>
          <a:p>
            <a:pPr indent="-317500" lvl="0" marL="457200" rtl="0" algn="l">
              <a:lnSpc>
                <a:spcPct val="115000"/>
              </a:lnSpc>
              <a:spcBef>
                <a:spcPts val="0"/>
              </a:spcBef>
              <a:spcAft>
                <a:spcPts val="0"/>
              </a:spcAft>
              <a:buClr>
                <a:schemeClr val="dk1"/>
              </a:buClr>
              <a:buSzPts val="1400"/>
              <a:buChar char="●"/>
            </a:pPr>
            <a:r>
              <a:rPr b="1" lang="en-GB">
                <a:solidFill>
                  <a:schemeClr val="dk1"/>
                </a:solidFill>
              </a:rPr>
              <a:t>October - December 2027</a:t>
            </a:r>
            <a:endParaRPr b="1">
              <a:solidFill>
                <a:schemeClr val="dk1"/>
              </a:solidFill>
            </a:endParaRPr>
          </a:p>
          <a:p>
            <a:pPr indent="0" lvl="0" marL="0" rtl="0" algn="l">
              <a:lnSpc>
                <a:spcPct val="115000"/>
              </a:lnSpc>
              <a:spcBef>
                <a:spcPts val="250"/>
              </a:spcBef>
              <a:spcAft>
                <a:spcPts val="0"/>
              </a:spcAft>
              <a:buNone/>
            </a:pPr>
            <a:r>
              <a:t/>
            </a:r>
            <a:endParaRPr b="1">
              <a:solidFill>
                <a:schemeClr val="dk1"/>
              </a:solidFill>
            </a:endParaRPr>
          </a:p>
          <a:p>
            <a:pPr indent="0" lvl="0" marL="0" rtl="0" algn="l">
              <a:lnSpc>
                <a:spcPct val="115000"/>
              </a:lnSpc>
              <a:spcBef>
                <a:spcPts val="250"/>
              </a:spcBef>
              <a:spcAft>
                <a:spcPts val="0"/>
              </a:spcAft>
              <a:buNone/>
            </a:pPr>
            <a:r>
              <a:rPr b="1" lang="en-GB">
                <a:solidFill>
                  <a:schemeClr val="dk1"/>
                </a:solidFill>
              </a:rPr>
              <a:t>Unit 3 - Health and Wellbeing (externally set and assessed exam) </a:t>
            </a:r>
            <a:endParaRPr b="1">
              <a:solidFill>
                <a:schemeClr val="dk1"/>
              </a:solidFill>
            </a:endParaRPr>
          </a:p>
          <a:p>
            <a:pPr indent="-317500" lvl="0" marL="457200" rtl="0" algn="l">
              <a:lnSpc>
                <a:spcPct val="115000"/>
              </a:lnSpc>
              <a:spcBef>
                <a:spcPts val="250"/>
              </a:spcBef>
              <a:spcAft>
                <a:spcPts val="0"/>
              </a:spcAft>
              <a:buClr>
                <a:schemeClr val="dk1"/>
              </a:buClr>
              <a:buSzPts val="1400"/>
              <a:buChar char="●"/>
            </a:pPr>
            <a:r>
              <a:rPr b="1" lang="en-GB">
                <a:solidFill>
                  <a:schemeClr val="dk1"/>
                </a:solidFill>
              </a:rPr>
              <a:t>May/June 2027</a:t>
            </a:r>
            <a:endParaRPr b="1">
              <a:solidFill>
                <a:schemeClr val="dk1"/>
              </a:solidFill>
            </a:endParaRPr>
          </a:p>
          <a:p>
            <a:pPr indent="0" lvl="0" marL="0" rtl="0" algn="l">
              <a:lnSpc>
                <a:spcPct val="115000"/>
              </a:lnSpc>
              <a:spcBef>
                <a:spcPts val="0"/>
              </a:spcBef>
              <a:spcAft>
                <a:spcPts val="0"/>
              </a:spcAft>
              <a:buNone/>
            </a:pPr>
            <a:r>
              <a:t/>
            </a:r>
            <a:endParaRPr/>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311" name="Google Shape;311;p44"/>
          <p:cNvSpPr txBox="1"/>
          <p:nvPr/>
        </p:nvSpPr>
        <p:spPr>
          <a:xfrm>
            <a:off x="159650" y="6018758"/>
            <a:ext cx="49806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u="sng"/>
              <a:t>Subject Leader</a:t>
            </a:r>
            <a:r>
              <a:rPr b="1" lang="en-GB" sz="1200"/>
              <a:t>: </a:t>
            </a:r>
            <a:r>
              <a:rPr lang="en-GB" sz="1200"/>
              <a:t>Mrs Hercberg </a:t>
            </a:r>
            <a:r>
              <a:rPr lang="en-GB" sz="1200" u="sng">
                <a:solidFill>
                  <a:schemeClr val="hlink"/>
                </a:solidFill>
                <a:hlinkClick r:id="rId5"/>
              </a:rPr>
              <a:t>h.hercberg@tgs.starmat.uk</a:t>
            </a:r>
            <a:endParaRPr sz="1200"/>
          </a:p>
          <a:p>
            <a:pPr indent="0" lvl="0" marL="0" rtl="0" algn="l">
              <a:spcBef>
                <a:spcPts val="0"/>
              </a:spcBef>
              <a:spcAft>
                <a:spcPts val="0"/>
              </a:spcAft>
              <a:buNone/>
            </a:pPr>
            <a:r>
              <a:rPr lang="en-GB" sz="1200"/>
              <a:t>Mr Vernon </a:t>
            </a:r>
            <a:r>
              <a:rPr lang="en-GB" sz="1200" u="sng">
                <a:solidFill>
                  <a:schemeClr val="hlink"/>
                </a:solidFill>
                <a:hlinkClick r:id="rId6"/>
              </a:rPr>
              <a:t>r.vernon@tgs.starmat.uk</a:t>
            </a:r>
            <a:endParaRPr sz="1200"/>
          </a:p>
          <a:p>
            <a:pPr indent="0" lvl="0" marL="0" rtl="0" algn="l">
              <a:spcBef>
                <a:spcPts val="0"/>
              </a:spcBef>
              <a:spcAft>
                <a:spcPts val="0"/>
              </a:spcAft>
              <a:buNone/>
            </a:pPr>
            <a:r>
              <a:rPr lang="en-GB" sz="1200"/>
              <a:t>Mrs Thornton </a:t>
            </a:r>
            <a:r>
              <a:rPr lang="en-GB" sz="1200" u="sng">
                <a:solidFill>
                  <a:schemeClr val="hlink"/>
                </a:solidFill>
                <a:hlinkClick r:id="rId7"/>
              </a:rPr>
              <a:t>j.thornton@tgs.starmat.uk</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sz="1700"/>
          </a:p>
        </p:txBody>
      </p:sp>
      <p:sp>
        <p:nvSpPr>
          <p:cNvPr id="312" name="Google Shape;312;p44"/>
          <p:cNvSpPr txBox="1"/>
          <p:nvPr/>
        </p:nvSpPr>
        <p:spPr>
          <a:xfrm>
            <a:off x="4688100" y="6096875"/>
            <a:ext cx="43101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300">
                <a:latin typeface="Caveat"/>
                <a:ea typeface="Caveat"/>
                <a:cs typeface="Caveat"/>
                <a:sym typeface="Caveat"/>
              </a:rPr>
              <a:t>Empathy and kindness is important!</a:t>
            </a:r>
            <a:endParaRPr sz="2300">
              <a:latin typeface="Caveat"/>
              <a:ea typeface="Caveat"/>
              <a:cs typeface="Caveat"/>
              <a:sym typeface="Caveat"/>
            </a:endParaRPr>
          </a:p>
        </p:txBody>
      </p:sp>
      <p:pic>
        <p:nvPicPr>
          <p:cNvPr id="313" name="Google Shape;313;p44"/>
          <p:cNvPicPr preferRelativeResize="0"/>
          <p:nvPr/>
        </p:nvPicPr>
        <p:blipFill>
          <a:blip r:embed="rId8">
            <a:alphaModFix/>
          </a:blip>
          <a:stretch>
            <a:fillRect/>
          </a:stretch>
        </p:blipFill>
        <p:spPr>
          <a:xfrm>
            <a:off x="8197450" y="152400"/>
            <a:ext cx="763800" cy="1192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45"/>
          <p:cNvPicPr preferRelativeResize="0"/>
          <p:nvPr/>
        </p:nvPicPr>
        <p:blipFill rotWithShape="1">
          <a:blip r:embed="rId3">
            <a:alphaModFix/>
          </a:blip>
          <a:srcRect b="17509" l="30665" r="26850" t="28911"/>
          <a:stretch/>
        </p:blipFill>
        <p:spPr>
          <a:xfrm>
            <a:off x="0" y="0"/>
            <a:ext cx="9144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28"/>
          <p:cNvSpPr txBox="1"/>
          <p:nvPr/>
        </p:nvSpPr>
        <p:spPr>
          <a:xfrm>
            <a:off x="2086350" y="152400"/>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Maths</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highlight>
                  <a:schemeClr val="lt1"/>
                </a:highlight>
              </a:rPr>
              <a:t>Year 10 2025-26</a:t>
            </a:r>
            <a:endParaRPr b="1" sz="2500">
              <a:solidFill>
                <a:schemeClr val="dk1"/>
              </a:solidFill>
            </a:endParaRPr>
          </a:p>
          <a:p>
            <a:pPr indent="0" lvl="0" marL="0" rtl="0" algn="l">
              <a:spcBef>
                <a:spcPts val="0"/>
              </a:spcBef>
              <a:spcAft>
                <a:spcPts val="0"/>
              </a:spcAft>
              <a:buNone/>
            </a:pPr>
            <a:r>
              <a:t/>
            </a:r>
            <a:endParaRPr sz="5100">
              <a:latin typeface="Permanent Marker"/>
              <a:ea typeface="Permanent Marker"/>
              <a:cs typeface="Permanent Marker"/>
              <a:sym typeface="Permanent Marker"/>
            </a:endParaRPr>
          </a:p>
        </p:txBody>
      </p:sp>
      <p:pic>
        <p:nvPicPr>
          <p:cNvPr id="123" name="Google Shape;123;p28"/>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124" name="Google Shape;124;p28"/>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chemeClr val="dk1"/>
                </a:solidFill>
              </a:rPr>
              <a:t>Top Advice:</a:t>
            </a:r>
            <a:endParaRPr b="1" sz="1600">
              <a:solidFill>
                <a:schemeClr val="dk1"/>
              </a:solidFill>
            </a:endParaRPr>
          </a:p>
          <a:p>
            <a:pPr indent="0" lvl="0" marL="0" rtl="0" algn="l">
              <a:spcBef>
                <a:spcPts val="0"/>
              </a:spcBef>
              <a:spcAft>
                <a:spcPts val="0"/>
              </a:spcAft>
              <a:buNone/>
            </a:pPr>
            <a:r>
              <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Little and often is the best way to do Maths revision -  there is a fantastic online resource from Corbettmaths called 5-a-days - there are 5 questions for EVERY day of the year (with answers).</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Use the Sparx-linked revision lists sent out by Mrs Stubbs (check your Classroom or inbox).</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Complete as many Past Papers as you can and mark them against the mark scheme. You can find them all here:</a:t>
            </a:r>
            <a:endParaRPr sz="3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MAKE SURE YOU HAVE ALL THE RIGHT EQUIPMENT</a:t>
            </a:r>
            <a:endParaRPr sz="1600">
              <a:solidFill>
                <a:schemeClr val="dk1"/>
              </a:solidFill>
            </a:endParaRPr>
          </a:p>
          <a:p>
            <a:pPr indent="0" lvl="0" marL="0" rtl="0" algn="l">
              <a:spcBef>
                <a:spcPts val="1600"/>
              </a:spcBef>
              <a:spcAft>
                <a:spcPts val="0"/>
              </a:spcAft>
              <a:buNone/>
            </a:pPr>
            <a:r>
              <a:t/>
            </a:r>
            <a:endParaRPr sz="1700"/>
          </a:p>
          <a:p>
            <a:pPr indent="0" lvl="0" marL="0" rtl="0" algn="l">
              <a:spcBef>
                <a:spcPts val="0"/>
              </a:spcBef>
              <a:spcAft>
                <a:spcPts val="0"/>
              </a:spcAft>
              <a:buNone/>
            </a:pPr>
            <a:r>
              <a:t/>
            </a:r>
            <a:endParaRPr sz="1700"/>
          </a:p>
        </p:txBody>
      </p:sp>
      <p:sp>
        <p:nvSpPr>
          <p:cNvPr id="125" name="Google Shape;125;p28"/>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 for Y10:</a:t>
            </a:r>
            <a:endParaRPr b="1" sz="1600"/>
          </a:p>
          <a:p>
            <a:pPr indent="0" lvl="0" marL="0" rtl="0" algn="l">
              <a:spcBef>
                <a:spcPts val="0"/>
              </a:spcBef>
              <a:spcAft>
                <a:spcPts val="0"/>
              </a:spcAft>
              <a:buNone/>
            </a:pPr>
            <a:r>
              <a:t/>
            </a:r>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November 2025 - Full 3 paper mock</a:t>
            </a:r>
            <a:endParaRPr>
              <a:solidFill>
                <a:schemeClr val="dk1"/>
              </a:solidFill>
            </a:endParaRPr>
          </a:p>
          <a:p>
            <a:pPr indent="0" lvl="0" marL="457200" rtl="0" algn="l">
              <a:lnSpc>
                <a:spcPct val="115000"/>
              </a:lnSpc>
              <a:spcBef>
                <a:spcPts val="0"/>
              </a:spcBef>
              <a:spcAft>
                <a:spcPts val="0"/>
              </a:spcAft>
              <a:buNone/>
            </a:pPr>
            <a:r>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February / March 2026 - Full 3 paper mock</a:t>
            </a:r>
            <a:endParaRPr>
              <a:solidFill>
                <a:schemeClr val="dk1"/>
              </a:solidFill>
            </a:endParaRPr>
          </a:p>
          <a:p>
            <a:pPr indent="0" lvl="0" marL="45720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Char char="●"/>
            </a:pPr>
            <a:r>
              <a:rPr lang="en-GB"/>
              <a:t>You will get traffic-lighted, question level feedback for each of your mock exam papers - keep them and use them with Sparx to improve.</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GB"/>
              <a:t>Access </a:t>
            </a:r>
            <a:r>
              <a:rPr lang="en-GB"/>
              <a:t>revisions</a:t>
            </a:r>
            <a:r>
              <a:rPr lang="en-GB"/>
              <a:t> materials below:</a:t>
            </a:r>
            <a:endParaRPr/>
          </a:p>
          <a:p>
            <a:pPr indent="0" lvl="0" marL="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Clr>
                <a:schemeClr val="dk1"/>
              </a:buClr>
              <a:buSzPts val="1400"/>
              <a:buChar char="●"/>
            </a:pPr>
            <a:r>
              <a:rPr lang="en-GB" u="sng">
                <a:solidFill>
                  <a:schemeClr val="dk1"/>
                </a:solidFill>
                <a:hlinkClick r:id="rId4">
                  <a:extLst>
                    <a:ext uri="{A12FA001-AC4F-418D-AE19-62706E023703}">
                      <ahyp:hlinkClr val="tx"/>
                    </a:ext>
                  </a:extLst>
                </a:hlinkClick>
              </a:rPr>
              <a:t>https://sites.google.com/tgs.starmat.uk/years7-11mathstgs/revision</a:t>
            </a:r>
            <a:endParaRPr/>
          </a:p>
          <a:p>
            <a:pPr indent="0" lvl="0" marL="0" rtl="0" algn="l">
              <a:spcBef>
                <a:spcPts val="1600"/>
              </a:spcBef>
              <a:spcAft>
                <a:spcPts val="0"/>
              </a:spcAft>
              <a:buNone/>
            </a:pPr>
            <a:r>
              <a:t/>
            </a:r>
            <a:endParaRPr/>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sp>
        <p:nvSpPr>
          <p:cNvPr id="126" name="Google Shape;126;p28"/>
          <p:cNvSpPr txBox="1"/>
          <p:nvPr/>
        </p:nvSpPr>
        <p:spPr>
          <a:xfrm>
            <a:off x="110450" y="6044425"/>
            <a:ext cx="52017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a:t>
            </a:r>
            <a:r>
              <a:rPr lang="en-GB" sz="1600"/>
              <a:t> </a:t>
            </a:r>
            <a:endParaRPr sz="1600"/>
          </a:p>
          <a:p>
            <a:pPr indent="0" lvl="0" marL="0" rtl="0" algn="l">
              <a:spcBef>
                <a:spcPts val="0"/>
              </a:spcBef>
              <a:spcAft>
                <a:spcPts val="0"/>
              </a:spcAft>
              <a:buNone/>
            </a:pPr>
            <a:r>
              <a:rPr b="1" lang="en-GB" sz="1600"/>
              <a:t>Mr Power</a:t>
            </a:r>
            <a:r>
              <a:rPr lang="en-GB" sz="1600"/>
              <a:t> - </a:t>
            </a:r>
            <a:r>
              <a:rPr lang="en-GB" sz="1600" u="sng">
                <a:solidFill>
                  <a:schemeClr val="hlink"/>
                </a:solidFill>
                <a:hlinkClick r:id="rId5"/>
              </a:rPr>
              <a:t>r.power@tgs.starmat.uk</a:t>
            </a:r>
            <a:endParaRPr sz="1600"/>
          </a:p>
          <a:p>
            <a:pPr indent="0" lvl="0" marL="0" rtl="0" algn="l">
              <a:spcBef>
                <a:spcPts val="0"/>
              </a:spcBef>
              <a:spcAft>
                <a:spcPts val="0"/>
              </a:spcAft>
              <a:buNone/>
            </a:pPr>
            <a:r>
              <a:t/>
            </a:r>
            <a:endParaRPr sz="1600"/>
          </a:p>
        </p:txBody>
      </p:sp>
      <p:pic>
        <p:nvPicPr>
          <p:cNvPr id="127" name="Google Shape;127;p28"/>
          <p:cNvPicPr preferRelativeResize="0"/>
          <p:nvPr/>
        </p:nvPicPr>
        <p:blipFill>
          <a:blip r:embed="rId6">
            <a:alphaModFix/>
          </a:blip>
          <a:stretch>
            <a:fillRect/>
          </a:stretch>
        </p:blipFill>
        <p:spPr>
          <a:xfrm>
            <a:off x="7595750" y="109350"/>
            <a:ext cx="1133125" cy="1152900"/>
          </a:xfrm>
          <a:prstGeom prst="rect">
            <a:avLst/>
          </a:prstGeom>
          <a:noFill/>
          <a:ln>
            <a:noFill/>
          </a:ln>
        </p:spPr>
      </p:pic>
      <p:sp>
        <p:nvSpPr>
          <p:cNvPr id="128" name="Google Shape;128;p28"/>
          <p:cNvSpPr txBox="1"/>
          <p:nvPr/>
        </p:nvSpPr>
        <p:spPr>
          <a:xfrm>
            <a:off x="4688125" y="6096875"/>
            <a:ext cx="43101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500">
                <a:latin typeface="Caveat"/>
                <a:ea typeface="Caveat"/>
                <a:cs typeface="Caveat"/>
                <a:sym typeface="Caveat"/>
              </a:rPr>
              <a:t>Little and often is the key to success!</a:t>
            </a:r>
            <a:endParaRPr sz="2500">
              <a:latin typeface="Caveat"/>
              <a:ea typeface="Caveat"/>
              <a:cs typeface="Caveat"/>
              <a:sym typeface="Cavea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46"/>
          <p:cNvSpPr txBox="1"/>
          <p:nvPr/>
        </p:nvSpPr>
        <p:spPr>
          <a:xfrm>
            <a:off x="2086350" y="152400"/>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Music</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rPr>
              <a:t>Year 10 2025-26</a:t>
            </a:r>
            <a:endParaRPr sz="2500">
              <a:solidFill>
                <a:schemeClr val="dk1"/>
              </a:solidFill>
              <a:latin typeface="Permanent Marker"/>
              <a:ea typeface="Permanent Marker"/>
              <a:cs typeface="Permanent Marker"/>
              <a:sym typeface="Permanent Marker"/>
            </a:endParaRPr>
          </a:p>
          <a:p>
            <a:pPr indent="0" lvl="0" marL="0" rtl="0" algn="l">
              <a:spcBef>
                <a:spcPts val="0"/>
              </a:spcBef>
              <a:spcAft>
                <a:spcPts val="0"/>
              </a:spcAft>
              <a:buNone/>
            </a:pPr>
            <a:r>
              <a:t/>
            </a:r>
            <a:endParaRPr b="1" sz="3500"/>
          </a:p>
        </p:txBody>
      </p:sp>
      <p:pic>
        <p:nvPicPr>
          <p:cNvPr id="324" name="Google Shape;324;p46"/>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325" name="Google Shape;325;p46"/>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sz="1700"/>
          </a:p>
          <a:p>
            <a:pPr indent="-323850" lvl="0" marL="457200" rtl="0" algn="l">
              <a:lnSpc>
                <a:spcPct val="115000"/>
              </a:lnSpc>
              <a:spcBef>
                <a:spcPts val="0"/>
              </a:spcBef>
              <a:spcAft>
                <a:spcPts val="0"/>
              </a:spcAft>
              <a:buSzPts val="1500"/>
              <a:buChar char="●"/>
            </a:pPr>
            <a:r>
              <a:rPr lang="en-GB" sz="1500"/>
              <a:t>Please make sure you are having instrumental/vocal lessons - we have lessons available at school from the North Yorkshire Music Hub.</a:t>
            </a:r>
            <a:endParaRPr sz="1500"/>
          </a:p>
          <a:p>
            <a:pPr indent="0" lvl="0" marL="457200" rtl="0" algn="l">
              <a:lnSpc>
                <a:spcPct val="115000"/>
              </a:lnSpc>
              <a:spcBef>
                <a:spcPts val="0"/>
              </a:spcBef>
              <a:spcAft>
                <a:spcPts val="0"/>
              </a:spcAft>
              <a:buNone/>
            </a:pPr>
            <a:r>
              <a:t/>
            </a:r>
            <a:endParaRPr sz="1500"/>
          </a:p>
          <a:p>
            <a:pPr indent="-323850" lvl="0" marL="457200" rtl="0" algn="l">
              <a:lnSpc>
                <a:spcPct val="115000"/>
              </a:lnSpc>
              <a:spcBef>
                <a:spcPts val="0"/>
              </a:spcBef>
              <a:spcAft>
                <a:spcPts val="0"/>
              </a:spcAft>
              <a:buSzPts val="1500"/>
              <a:buChar char="●"/>
            </a:pPr>
            <a:r>
              <a:rPr lang="en-GB" sz="1500"/>
              <a:t>You must aim to do performance practice every day for at least 15 minutes.</a:t>
            </a:r>
            <a:endParaRPr sz="1500"/>
          </a:p>
          <a:p>
            <a:pPr indent="0" lvl="0" marL="457200" rtl="0" algn="l">
              <a:lnSpc>
                <a:spcPct val="115000"/>
              </a:lnSpc>
              <a:spcBef>
                <a:spcPts val="0"/>
              </a:spcBef>
              <a:spcAft>
                <a:spcPts val="0"/>
              </a:spcAft>
              <a:buNone/>
            </a:pPr>
            <a:r>
              <a:t/>
            </a:r>
            <a:endParaRPr sz="1500"/>
          </a:p>
          <a:p>
            <a:pPr indent="-323850" lvl="0" marL="457200" rtl="0" algn="l">
              <a:lnSpc>
                <a:spcPct val="115000"/>
              </a:lnSpc>
              <a:spcBef>
                <a:spcPts val="0"/>
              </a:spcBef>
              <a:spcAft>
                <a:spcPts val="0"/>
              </a:spcAft>
              <a:buSzPts val="1500"/>
              <a:buChar char="●"/>
            </a:pPr>
            <a:r>
              <a:rPr lang="en-GB" sz="1500"/>
              <a:t>Make sure you get involved in at least one extra-curricular Music activity each week.</a:t>
            </a:r>
            <a:endParaRPr sz="1500"/>
          </a:p>
          <a:p>
            <a:pPr indent="0" lvl="0" marL="457200" rtl="0" algn="l">
              <a:lnSpc>
                <a:spcPct val="115000"/>
              </a:lnSpc>
              <a:spcBef>
                <a:spcPts val="0"/>
              </a:spcBef>
              <a:spcAft>
                <a:spcPts val="0"/>
              </a:spcAft>
              <a:buNone/>
            </a:pPr>
            <a:r>
              <a:t/>
            </a:r>
            <a:endParaRPr sz="1500"/>
          </a:p>
          <a:p>
            <a:pPr indent="-323850" lvl="0" marL="457200" rtl="0" algn="l">
              <a:lnSpc>
                <a:spcPct val="115000"/>
              </a:lnSpc>
              <a:spcBef>
                <a:spcPts val="0"/>
              </a:spcBef>
              <a:spcAft>
                <a:spcPts val="0"/>
              </a:spcAft>
              <a:buSzPts val="1500"/>
              <a:buChar char="●"/>
            </a:pPr>
            <a:r>
              <a:rPr lang="en-GB" sz="1500"/>
              <a:t>Get the </a:t>
            </a:r>
            <a:r>
              <a:rPr lang="en-GB" sz="1500"/>
              <a:t>revision</a:t>
            </a:r>
            <a:r>
              <a:rPr lang="en-GB" sz="1500"/>
              <a:t> guide (link on our classroom) and use it to fill in your keywords booklet as we go through the course.</a:t>
            </a:r>
            <a:endParaRPr sz="1500"/>
          </a:p>
        </p:txBody>
      </p:sp>
      <p:sp>
        <p:nvSpPr>
          <p:cNvPr id="326" name="Google Shape;326;p46"/>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information</a:t>
            </a:r>
            <a:endParaRPr b="1" sz="1600"/>
          </a:p>
          <a:p>
            <a:pPr indent="0" lvl="0" marL="0" rtl="0" algn="l">
              <a:lnSpc>
                <a:spcPct val="115000"/>
              </a:lnSpc>
              <a:spcBef>
                <a:spcPts val="0"/>
              </a:spcBef>
              <a:spcAft>
                <a:spcPts val="0"/>
              </a:spcAft>
              <a:buNone/>
            </a:pPr>
            <a:r>
              <a:t/>
            </a:r>
            <a:endParaRPr b="1" sz="1600"/>
          </a:p>
          <a:p>
            <a:pPr indent="-317500" lvl="0" marL="457200" rtl="0" algn="l">
              <a:lnSpc>
                <a:spcPct val="115000"/>
              </a:lnSpc>
              <a:spcBef>
                <a:spcPts val="0"/>
              </a:spcBef>
              <a:spcAft>
                <a:spcPts val="0"/>
              </a:spcAft>
              <a:buSzPts val="1400"/>
              <a:buChar char="●"/>
            </a:pPr>
            <a:r>
              <a:rPr lang="en-GB"/>
              <a:t>Y10 Music is spent building skills to enable students to perform and compose effectively in Y11.  Students will also explore the 4 Areas of Study - Musical Forms and Devices, Ensemble, Film and Pop Music.</a:t>
            </a:r>
            <a:endParaRPr/>
          </a:p>
          <a:p>
            <a:pPr indent="0" lvl="0" marL="457200" rtl="0" algn="l">
              <a:lnSpc>
                <a:spcPct val="115000"/>
              </a:lnSpc>
              <a:spcBef>
                <a:spcPts val="0"/>
              </a:spcBef>
              <a:spcAft>
                <a:spcPts val="0"/>
              </a:spcAft>
              <a:buNone/>
            </a:pPr>
            <a:r>
              <a:t/>
            </a:r>
            <a:endParaRPr b="1"/>
          </a:p>
          <a:p>
            <a:pPr indent="-317500" lvl="0" marL="457200" rtl="0" algn="l">
              <a:lnSpc>
                <a:spcPct val="115000"/>
              </a:lnSpc>
              <a:spcBef>
                <a:spcPts val="0"/>
              </a:spcBef>
              <a:spcAft>
                <a:spcPts val="0"/>
              </a:spcAft>
              <a:buSzPts val="1400"/>
              <a:buChar char="●"/>
            </a:pPr>
            <a:r>
              <a:rPr b="1" lang="en-GB"/>
              <a:t>Performing - 30% </a:t>
            </a:r>
            <a:r>
              <a:rPr lang="en-GB"/>
              <a:t>Assessed through two performances in Y11 - solo and ensemble.</a:t>
            </a:r>
            <a:endParaRPr/>
          </a:p>
          <a:p>
            <a:pPr indent="0" lvl="0" marL="45720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Char char="●"/>
            </a:pPr>
            <a:r>
              <a:rPr b="1" lang="en-GB"/>
              <a:t>Composing - 30% </a:t>
            </a:r>
            <a:r>
              <a:rPr lang="en-GB"/>
              <a:t>Assessed through two compositions in Y11 - free and to a given brief.</a:t>
            </a:r>
            <a:endParaRPr/>
          </a:p>
          <a:p>
            <a:pPr indent="0" lvl="0" marL="45720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Char char="●"/>
            </a:pPr>
            <a:r>
              <a:rPr b="1" lang="en-GB"/>
              <a:t>Appraising - 40% </a:t>
            </a:r>
            <a:r>
              <a:rPr lang="en-GB"/>
              <a:t>Assessed through a Y11 exam.</a:t>
            </a:r>
            <a:endParaRPr/>
          </a:p>
        </p:txBody>
      </p:sp>
      <p:sp>
        <p:nvSpPr>
          <p:cNvPr id="327" name="Google Shape;327;p46"/>
          <p:cNvSpPr txBox="1"/>
          <p:nvPr/>
        </p:nvSpPr>
        <p:spPr>
          <a:xfrm>
            <a:off x="159650" y="6066975"/>
            <a:ext cx="40059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 </a:t>
            </a:r>
            <a:r>
              <a:rPr lang="en-GB" sz="1600"/>
              <a:t>Mr Rodaway</a:t>
            </a:r>
            <a:endParaRPr sz="1600"/>
          </a:p>
          <a:p>
            <a:pPr indent="0" lvl="0" marL="0" rtl="0" algn="l">
              <a:spcBef>
                <a:spcPts val="0"/>
              </a:spcBef>
              <a:spcAft>
                <a:spcPts val="0"/>
              </a:spcAft>
              <a:buNone/>
            </a:pPr>
            <a:r>
              <a:rPr lang="en-GB" sz="1600" u="sng">
                <a:solidFill>
                  <a:schemeClr val="hlink"/>
                </a:solidFill>
                <a:hlinkClick r:id="rId4"/>
              </a:rPr>
              <a:t>c.rodaway@tgs.starmat.uk</a:t>
            </a:r>
            <a:endParaRPr sz="1600"/>
          </a:p>
          <a:p>
            <a:pPr indent="0" lvl="0" marL="0" rtl="0" algn="l">
              <a:spcBef>
                <a:spcPts val="0"/>
              </a:spcBef>
              <a:spcAft>
                <a:spcPts val="0"/>
              </a:spcAft>
              <a:buNone/>
            </a:pPr>
            <a:r>
              <a:t/>
            </a:r>
            <a:endParaRPr sz="1900"/>
          </a:p>
        </p:txBody>
      </p:sp>
      <p:sp>
        <p:nvSpPr>
          <p:cNvPr id="328" name="Google Shape;328;p46"/>
          <p:cNvSpPr txBox="1"/>
          <p:nvPr/>
        </p:nvSpPr>
        <p:spPr>
          <a:xfrm>
            <a:off x="4688125" y="6096875"/>
            <a:ext cx="43101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700">
                <a:latin typeface="Caveat"/>
                <a:ea typeface="Caveat"/>
                <a:cs typeface="Caveat"/>
                <a:sym typeface="Caveat"/>
              </a:rPr>
              <a:t>Practice, practice, practice</a:t>
            </a:r>
            <a:r>
              <a:rPr lang="en-GB" sz="2700">
                <a:latin typeface="Caveat"/>
                <a:ea typeface="Caveat"/>
                <a:cs typeface="Caveat"/>
                <a:sym typeface="Caveat"/>
              </a:rPr>
              <a:t>!</a:t>
            </a:r>
            <a:endParaRPr sz="2700">
              <a:latin typeface="Caveat"/>
              <a:ea typeface="Caveat"/>
              <a:cs typeface="Caveat"/>
              <a:sym typeface="Caveat"/>
            </a:endParaRPr>
          </a:p>
        </p:txBody>
      </p:sp>
      <p:pic>
        <p:nvPicPr>
          <p:cNvPr id="329" name="Google Shape;329;p46"/>
          <p:cNvPicPr preferRelativeResize="0"/>
          <p:nvPr/>
        </p:nvPicPr>
        <p:blipFill rotWithShape="1">
          <a:blip r:embed="rId5">
            <a:alphaModFix/>
          </a:blip>
          <a:srcRect b="32870" l="3864" r="6881" t="20582"/>
          <a:stretch/>
        </p:blipFill>
        <p:spPr>
          <a:xfrm>
            <a:off x="6796675" y="152400"/>
            <a:ext cx="2347325" cy="954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47"/>
          <p:cNvSpPr txBox="1"/>
          <p:nvPr/>
        </p:nvSpPr>
        <p:spPr>
          <a:xfrm>
            <a:off x="2086350" y="152400"/>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PE</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rPr>
              <a:t>Year 10 2025-26</a:t>
            </a:r>
            <a:endParaRPr sz="2500">
              <a:solidFill>
                <a:schemeClr val="dk1"/>
              </a:solidFill>
              <a:latin typeface="Permanent Marker"/>
              <a:ea typeface="Permanent Marker"/>
              <a:cs typeface="Permanent Marker"/>
              <a:sym typeface="Permanent Marker"/>
            </a:endParaRPr>
          </a:p>
          <a:p>
            <a:pPr indent="0" lvl="0" marL="0" rtl="0" algn="ctr">
              <a:spcBef>
                <a:spcPts val="0"/>
              </a:spcBef>
              <a:spcAft>
                <a:spcPts val="0"/>
              </a:spcAft>
              <a:buNone/>
            </a:pPr>
            <a:r>
              <a:t/>
            </a:r>
            <a:endParaRPr b="1" sz="3500"/>
          </a:p>
        </p:txBody>
      </p:sp>
      <p:pic>
        <p:nvPicPr>
          <p:cNvPr id="335" name="Google Shape;335;p47"/>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336" name="Google Shape;336;p47"/>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7 Tips:</a:t>
            </a:r>
            <a:endParaRPr b="1" sz="1600"/>
          </a:p>
          <a:p>
            <a:pPr indent="0" lvl="0" marL="0" rtl="0" algn="l">
              <a:spcBef>
                <a:spcPts val="0"/>
              </a:spcBef>
              <a:spcAft>
                <a:spcPts val="0"/>
              </a:spcAft>
              <a:buNone/>
            </a:pPr>
            <a:r>
              <a:t/>
            </a:r>
            <a:endParaRPr sz="1700"/>
          </a:p>
          <a:p>
            <a:pPr indent="-323850" lvl="0" marL="457200" rtl="0" algn="l">
              <a:lnSpc>
                <a:spcPct val="115000"/>
              </a:lnSpc>
              <a:spcBef>
                <a:spcPts val="0"/>
              </a:spcBef>
              <a:spcAft>
                <a:spcPts val="0"/>
              </a:spcAft>
              <a:buSzPts val="1500"/>
              <a:buAutoNum type="arabicPeriod"/>
            </a:pPr>
            <a:r>
              <a:rPr lang="en-GB" sz="1500"/>
              <a:t>Practice exam style questions.</a:t>
            </a:r>
            <a:endParaRPr sz="1500"/>
          </a:p>
          <a:p>
            <a:pPr indent="-323850" lvl="0" marL="457200" rtl="0" algn="l">
              <a:lnSpc>
                <a:spcPct val="115000"/>
              </a:lnSpc>
              <a:spcBef>
                <a:spcPts val="0"/>
              </a:spcBef>
              <a:spcAft>
                <a:spcPts val="0"/>
              </a:spcAft>
              <a:buSzPts val="1500"/>
              <a:buAutoNum type="arabicPeriod"/>
            </a:pPr>
            <a:r>
              <a:rPr lang="en-GB" sz="1500"/>
              <a:t>Learn command words &amp; definitions.</a:t>
            </a:r>
            <a:endParaRPr sz="1500"/>
          </a:p>
          <a:p>
            <a:pPr indent="-323850" lvl="0" marL="457200" rtl="0" algn="l">
              <a:lnSpc>
                <a:spcPct val="115000"/>
              </a:lnSpc>
              <a:spcBef>
                <a:spcPts val="0"/>
              </a:spcBef>
              <a:spcAft>
                <a:spcPts val="0"/>
              </a:spcAft>
              <a:buSzPts val="1500"/>
              <a:buAutoNum type="arabicPeriod"/>
            </a:pPr>
            <a:r>
              <a:rPr lang="en-GB" sz="1500"/>
              <a:t>Use the ‘PEECI Blinder’ method when using sporting examples in AO3 responses.</a:t>
            </a:r>
            <a:endParaRPr sz="1500"/>
          </a:p>
          <a:p>
            <a:pPr indent="-323850" lvl="0" marL="457200" rtl="0" algn="l">
              <a:lnSpc>
                <a:spcPct val="115000"/>
              </a:lnSpc>
              <a:spcBef>
                <a:spcPts val="0"/>
              </a:spcBef>
              <a:spcAft>
                <a:spcPts val="0"/>
              </a:spcAft>
              <a:buSzPts val="1500"/>
              <a:buAutoNum type="arabicPeriod"/>
            </a:pPr>
            <a:r>
              <a:rPr lang="en-GB" sz="1500"/>
              <a:t>Know ‘components of fitness’, ‘fitness testing’ and ‘methods of training’ inside out.</a:t>
            </a:r>
            <a:endParaRPr sz="1500"/>
          </a:p>
          <a:p>
            <a:pPr indent="-323850" lvl="0" marL="457200" rtl="0" algn="l">
              <a:lnSpc>
                <a:spcPct val="115000"/>
              </a:lnSpc>
              <a:spcBef>
                <a:spcPts val="0"/>
              </a:spcBef>
              <a:spcAft>
                <a:spcPts val="0"/>
              </a:spcAft>
              <a:buSzPts val="1500"/>
              <a:buAutoNum type="arabicPeriod"/>
            </a:pPr>
            <a:r>
              <a:rPr lang="en-GB" sz="1500"/>
              <a:t>Use learned planning structure for your six and nine mark answers (AO1/2/3).</a:t>
            </a:r>
            <a:endParaRPr sz="1500"/>
          </a:p>
          <a:p>
            <a:pPr indent="-323850" lvl="0" marL="457200" rtl="0" algn="l">
              <a:lnSpc>
                <a:spcPct val="115000"/>
              </a:lnSpc>
              <a:spcBef>
                <a:spcPts val="0"/>
              </a:spcBef>
              <a:spcAft>
                <a:spcPts val="0"/>
              </a:spcAft>
              <a:buSzPts val="1500"/>
              <a:buAutoNum type="arabicPeriod"/>
            </a:pPr>
            <a:r>
              <a:rPr lang="en-GB" sz="1500"/>
              <a:t>Complete as many past papers as possible - learn the markscheme!</a:t>
            </a:r>
            <a:endParaRPr sz="1500"/>
          </a:p>
          <a:p>
            <a:pPr indent="-323850" lvl="0" marL="457200" rtl="0" algn="l">
              <a:lnSpc>
                <a:spcPct val="115000"/>
              </a:lnSpc>
              <a:spcBef>
                <a:spcPts val="0"/>
              </a:spcBef>
              <a:spcAft>
                <a:spcPts val="0"/>
              </a:spcAft>
              <a:buSzPts val="1500"/>
              <a:buAutoNum type="arabicPeriod"/>
            </a:pPr>
            <a:r>
              <a:rPr lang="en-GB" sz="1500"/>
              <a:t>Attend as many revision sessions as possible!</a:t>
            </a:r>
            <a:endParaRPr sz="1500"/>
          </a:p>
        </p:txBody>
      </p:sp>
      <p:sp>
        <p:nvSpPr>
          <p:cNvPr id="337" name="Google Shape;337;p47"/>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 for Year 10 (and Year 11):</a:t>
            </a:r>
            <a:endParaRPr b="1" sz="1600"/>
          </a:p>
          <a:p>
            <a:pPr indent="0" lvl="0" marL="0" rtl="0" algn="l">
              <a:spcBef>
                <a:spcPts val="0"/>
              </a:spcBef>
              <a:spcAft>
                <a:spcPts val="0"/>
              </a:spcAft>
              <a:buNone/>
            </a:pPr>
            <a:r>
              <a:t/>
            </a:r>
            <a:endParaRPr sz="1700"/>
          </a:p>
          <a:p>
            <a:pPr indent="-317500" lvl="0" marL="457200" rtl="0" algn="l">
              <a:lnSpc>
                <a:spcPct val="115000"/>
              </a:lnSpc>
              <a:spcBef>
                <a:spcPts val="0"/>
              </a:spcBef>
              <a:spcAft>
                <a:spcPts val="0"/>
              </a:spcAft>
              <a:buSzPts val="1400"/>
              <a:buChar char="●"/>
            </a:pPr>
            <a:r>
              <a:rPr lang="en-GB"/>
              <a:t>June 2026 - Paper 1 Mock</a:t>
            </a:r>
            <a:endParaRPr/>
          </a:p>
          <a:p>
            <a:pPr indent="-317500" lvl="0" marL="457200" rtl="0" algn="l">
              <a:lnSpc>
                <a:spcPct val="115000"/>
              </a:lnSpc>
              <a:spcBef>
                <a:spcPts val="0"/>
              </a:spcBef>
              <a:spcAft>
                <a:spcPts val="0"/>
              </a:spcAft>
              <a:buSzPts val="1400"/>
              <a:buChar char="●"/>
            </a:pPr>
            <a:r>
              <a:rPr lang="en-GB"/>
              <a:t>November 2026 - Paper 1 Mock</a:t>
            </a:r>
            <a:endParaRPr/>
          </a:p>
          <a:p>
            <a:pPr indent="-317500" lvl="0" marL="457200" rtl="0" algn="l">
              <a:lnSpc>
                <a:spcPct val="115000"/>
              </a:lnSpc>
              <a:spcBef>
                <a:spcPts val="0"/>
              </a:spcBef>
              <a:spcAft>
                <a:spcPts val="0"/>
              </a:spcAft>
              <a:buSzPts val="1400"/>
              <a:buChar char="●"/>
            </a:pPr>
            <a:r>
              <a:rPr lang="en-GB"/>
              <a:t>February 2027 - Paper 2 Mock</a:t>
            </a:r>
            <a:endParaRPr/>
          </a:p>
          <a:p>
            <a:pPr indent="-317500" lvl="0" marL="457200" rtl="0" algn="l">
              <a:lnSpc>
                <a:spcPct val="115000"/>
              </a:lnSpc>
              <a:spcBef>
                <a:spcPts val="0"/>
              </a:spcBef>
              <a:spcAft>
                <a:spcPts val="0"/>
              </a:spcAft>
              <a:buSzPts val="1400"/>
              <a:buChar char="●"/>
            </a:pPr>
            <a:r>
              <a:rPr lang="en-GB"/>
              <a:t>Easter 2027 - Practical Moderation Day</a:t>
            </a:r>
            <a:endParaRPr/>
          </a:p>
          <a:p>
            <a:pPr indent="0" lvl="0" marL="0" rtl="0" algn="l">
              <a:spcBef>
                <a:spcPts val="0"/>
              </a:spcBef>
              <a:spcAft>
                <a:spcPts val="0"/>
              </a:spcAft>
              <a:buNone/>
            </a:pPr>
            <a:r>
              <a:t/>
            </a:r>
            <a:endParaRPr sz="1700"/>
          </a:p>
          <a:p>
            <a:pPr indent="0" lvl="0" marL="0" rtl="0" algn="l">
              <a:spcBef>
                <a:spcPts val="0"/>
              </a:spcBef>
              <a:spcAft>
                <a:spcPts val="0"/>
              </a:spcAft>
              <a:buNone/>
            </a:pPr>
            <a:r>
              <a:rPr b="1" lang="en-GB" sz="1600"/>
              <a:t>Assessment InformatioN:</a:t>
            </a:r>
            <a:endParaRPr b="1" sz="1600"/>
          </a:p>
          <a:p>
            <a:pPr indent="0" lvl="0" marL="0" rtl="0" algn="l">
              <a:spcBef>
                <a:spcPts val="0"/>
              </a:spcBef>
              <a:spcAft>
                <a:spcPts val="0"/>
              </a:spcAft>
              <a:buNone/>
            </a:pPr>
            <a:r>
              <a:t/>
            </a:r>
            <a:endParaRPr sz="1700"/>
          </a:p>
          <a:p>
            <a:pPr indent="-317500" lvl="0" marL="457200" rtl="0" algn="l">
              <a:lnSpc>
                <a:spcPct val="115000"/>
              </a:lnSpc>
              <a:spcBef>
                <a:spcPts val="200"/>
              </a:spcBef>
              <a:spcAft>
                <a:spcPts val="0"/>
              </a:spcAft>
              <a:buClr>
                <a:schemeClr val="dk1"/>
              </a:buClr>
              <a:buSzPts val="1400"/>
              <a:buChar char="●"/>
            </a:pPr>
            <a:r>
              <a:rPr lang="en-GB">
                <a:solidFill>
                  <a:schemeClr val="dk1"/>
                </a:solidFill>
              </a:rPr>
              <a:t>2 exams at the end of Year 11:</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Paper 1 - 30%: Anatomy and Physiology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1 hour and 15 minutes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Paper 2 - 30%: Socio-cultural Influences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1 hour and 15 minutes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Non-Examination Assessment - 40%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3x practical performance &amp; coursework </a:t>
            </a:r>
            <a:endParaRPr>
              <a:solidFill>
                <a:schemeClr val="dk1"/>
              </a:solidFill>
            </a:endParaRPr>
          </a:p>
          <a:p>
            <a:pPr indent="0" lvl="0" marL="0" rtl="0" algn="l">
              <a:spcBef>
                <a:spcPts val="200"/>
              </a:spcBef>
              <a:spcAft>
                <a:spcPts val="0"/>
              </a:spcAft>
              <a:buNone/>
            </a:pPr>
            <a:r>
              <a:t/>
            </a:r>
            <a:endParaRPr sz="1700"/>
          </a:p>
          <a:p>
            <a:pPr indent="0" lvl="0" marL="0" rtl="0" algn="l">
              <a:spcBef>
                <a:spcPts val="0"/>
              </a:spcBef>
              <a:spcAft>
                <a:spcPts val="0"/>
              </a:spcAft>
              <a:buNone/>
            </a:pPr>
            <a:r>
              <a:t/>
            </a:r>
            <a:endParaRPr sz="1700"/>
          </a:p>
        </p:txBody>
      </p:sp>
      <p:sp>
        <p:nvSpPr>
          <p:cNvPr id="338" name="Google Shape;338;p47"/>
          <p:cNvSpPr txBox="1"/>
          <p:nvPr/>
        </p:nvSpPr>
        <p:spPr>
          <a:xfrm>
            <a:off x="159650" y="6066975"/>
            <a:ext cx="45285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solidFill>
                  <a:schemeClr val="dk1"/>
                </a:solidFill>
              </a:rPr>
              <a:t>Examination PE Leader</a:t>
            </a:r>
            <a:r>
              <a:rPr b="1" lang="en-GB" sz="1600">
                <a:solidFill>
                  <a:schemeClr val="dk1"/>
                </a:solidFill>
              </a:rPr>
              <a:t>: </a:t>
            </a:r>
            <a:r>
              <a:rPr lang="en-GB" sz="1600">
                <a:solidFill>
                  <a:schemeClr val="dk1"/>
                </a:solidFill>
              </a:rPr>
              <a:t>Kris Pennock</a:t>
            </a:r>
            <a:endParaRPr b="1" sz="1600" u="sng"/>
          </a:p>
          <a:p>
            <a:pPr indent="0" lvl="0" marL="0" rtl="0" algn="l">
              <a:spcBef>
                <a:spcPts val="0"/>
              </a:spcBef>
              <a:spcAft>
                <a:spcPts val="0"/>
              </a:spcAft>
              <a:buNone/>
            </a:pPr>
            <a:r>
              <a:rPr lang="en-GB" sz="1600" u="sng">
                <a:solidFill>
                  <a:schemeClr val="hlink"/>
                </a:solidFill>
                <a:hlinkClick r:id="rId4"/>
              </a:rPr>
              <a:t>k.pennock@tgs.starmat.uk</a:t>
            </a:r>
            <a:r>
              <a:rPr lang="en-GB" sz="1600"/>
              <a:t> </a:t>
            </a:r>
            <a:endParaRPr sz="1600"/>
          </a:p>
        </p:txBody>
      </p:sp>
      <p:sp>
        <p:nvSpPr>
          <p:cNvPr id="339" name="Google Shape;339;p47"/>
          <p:cNvSpPr txBox="1"/>
          <p:nvPr/>
        </p:nvSpPr>
        <p:spPr>
          <a:xfrm>
            <a:off x="4688125" y="6084901"/>
            <a:ext cx="43101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700">
                <a:latin typeface="Caveat"/>
                <a:ea typeface="Caveat"/>
                <a:cs typeface="Caveat"/>
                <a:sym typeface="Caveat"/>
              </a:rPr>
              <a:t>Hard work beats talent!</a:t>
            </a:r>
            <a:endParaRPr sz="2700">
              <a:latin typeface="Caveat"/>
              <a:ea typeface="Caveat"/>
              <a:cs typeface="Caveat"/>
              <a:sym typeface="Caveat"/>
            </a:endParaRPr>
          </a:p>
        </p:txBody>
      </p:sp>
      <p:pic>
        <p:nvPicPr>
          <p:cNvPr id="340" name="Google Shape;340;p47"/>
          <p:cNvPicPr preferRelativeResize="0"/>
          <p:nvPr/>
        </p:nvPicPr>
        <p:blipFill>
          <a:blip r:embed="rId5">
            <a:alphaModFix/>
          </a:blip>
          <a:stretch>
            <a:fillRect/>
          </a:stretch>
        </p:blipFill>
        <p:spPr>
          <a:xfrm>
            <a:off x="7086600" y="76200"/>
            <a:ext cx="1643786" cy="1245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48"/>
          <p:cNvSpPr txBox="1"/>
          <p:nvPr/>
        </p:nvSpPr>
        <p:spPr>
          <a:xfrm>
            <a:off x="2104575" y="152400"/>
            <a:ext cx="57912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RPE</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rPr>
              <a:t>Year 10 2025-26</a:t>
            </a:r>
            <a:endParaRPr sz="2500">
              <a:latin typeface="Permanent Marker"/>
              <a:ea typeface="Permanent Marker"/>
              <a:cs typeface="Permanent Marker"/>
              <a:sym typeface="Permanent Marker"/>
            </a:endParaRPr>
          </a:p>
        </p:txBody>
      </p:sp>
      <p:pic>
        <p:nvPicPr>
          <p:cNvPr id="346" name="Google Shape;346;p48"/>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347" name="Google Shape;347;p48"/>
          <p:cNvSpPr txBox="1"/>
          <p:nvPr/>
        </p:nvSpPr>
        <p:spPr>
          <a:xfrm>
            <a:off x="159650" y="1242050"/>
            <a:ext cx="4659000" cy="47826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sz="1600"/>
          </a:p>
          <a:p>
            <a:pPr indent="-317500" lvl="0" marL="457200" rtl="0" algn="l">
              <a:lnSpc>
                <a:spcPct val="115000"/>
              </a:lnSpc>
              <a:spcBef>
                <a:spcPts val="0"/>
              </a:spcBef>
              <a:spcAft>
                <a:spcPts val="0"/>
              </a:spcAft>
              <a:buSzPts val="1400"/>
              <a:buChar char="●"/>
            </a:pPr>
            <a:r>
              <a:rPr lang="en-GB"/>
              <a:t>Learn your key terms- if you know your key terms you will understand any question and be able to answer everything  in some way.</a:t>
            </a:r>
            <a:endParaRPr/>
          </a:p>
          <a:p>
            <a:pPr indent="0" lvl="0" marL="45720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Char char="●"/>
            </a:pPr>
            <a:r>
              <a:rPr lang="en-GB"/>
              <a:t>Learn at least 5 quotes per unit- this will enable you to use quotes to gain higher marks- lots of quotes can be used for many areas for example:</a:t>
            </a:r>
            <a:endParaRPr/>
          </a:p>
          <a:p>
            <a:pPr indent="0" lvl="0" marL="45720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Char char="●"/>
            </a:pPr>
            <a:r>
              <a:rPr lang="en-GB"/>
              <a:t>‘Do not kill’, Sanctity of life- abortion, death penalty, Euthanasia. </a:t>
            </a:r>
            <a:endParaRPr/>
          </a:p>
          <a:p>
            <a:pPr indent="0" lvl="0" marL="45720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Char char="●"/>
            </a:pPr>
            <a:r>
              <a:rPr lang="en-GB"/>
              <a:t>Learn the written structures per question- this will ensure you are not panicked regarding how much to write. </a:t>
            </a:r>
            <a:endParaRPr/>
          </a:p>
          <a:p>
            <a:pPr indent="0" lvl="0" marL="457200" rtl="0" algn="l">
              <a:lnSpc>
                <a:spcPct val="115000"/>
              </a:lnSpc>
              <a:spcBef>
                <a:spcPts val="0"/>
              </a:spcBef>
              <a:spcAft>
                <a:spcPts val="0"/>
              </a:spcAft>
              <a:buNone/>
            </a:pPr>
            <a:r>
              <a:t/>
            </a:r>
            <a:endParaRPr/>
          </a:p>
          <a:p>
            <a:pPr indent="-317500" lvl="0" marL="457200" rtl="0" algn="l">
              <a:lnSpc>
                <a:spcPct val="115000"/>
              </a:lnSpc>
              <a:spcBef>
                <a:spcPts val="0"/>
              </a:spcBef>
              <a:spcAft>
                <a:spcPts val="0"/>
              </a:spcAft>
              <a:buSzPts val="1400"/>
              <a:buChar char="●"/>
            </a:pPr>
            <a:r>
              <a:rPr lang="en-GB"/>
              <a:t>For example: Question 4 6 marks is P (point) E (explain or example) x2 AND make sure you add a quote -DO NOT PLONK IT!.</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sp>
        <p:nvSpPr>
          <p:cNvPr id="348" name="Google Shape;348;p48"/>
          <p:cNvSpPr txBox="1"/>
          <p:nvPr/>
        </p:nvSpPr>
        <p:spPr>
          <a:xfrm>
            <a:off x="4908350" y="1261025"/>
            <a:ext cx="4089900" cy="36933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 for Y10:</a:t>
            </a:r>
            <a:endParaRPr sz="1600"/>
          </a:p>
          <a:p>
            <a:pPr indent="0" lvl="0" marL="0" rtl="0" algn="l">
              <a:spcBef>
                <a:spcPts val="0"/>
              </a:spcBef>
              <a:spcAft>
                <a:spcPts val="0"/>
              </a:spcAft>
              <a:buNone/>
            </a:pPr>
            <a:r>
              <a:t/>
            </a:r>
            <a:endParaRPr sz="1600">
              <a:latin typeface="Comic Sans MS"/>
              <a:ea typeface="Comic Sans MS"/>
              <a:cs typeface="Comic Sans MS"/>
              <a:sym typeface="Comic Sans MS"/>
            </a:endParaRPr>
          </a:p>
          <a:p>
            <a:pPr indent="-330200" lvl="0" marL="457200" rtl="0" algn="l">
              <a:spcBef>
                <a:spcPts val="0"/>
              </a:spcBef>
              <a:spcAft>
                <a:spcPts val="0"/>
              </a:spcAft>
              <a:buSzPts val="1600"/>
              <a:buChar char="●"/>
            </a:pPr>
            <a:r>
              <a:rPr lang="en-GB" sz="1600"/>
              <a:t>At the end of each unit there will be an end of unit assessment.</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GB" sz="1600"/>
              <a:t>Crime and Punishment- Half term 2</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GB" sz="1600"/>
              <a:t>Religion and Life- half term 3/4</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GB" sz="1600"/>
              <a:t>Islamic Beliefs half term 5</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GB" sz="1600"/>
              <a:t>Mock - Families and relationships and Islamic beliefs - half term 6</a:t>
            </a:r>
            <a:endParaRPr sz="1600"/>
          </a:p>
          <a:p>
            <a:pPr indent="0" lvl="0" marL="0" rtl="0" algn="l">
              <a:spcBef>
                <a:spcPts val="0"/>
              </a:spcBef>
              <a:spcAft>
                <a:spcPts val="0"/>
              </a:spcAft>
              <a:buNone/>
            </a:pPr>
            <a:r>
              <a:t/>
            </a:r>
            <a:endParaRPr sz="1600">
              <a:latin typeface="Comic Sans MS"/>
              <a:ea typeface="Comic Sans MS"/>
              <a:cs typeface="Comic Sans MS"/>
              <a:sym typeface="Comic Sans MS"/>
            </a:endParaRPr>
          </a:p>
          <a:p>
            <a:pPr indent="0" lvl="0" marL="0" rtl="0" algn="l">
              <a:spcBef>
                <a:spcPts val="0"/>
              </a:spcBef>
              <a:spcAft>
                <a:spcPts val="0"/>
              </a:spcAft>
              <a:buNone/>
            </a:pPr>
            <a:r>
              <a:t/>
            </a:r>
            <a:endParaRPr sz="1600">
              <a:latin typeface="Comic Sans MS"/>
              <a:ea typeface="Comic Sans MS"/>
              <a:cs typeface="Comic Sans MS"/>
              <a:sym typeface="Comic Sans MS"/>
            </a:endParaRPr>
          </a:p>
        </p:txBody>
      </p:sp>
      <p:sp>
        <p:nvSpPr>
          <p:cNvPr id="349" name="Google Shape;349;p48"/>
          <p:cNvSpPr txBox="1"/>
          <p:nvPr/>
        </p:nvSpPr>
        <p:spPr>
          <a:xfrm>
            <a:off x="159650" y="6066975"/>
            <a:ext cx="40059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 </a:t>
            </a:r>
            <a:r>
              <a:rPr lang="en-GB" sz="1600"/>
              <a:t>Ms T Askew</a:t>
            </a:r>
            <a:endParaRPr sz="1600"/>
          </a:p>
          <a:p>
            <a:pPr indent="0" lvl="0" marL="0" rtl="0" algn="l">
              <a:spcBef>
                <a:spcPts val="0"/>
              </a:spcBef>
              <a:spcAft>
                <a:spcPts val="0"/>
              </a:spcAft>
              <a:buNone/>
            </a:pPr>
            <a:r>
              <a:rPr lang="en-GB" sz="1600" u="sng">
                <a:solidFill>
                  <a:schemeClr val="hlink"/>
                </a:solidFill>
                <a:hlinkClick r:id="rId4"/>
              </a:rPr>
              <a:t>t.askew@tgs.starmat.uk</a:t>
            </a:r>
            <a:endParaRPr sz="1600"/>
          </a:p>
          <a:p>
            <a:pPr indent="0" lvl="0" marL="0" rtl="0" algn="l">
              <a:spcBef>
                <a:spcPts val="0"/>
              </a:spcBef>
              <a:spcAft>
                <a:spcPts val="0"/>
              </a:spcAft>
              <a:buNone/>
            </a:pPr>
            <a:r>
              <a:t/>
            </a:r>
            <a:endParaRPr sz="1900"/>
          </a:p>
        </p:txBody>
      </p:sp>
      <p:sp>
        <p:nvSpPr>
          <p:cNvPr id="350" name="Google Shape;350;p48"/>
          <p:cNvSpPr txBox="1"/>
          <p:nvPr/>
        </p:nvSpPr>
        <p:spPr>
          <a:xfrm>
            <a:off x="4339225" y="6108838"/>
            <a:ext cx="46590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700">
                <a:latin typeface="Caveat"/>
                <a:ea typeface="Caveat"/>
                <a:cs typeface="Caveat"/>
                <a:sym typeface="Caveat"/>
              </a:rPr>
              <a:t>Enjoy a good debate</a:t>
            </a:r>
            <a:r>
              <a:rPr lang="en-GB" sz="2700">
                <a:latin typeface="Caveat"/>
                <a:ea typeface="Caveat"/>
                <a:cs typeface="Caveat"/>
                <a:sym typeface="Caveat"/>
              </a:rPr>
              <a:t>!</a:t>
            </a:r>
            <a:endParaRPr sz="2700">
              <a:latin typeface="Caveat"/>
              <a:ea typeface="Caveat"/>
              <a:cs typeface="Caveat"/>
              <a:sym typeface="Caveat"/>
            </a:endParaRPr>
          </a:p>
        </p:txBody>
      </p:sp>
      <p:pic>
        <p:nvPicPr>
          <p:cNvPr id="351" name="Google Shape;351;p48"/>
          <p:cNvPicPr preferRelativeResize="0"/>
          <p:nvPr/>
        </p:nvPicPr>
        <p:blipFill>
          <a:blip r:embed="rId5">
            <a:alphaModFix/>
          </a:blip>
          <a:stretch>
            <a:fillRect/>
          </a:stretch>
        </p:blipFill>
        <p:spPr>
          <a:xfrm>
            <a:off x="7743450" y="152400"/>
            <a:ext cx="1093375" cy="1093375"/>
          </a:xfrm>
          <a:prstGeom prst="rect">
            <a:avLst/>
          </a:prstGeom>
          <a:noFill/>
          <a:ln>
            <a:noFill/>
          </a:ln>
        </p:spPr>
      </p:pic>
      <p:sp>
        <p:nvSpPr>
          <p:cNvPr id="352" name="Google Shape;352;p48"/>
          <p:cNvSpPr/>
          <p:nvPr/>
        </p:nvSpPr>
        <p:spPr>
          <a:xfrm>
            <a:off x="4908275" y="5000250"/>
            <a:ext cx="4089900" cy="10245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sz="1600"/>
          </a:p>
          <a:p>
            <a:pPr indent="0" lvl="0" marL="0" rtl="0" algn="ctr">
              <a:spcBef>
                <a:spcPts val="0"/>
              </a:spcBef>
              <a:spcAft>
                <a:spcPts val="0"/>
              </a:spcAft>
              <a:buNone/>
            </a:pPr>
            <a:r>
              <a:rPr b="1" lang="en-GB" sz="1600"/>
              <a:t>AQA A Religious Studies</a:t>
            </a:r>
            <a:endParaRPr b="1" sz="1600"/>
          </a:p>
          <a:p>
            <a:pPr indent="0" lvl="0" marL="0" rtl="0" algn="ctr">
              <a:spcBef>
                <a:spcPts val="0"/>
              </a:spcBef>
              <a:spcAft>
                <a:spcPts val="0"/>
              </a:spcAft>
              <a:buNone/>
            </a:pPr>
            <a:r>
              <a:rPr lang="en-GB"/>
              <a:t>Ben Wardle is an online teacher on YouTube.</a:t>
            </a:r>
            <a:endParaRPr/>
          </a:p>
          <a:p>
            <a:pPr indent="0" lvl="0" marL="0" rtl="0" algn="ctr">
              <a:spcBef>
                <a:spcPts val="0"/>
              </a:spcBef>
              <a:spcAft>
                <a:spcPts val="0"/>
              </a:spcAft>
              <a:buNone/>
            </a:pPr>
            <a:r>
              <a:rPr lang="en-GB"/>
              <a:t>AQA A religious studies flashcards are very user friendly.</a:t>
            </a:r>
            <a:endParaRPr/>
          </a:p>
          <a:p>
            <a:pPr indent="0" lvl="0" marL="0" rtl="0" algn="ctr">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49"/>
          <p:cNvSpPr txBox="1"/>
          <p:nvPr/>
        </p:nvSpPr>
        <p:spPr>
          <a:xfrm>
            <a:off x="2086350" y="152400"/>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Sports Studies</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rPr>
              <a:t>Year 10 2025-26</a:t>
            </a:r>
            <a:endParaRPr sz="2500">
              <a:solidFill>
                <a:schemeClr val="dk1"/>
              </a:solidFill>
              <a:latin typeface="Permanent Marker"/>
              <a:ea typeface="Permanent Marker"/>
              <a:cs typeface="Permanent Marker"/>
              <a:sym typeface="Permanent Marker"/>
            </a:endParaRPr>
          </a:p>
          <a:p>
            <a:pPr indent="0" lvl="0" marL="0" rtl="0" algn="ctr">
              <a:spcBef>
                <a:spcPts val="0"/>
              </a:spcBef>
              <a:spcAft>
                <a:spcPts val="0"/>
              </a:spcAft>
              <a:buNone/>
            </a:pPr>
            <a:r>
              <a:t/>
            </a:r>
            <a:endParaRPr b="1" sz="3500"/>
          </a:p>
        </p:txBody>
      </p:sp>
      <p:pic>
        <p:nvPicPr>
          <p:cNvPr id="358" name="Google Shape;358;p49"/>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359" name="Google Shape;359;p49"/>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7 Tips:</a:t>
            </a:r>
            <a:endParaRPr b="1" sz="1600"/>
          </a:p>
          <a:p>
            <a:pPr indent="0" lvl="0" marL="0" rtl="0" algn="l">
              <a:spcBef>
                <a:spcPts val="0"/>
              </a:spcBef>
              <a:spcAft>
                <a:spcPts val="0"/>
              </a:spcAft>
              <a:buNone/>
            </a:pPr>
            <a:r>
              <a:t/>
            </a:r>
            <a:endParaRPr sz="1700"/>
          </a:p>
          <a:p>
            <a:pPr indent="-323850" lvl="0" marL="457200" rtl="0" algn="l">
              <a:lnSpc>
                <a:spcPct val="115000"/>
              </a:lnSpc>
              <a:spcBef>
                <a:spcPts val="0"/>
              </a:spcBef>
              <a:spcAft>
                <a:spcPts val="0"/>
              </a:spcAft>
              <a:buSzPts val="1500"/>
              <a:buAutoNum type="arabicPeriod"/>
            </a:pPr>
            <a:r>
              <a:rPr lang="en-GB" sz="1500"/>
              <a:t>Practice exam style questions.</a:t>
            </a:r>
            <a:endParaRPr sz="1500"/>
          </a:p>
          <a:p>
            <a:pPr indent="-323850" lvl="0" marL="457200" rtl="0" algn="l">
              <a:lnSpc>
                <a:spcPct val="115000"/>
              </a:lnSpc>
              <a:spcBef>
                <a:spcPts val="0"/>
              </a:spcBef>
              <a:spcAft>
                <a:spcPts val="0"/>
              </a:spcAft>
              <a:buSzPts val="1500"/>
              <a:buAutoNum type="arabicPeriod"/>
            </a:pPr>
            <a:r>
              <a:rPr lang="en-GB" sz="1500"/>
              <a:t>Learn command words &amp; definitions.</a:t>
            </a:r>
            <a:endParaRPr sz="1500"/>
          </a:p>
          <a:p>
            <a:pPr indent="-323850" lvl="0" marL="457200" rtl="0" algn="l">
              <a:lnSpc>
                <a:spcPct val="115000"/>
              </a:lnSpc>
              <a:spcBef>
                <a:spcPts val="0"/>
              </a:spcBef>
              <a:spcAft>
                <a:spcPts val="0"/>
              </a:spcAft>
              <a:buSzPts val="1500"/>
              <a:buAutoNum type="arabicPeriod"/>
            </a:pPr>
            <a:r>
              <a:rPr lang="en-GB" sz="1500"/>
              <a:t>Make the most of lesson time to complete NEA coursework.</a:t>
            </a:r>
            <a:endParaRPr sz="1500"/>
          </a:p>
          <a:p>
            <a:pPr indent="-323850" lvl="0" marL="457200" rtl="0" algn="l">
              <a:lnSpc>
                <a:spcPct val="115000"/>
              </a:lnSpc>
              <a:spcBef>
                <a:spcPts val="0"/>
              </a:spcBef>
              <a:spcAft>
                <a:spcPts val="0"/>
              </a:spcAft>
              <a:buSzPts val="1500"/>
              <a:buAutoNum type="arabicPeriod"/>
            </a:pPr>
            <a:r>
              <a:rPr lang="en-GB" sz="1500"/>
              <a:t>Practice and refine your Sports Leadership coaching session to ensure success and the highest mark possible.</a:t>
            </a:r>
            <a:endParaRPr sz="1500"/>
          </a:p>
          <a:p>
            <a:pPr indent="-323850" lvl="0" marL="457200" rtl="0" algn="l">
              <a:lnSpc>
                <a:spcPct val="115000"/>
              </a:lnSpc>
              <a:spcBef>
                <a:spcPts val="0"/>
              </a:spcBef>
              <a:spcAft>
                <a:spcPts val="0"/>
              </a:spcAft>
              <a:buSzPts val="1500"/>
              <a:buAutoNum type="arabicPeriod"/>
            </a:pPr>
            <a:r>
              <a:rPr lang="en-GB" sz="1500"/>
              <a:t>Complete as many past papers as possible - learn the markscheme!</a:t>
            </a:r>
            <a:endParaRPr sz="1500"/>
          </a:p>
          <a:p>
            <a:pPr indent="-323850" lvl="0" marL="457200" rtl="0" algn="l">
              <a:lnSpc>
                <a:spcPct val="115000"/>
              </a:lnSpc>
              <a:spcBef>
                <a:spcPts val="0"/>
              </a:spcBef>
              <a:spcAft>
                <a:spcPts val="0"/>
              </a:spcAft>
              <a:buSzPts val="1500"/>
              <a:buAutoNum type="arabicPeriod"/>
            </a:pPr>
            <a:r>
              <a:rPr lang="en-GB" sz="1500"/>
              <a:t>Make sure you are informed and up to date with what is going on in the world of sport!</a:t>
            </a:r>
            <a:endParaRPr sz="1500"/>
          </a:p>
          <a:p>
            <a:pPr indent="-323850" lvl="0" marL="457200" rtl="0" algn="l">
              <a:lnSpc>
                <a:spcPct val="115000"/>
              </a:lnSpc>
              <a:spcBef>
                <a:spcPts val="0"/>
              </a:spcBef>
              <a:spcAft>
                <a:spcPts val="0"/>
              </a:spcAft>
              <a:buSzPts val="1500"/>
              <a:buAutoNum type="arabicPeriod"/>
            </a:pPr>
            <a:r>
              <a:rPr lang="en-GB" sz="1500"/>
              <a:t>Use the textbook resource to support your NEA coursework and Exam Unit revision.</a:t>
            </a:r>
            <a:endParaRPr sz="1500"/>
          </a:p>
        </p:txBody>
      </p:sp>
      <p:sp>
        <p:nvSpPr>
          <p:cNvPr id="360" name="Google Shape;360;p49"/>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 for Year 10 (and Year 11):</a:t>
            </a:r>
            <a:endParaRPr b="1" sz="1600"/>
          </a:p>
          <a:p>
            <a:pPr indent="0" lvl="0" marL="0" rtl="0" algn="l">
              <a:spcBef>
                <a:spcPts val="0"/>
              </a:spcBef>
              <a:spcAft>
                <a:spcPts val="0"/>
              </a:spcAft>
              <a:buNone/>
            </a:pPr>
            <a:r>
              <a:t/>
            </a:r>
            <a:endParaRPr sz="1700"/>
          </a:p>
          <a:p>
            <a:pPr indent="0" lvl="0" marL="0" rtl="0" algn="l">
              <a:spcBef>
                <a:spcPts val="0"/>
              </a:spcBef>
              <a:spcAft>
                <a:spcPts val="0"/>
              </a:spcAft>
              <a:buNone/>
            </a:pPr>
            <a:r>
              <a:rPr b="1" lang="en-GB" sz="1600"/>
              <a:t>Year 10 (NEA Units)</a:t>
            </a:r>
            <a:endParaRPr b="1" sz="1600"/>
          </a:p>
          <a:p>
            <a:pPr indent="-330200" lvl="0" marL="457200" rtl="0" algn="l">
              <a:spcBef>
                <a:spcPts val="0"/>
              </a:spcBef>
              <a:spcAft>
                <a:spcPts val="0"/>
              </a:spcAft>
              <a:buSzPts val="1600"/>
              <a:buChar char="●"/>
            </a:pPr>
            <a:r>
              <a:rPr lang="en-GB" sz="1600">
                <a:solidFill>
                  <a:schemeClr val="dk1"/>
                </a:solidFill>
              </a:rPr>
              <a:t>Unit R187: Outdoor and Adventurous Activities</a:t>
            </a:r>
            <a:endParaRPr sz="1600">
              <a:solidFill>
                <a:schemeClr val="dk1"/>
              </a:solidFill>
            </a:endParaRPr>
          </a:p>
          <a:p>
            <a:pPr indent="-330200" lvl="0" marL="457200" rtl="0" algn="l">
              <a:spcBef>
                <a:spcPts val="0"/>
              </a:spcBef>
              <a:spcAft>
                <a:spcPts val="0"/>
              </a:spcAft>
              <a:buSzPts val="1600"/>
              <a:buChar char="●"/>
            </a:pPr>
            <a:r>
              <a:rPr lang="en-GB" sz="1600"/>
              <a:t>Unit R185: Performance and Leadership</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b="1" lang="en-GB" sz="1600"/>
              <a:t>Year 11 (Exam Unit)</a:t>
            </a:r>
            <a:endParaRPr b="1" sz="1600"/>
          </a:p>
          <a:p>
            <a:pPr indent="-330200" lvl="0" marL="457200" rtl="0" algn="l">
              <a:spcBef>
                <a:spcPts val="0"/>
              </a:spcBef>
              <a:spcAft>
                <a:spcPts val="0"/>
              </a:spcAft>
              <a:buSzPts val="1600"/>
              <a:buChar char="●"/>
            </a:pPr>
            <a:r>
              <a:rPr lang="en-GB" sz="1600"/>
              <a:t>Unit R184: Contemporary Issues in Sport </a:t>
            </a:r>
            <a:endParaRPr sz="1600"/>
          </a:p>
          <a:p>
            <a:pPr indent="-330200" lvl="0" marL="457200" rtl="0" algn="l">
              <a:spcBef>
                <a:spcPts val="0"/>
              </a:spcBef>
              <a:spcAft>
                <a:spcPts val="0"/>
              </a:spcAft>
              <a:buSzPts val="1600"/>
              <a:buChar char="●"/>
            </a:pPr>
            <a:r>
              <a:rPr lang="en-GB" sz="1600"/>
              <a:t>R184 Mock Exam February 2027</a:t>
            </a:r>
            <a:endParaRPr sz="1600"/>
          </a:p>
          <a:p>
            <a:pPr indent="-330200" lvl="0" marL="457200" rtl="0" algn="l">
              <a:spcBef>
                <a:spcPts val="0"/>
              </a:spcBef>
              <a:spcAft>
                <a:spcPts val="0"/>
              </a:spcAft>
              <a:buSzPts val="1600"/>
              <a:buChar char="●"/>
            </a:pPr>
            <a:r>
              <a:rPr lang="en-GB" sz="1600"/>
              <a:t>R184 Exam sat at the end of Year 11</a:t>
            </a:r>
            <a:endParaRPr sz="1600"/>
          </a:p>
          <a:p>
            <a:pPr indent="0" lvl="0" marL="0" rtl="0" algn="l">
              <a:spcBef>
                <a:spcPts val="0"/>
              </a:spcBef>
              <a:spcAft>
                <a:spcPts val="0"/>
              </a:spcAft>
              <a:buNone/>
            </a:pPr>
            <a:r>
              <a:t/>
            </a:r>
            <a:endParaRPr sz="1700">
              <a:highlight>
                <a:srgbClr val="FF0000"/>
              </a:highlight>
            </a:endParaRPr>
          </a:p>
          <a:p>
            <a:pPr indent="0" lvl="0" marL="0" rtl="0" algn="l">
              <a:spcBef>
                <a:spcPts val="0"/>
              </a:spcBef>
              <a:spcAft>
                <a:spcPts val="0"/>
              </a:spcAft>
              <a:buNone/>
            </a:pPr>
            <a:r>
              <a:rPr b="1" lang="en-GB" sz="1600"/>
              <a:t>Assessment InformatioN:</a:t>
            </a:r>
            <a:endParaRPr b="1" sz="1600"/>
          </a:p>
          <a:p>
            <a:pPr indent="0" lvl="0" marL="0" rtl="0" algn="l">
              <a:spcBef>
                <a:spcPts val="0"/>
              </a:spcBef>
              <a:spcAft>
                <a:spcPts val="0"/>
              </a:spcAft>
              <a:buNone/>
            </a:pPr>
            <a:r>
              <a:t/>
            </a:r>
            <a:endParaRPr sz="1700"/>
          </a:p>
          <a:p>
            <a:pPr indent="-317500" lvl="0" marL="457200" rtl="0" algn="l">
              <a:spcBef>
                <a:spcPts val="300"/>
              </a:spcBef>
              <a:spcAft>
                <a:spcPts val="0"/>
              </a:spcAft>
              <a:buSzPts val="1400"/>
              <a:buChar char="●"/>
            </a:pPr>
            <a:r>
              <a:rPr lang="en-GB"/>
              <a:t>Unit R184 (Exam Unit): 40% of final grade</a:t>
            </a:r>
            <a:endParaRPr/>
          </a:p>
          <a:p>
            <a:pPr indent="-317500" lvl="0" marL="457200" rtl="0" algn="l">
              <a:spcBef>
                <a:spcPts val="0"/>
              </a:spcBef>
              <a:spcAft>
                <a:spcPts val="0"/>
              </a:spcAft>
              <a:buSzPts val="1400"/>
              <a:buChar char="●"/>
            </a:pPr>
            <a:r>
              <a:rPr lang="en-GB"/>
              <a:t>Unit R185 (NEA Unit): 	 40% of final grade</a:t>
            </a:r>
            <a:endParaRPr/>
          </a:p>
          <a:p>
            <a:pPr indent="-317500" lvl="0" marL="457200" rtl="0" algn="l">
              <a:spcBef>
                <a:spcPts val="0"/>
              </a:spcBef>
              <a:spcAft>
                <a:spcPts val="0"/>
              </a:spcAft>
              <a:buClr>
                <a:schemeClr val="dk1"/>
              </a:buClr>
              <a:buSzPts val="1400"/>
              <a:buChar char="●"/>
            </a:pPr>
            <a:r>
              <a:rPr lang="en-GB">
                <a:solidFill>
                  <a:schemeClr val="dk1"/>
                </a:solidFill>
              </a:rPr>
              <a:t>Unit R187 (NEA Unit):   20% of final grade</a:t>
            </a:r>
            <a:endParaRPr>
              <a:solidFill>
                <a:schemeClr val="dk1"/>
              </a:solidFill>
            </a:endParaRPr>
          </a:p>
          <a:p>
            <a:pPr indent="0" lvl="0" marL="0" rtl="0" algn="l">
              <a:spcBef>
                <a:spcPts val="300"/>
              </a:spcBef>
              <a:spcAft>
                <a:spcPts val="0"/>
              </a:spcAft>
              <a:buNone/>
            </a:pPr>
            <a:r>
              <a:t/>
            </a:r>
            <a:endParaRPr sz="1700">
              <a:solidFill>
                <a:schemeClr val="dk1"/>
              </a:solidFill>
            </a:endParaRPr>
          </a:p>
          <a:p>
            <a:pPr indent="0" lvl="0" marL="0" rtl="0" algn="l">
              <a:spcBef>
                <a:spcPts val="200"/>
              </a:spcBef>
              <a:spcAft>
                <a:spcPts val="0"/>
              </a:spcAft>
              <a:buNone/>
            </a:pPr>
            <a:r>
              <a:t/>
            </a:r>
            <a:endParaRPr sz="1700"/>
          </a:p>
          <a:p>
            <a:pPr indent="0" lvl="0" marL="0" rtl="0" algn="l">
              <a:spcBef>
                <a:spcPts val="0"/>
              </a:spcBef>
              <a:spcAft>
                <a:spcPts val="0"/>
              </a:spcAft>
              <a:buNone/>
            </a:pPr>
            <a:r>
              <a:t/>
            </a:r>
            <a:endParaRPr sz="1700"/>
          </a:p>
        </p:txBody>
      </p:sp>
      <p:sp>
        <p:nvSpPr>
          <p:cNvPr id="361" name="Google Shape;361;p49"/>
          <p:cNvSpPr txBox="1"/>
          <p:nvPr/>
        </p:nvSpPr>
        <p:spPr>
          <a:xfrm>
            <a:off x="159650" y="6066975"/>
            <a:ext cx="45285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Examination PE Leader</a:t>
            </a:r>
            <a:r>
              <a:rPr b="1" lang="en-GB" sz="1600"/>
              <a:t>: </a:t>
            </a:r>
            <a:r>
              <a:rPr lang="en-GB" sz="1600"/>
              <a:t>Kris Pennock</a:t>
            </a:r>
            <a:endParaRPr sz="1600"/>
          </a:p>
          <a:p>
            <a:pPr indent="0" lvl="0" marL="0" rtl="0" algn="l">
              <a:spcBef>
                <a:spcPts val="0"/>
              </a:spcBef>
              <a:spcAft>
                <a:spcPts val="0"/>
              </a:spcAft>
              <a:buNone/>
            </a:pPr>
            <a:r>
              <a:rPr lang="en-GB" sz="1600" u="sng">
                <a:solidFill>
                  <a:schemeClr val="hlink"/>
                </a:solidFill>
                <a:hlinkClick r:id="rId4"/>
              </a:rPr>
              <a:t>k.pennock@tgs.starmat.uk</a:t>
            </a:r>
            <a:r>
              <a:rPr lang="en-GB" sz="1600"/>
              <a:t> </a:t>
            </a:r>
            <a:endParaRPr sz="1600"/>
          </a:p>
        </p:txBody>
      </p:sp>
      <p:sp>
        <p:nvSpPr>
          <p:cNvPr id="362" name="Google Shape;362;p49"/>
          <p:cNvSpPr txBox="1"/>
          <p:nvPr/>
        </p:nvSpPr>
        <p:spPr>
          <a:xfrm>
            <a:off x="4688125" y="6108838"/>
            <a:ext cx="43101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700">
                <a:latin typeface="Caveat"/>
                <a:ea typeface="Caveat"/>
                <a:cs typeface="Caveat"/>
                <a:sym typeface="Caveat"/>
              </a:rPr>
              <a:t>Hard work beats talent!</a:t>
            </a:r>
            <a:endParaRPr sz="2700">
              <a:latin typeface="Caveat"/>
              <a:ea typeface="Caveat"/>
              <a:cs typeface="Caveat"/>
              <a:sym typeface="Caveat"/>
            </a:endParaRPr>
          </a:p>
        </p:txBody>
      </p:sp>
      <p:pic>
        <p:nvPicPr>
          <p:cNvPr id="363" name="Google Shape;363;p49"/>
          <p:cNvPicPr preferRelativeResize="0"/>
          <p:nvPr/>
        </p:nvPicPr>
        <p:blipFill>
          <a:blip r:embed="rId5">
            <a:alphaModFix/>
          </a:blip>
          <a:stretch>
            <a:fillRect/>
          </a:stretch>
        </p:blipFill>
        <p:spPr>
          <a:xfrm>
            <a:off x="7210425" y="109550"/>
            <a:ext cx="1748850" cy="12057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50"/>
          <p:cNvSpPr txBox="1"/>
          <p:nvPr/>
        </p:nvSpPr>
        <p:spPr>
          <a:xfrm>
            <a:off x="1981200" y="152400"/>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Business</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highlight>
                  <a:schemeClr val="lt1"/>
                </a:highlight>
              </a:rPr>
              <a:t>Year 10 2025-26</a:t>
            </a:r>
            <a:endParaRPr sz="2500"/>
          </a:p>
        </p:txBody>
      </p:sp>
      <p:pic>
        <p:nvPicPr>
          <p:cNvPr id="369" name="Google Shape;369;p50"/>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370" name="Google Shape;370;p50"/>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sz="800"/>
          </a:p>
          <a:p>
            <a:pPr indent="-323850" lvl="0" marL="457200" rtl="0" algn="l">
              <a:spcBef>
                <a:spcPts val="0"/>
              </a:spcBef>
              <a:spcAft>
                <a:spcPts val="0"/>
              </a:spcAft>
              <a:buClr>
                <a:srgbClr val="101010"/>
              </a:buClr>
              <a:buSzPts val="1500"/>
              <a:buChar char="●"/>
            </a:pPr>
            <a:r>
              <a:rPr b="1" lang="en-GB" sz="800">
                <a:solidFill>
                  <a:schemeClr val="dk1"/>
                </a:solidFill>
              </a:rPr>
              <a:t>Use your Google Classroom!</a:t>
            </a:r>
            <a:br>
              <a:rPr b="1" lang="en-GB" sz="800">
                <a:solidFill>
                  <a:schemeClr val="dk1"/>
                </a:solidFill>
              </a:rPr>
            </a:br>
            <a:r>
              <a:rPr lang="en-GB" sz="800">
                <a:solidFill>
                  <a:schemeClr val="dk1"/>
                </a:solidFill>
              </a:rPr>
              <a:t> All the resources are there – past papers, interactive activities, videos and topic notes. Make it your go-to for revision!</a:t>
            </a:r>
            <a:br>
              <a:rPr lang="en-GB" sz="800">
                <a:solidFill>
                  <a:schemeClr val="dk1"/>
                </a:solidFill>
              </a:rPr>
            </a:br>
            <a:endParaRPr sz="800">
              <a:solidFill>
                <a:schemeClr val="dk1"/>
              </a:solidFill>
            </a:endParaRPr>
          </a:p>
          <a:p>
            <a:pPr indent="-323850" lvl="0" marL="457200" rtl="0" algn="l">
              <a:spcBef>
                <a:spcPts val="0"/>
              </a:spcBef>
              <a:spcAft>
                <a:spcPts val="0"/>
              </a:spcAft>
              <a:buClr>
                <a:srgbClr val="101010"/>
              </a:buClr>
              <a:buSzPts val="1500"/>
              <a:buChar char="●"/>
            </a:pPr>
            <a:r>
              <a:rPr b="1" lang="en-GB" sz="800">
                <a:solidFill>
                  <a:schemeClr val="dk1"/>
                </a:solidFill>
              </a:rPr>
              <a:t>Learn the key terms</a:t>
            </a:r>
            <a:br>
              <a:rPr b="1" lang="en-GB" sz="800">
                <a:solidFill>
                  <a:schemeClr val="dk1"/>
                </a:solidFill>
              </a:rPr>
            </a:br>
            <a:r>
              <a:rPr lang="en-GB" sz="800">
                <a:solidFill>
                  <a:schemeClr val="dk1"/>
                </a:solidFill>
              </a:rPr>
              <a:t> Know words like </a:t>
            </a:r>
            <a:r>
              <a:rPr i="1" lang="en-GB" sz="800">
                <a:solidFill>
                  <a:schemeClr val="dk1"/>
                </a:solidFill>
              </a:rPr>
              <a:t>entrepreneur, revenue, profit, market segmentation</a:t>
            </a:r>
            <a:r>
              <a:rPr lang="en-GB" sz="800">
                <a:solidFill>
                  <a:schemeClr val="dk1"/>
                </a:solidFill>
              </a:rPr>
              <a:t>. Clear definitions are quick marks.</a:t>
            </a:r>
            <a:br>
              <a:rPr lang="en-GB" sz="800">
                <a:solidFill>
                  <a:schemeClr val="dk1"/>
                </a:solidFill>
              </a:rPr>
            </a:br>
            <a:endParaRPr sz="800">
              <a:solidFill>
                <a:schemeClr val="dk1"/>
              </a:solidFill>
            </a:endParaRPr>
          </a:p>
          <a:p>
            <a:pPr indent="-323850" lvl="0" marL="457200" rtl="0" algn="l">
              <a:spcBef>
                <a:spcPts val="0"/>
              </a:spcBef>
              <a:spcAft>
                <a:spcPts val="0"/>
              </a:spcAft>
              <a:buClr>
                <a:srgbClr val="101010"/>
              </a:buClr>
              <a:buSzPts val="1500"/>
              <a:buChar char="●"/>
            </a:pPr>
            <a:r>
              <a:rPr b="1" lang="en-GB" sz="800">
                <a:solidFill>
                  <a:schemeClr val="dk1"/>
                </a:solidFill>
              </a:rPr>
              <a:t>Use real business examples</a:t>
            </a:r>
            <a:br>
              <a:rPr b="1" lang="en-GB" sz="800">
                <a:solidFill>
                  <a:schemeClr val="dk1"/>
                </a:solidFill>
              </a:rPr>
            </a:br>
            <a:r>
              <a:rPr lang="en-GB" sz="800">
                <a:solidFill>
                  <a:schemeClr val="dk1"/>
                </a:solidFill>
              </a:rPr>
              <a:t> Connect theory to real companies – like Tesco, Greggs, or GlaxoSmithKline – to show understanding.</a:t>
            </a:r>
            <a:br>
              <a:rPr lang="en-GB" sz="800">
                <a:solidFill>
                  <a:schemeClr val="dk1"/>
                </a:solidFill>
              </a:rPr>
            </a:br>
            <a:endParaRPr sz="800">
              <a:solidFill>
                <a:schemeClr val="dk1"/>
              </a:solidFill>
            </a:endParaRPr>
          </a:p>
          <a:p>
            <a:pPr indent="-323850" lvl="0" marL="457200" rtl="0" algn="l">
              <a:spcBef>
                <a:spcPts val="0"/>
              </a:spcBef>
              <a:spcAft>
                <a:spcPts val="0"/>
              </a:spcAft>
              <a:buClr>
                <a:srgbClr val="101010"/>
              </a:buClr>
              <a:buSzPts val="1500"/>
              <a:buChar char="●"/>
            </a:pPr>
            <a:r>
              <a:rPr b="1" lang="en-GB" sz="800">
                <a:solidFill>
                  <a:schemeClr val="dk1"/>
                </a:solidFill>
              </a:rPr>
              <a:t>Answer the question!</a:t>
            </a:r>
            <a:br>
              <a:rPr b="1" lang="en-GB" sz="800">
                <a:solidFill>
                  <a:schemeClr val="dk1"/>
                </a:solidFill>
              </a:rPr>
            </a:br>
            <a:r>
              <a:rPr lang="en-GB" sz="800">
                <a:solidFill>
                  <a:schemeClr val="dk1"/>
                </a:solidFill>
              </a:rPr>
              <a:t> Pay attention to command words (</a:t>
            </a:r>
            <a:r>
              <a:rPr i="1" lang="en-GB" sz="800">
                <a:solidFill>
                  <a:schemeClr val="dk1"/>
                </a:solidFill>
              </a:rPr>
              <a:t>describe, explain, analyse, evaluate</a:t>
            </a:r>
            <a:r>
              <a:rPr lang="en-GB" sz="800">
                <a:solidFill>
                  <a:schemeClr val="dk1"/>
                </a:solidFill>
              </a:rPr>
              <a:t>). Tailor each answer carefully.</a:t>
            </a:r>
            <a:br>
              <a:rPr lang="en-GB" sz="800">
                <a:solidFill>
                  <a:schemeClr val="dk1"/>
                </a:solidFill>
              </a:rPr>
            </a:br>
            <a:endParaRPr sz="800">
              <a:solidFill>
                <a:schemeClr val="dk1"/>
              </a:solidFill>
            </a:endParaRPr>
          </a:p>
          <a:p>
            <a:pPr indent="-323850" lvl="0" marL="457200" rtl="0" algn="l">
              <a:spcBef>
                <a:spcPts val="0"/>
              </a:spcBef>
              <a:spcAft>
                <a:spcPts val="0"/>
              </a:spcAft>
              <a:buClr>
                <a:srgbClr val="101010"/>
              </a:buClr>
              <a:buSzPts val="1500"/>
              <a:buChar char="●"/>
            </a:pPr>
            <a:r>
              <a:rPr b="1" lang="en-GB" sz="800">
                <a:solidFill>
                  <a:schemeClr val="dk1"/>
                </a:solidFill>
              </a:rPr>
              <a:t>Explain cause and effect</a:t>
            </a:r>
            <a:br>
              <a:rPr b="1" lang="en-GB" sz="800">
                <a:solidFill>
                  <a:schemeClr val="dk1"/>
                </a:solidFill>
              </a:rPr>
            </a:br>
            <a:r>
              <a:rPr lang="en-GB" sz="800">
                <a:solidFill>
                  <a:schemeClr val="dk1"/>
                </a:solidFill>
              </a:rPr>
              <a:t> Show </a:t>
            </a:r>
            <a:r>
              <a:rPr i="1" lang="en-GB" sz="800">
                <a:solidFill>
                  <a:schemeClr val="dk1"/>
                </a:solidFill>
              </a:rPr>
              <a:t>why</a:t>
            </a:r>
            <a:r>
              <a:rPr lang="en-GB" sz="800">
                <a:solidFill>
                  <a:schemeClr val="dk1"/>
                </a:solidFill>
              </a:rPr>
              <a:t> decisions happen and </a:t>
            </a:r>
            <a:r>
              <a:rPr i="1" lang="en-GB" sz="800">
                <a:solidFill>
                  <a:schemeClr val="dk1"/>
                </a:solidFill>
              </a:rPr>
              <a:t>what impact</a:t>
            </a:r>
            <a:r>
              <a:rPr lang="en-GB" sz="800">
                <a:solidFill>
                  <a:schemeClr val="dk1"/>
                </a:solidFill>
              </a:rPr>
              <a:t> they have on the business, customers or the market.</a:t>
            </a:r>
            <a:br>
              <a:rPr lang="en-GB" sz="800">
                <a:solidFill>
                  <a:schemeClr val="dk1"/>
                </a:solidFill>
              </a:rPr>
            </a:br>
            <a:endParaRPr sz="800">
              <a:solidFill>
                <a:schemeClr val="dk1"/>
              </a:solidFill>
            </a:endParaRPr>
          </a:p>
          <a:p>
            <a:pPr indent="-323850" lvl="0" marL="457200" rtl="0" algn="l">
              <a:spcBef>
                <a:spcPts val="0"/>
              </a:spcBef>
              <a:spcAft>
                <a:spcPts val="0"/>
              </a:spcAft>
              <a:buClr>
                <a:srgbClr val="101010"/>
              </a:buClr>
              <a:buSzPts val="1500"/>
              <a:buChar char="●"/>
            </a:pPr>
            <a:r>
              <a:rPr b="1" lang="en-GB" sz="800">
                <a:solidFill>
                  <a:schemeClr val="dk1"/>
                </a:solidFill>
              </a:rPr>
              <a:t>Structure your answers</a:t>
            </a:r>
            <a:br>
              <a:rPr b="1" lang="en-GB" sz="800">
                <a:solidFill>
                  <a:schemeClr val="dk1"/>
                </a:solidFill>
              </a:rPr>
            </a:br>
            <a:r>
              <a:rPr lang="en-GB" sz="800">
                <a:solidFill>
                  <a:schemeClr val="dk1"/>
                </a:solidFill>
              </a:rPr>
              <a:t> Use </a:t>
            </a:r>
            <a:r>
              <a:rPr b="1" lang="en-GB" sz="800">
                <a:solidFill>
                  <a:schemeClr val="dk1"/>
                </a:solidFill>
              </a:rPr>
              <a:t>PEEL</a:t>
            </a:r>
            <a:r>
              <a:rPr lang="en-GB" sz="800">
                <a:solidFill>
                  <a:schemeClr val="dk1"/>
                </a:solidFill>
              </a:rPr>
              <a:t>: </a:t>
            </a:r>
            <a:r>
              <a:rPr i="1" lang="en-GB" sz="800">
                <a:solidFill>
                  <a:schemeClr val="dk1"/>
                </a:solidFill>
              </a:rPr>
              <a:t>Point → Explain → Example → Link back</a:t>
            </a:r>
            <a:r>
              <a:rPr lang="en-GB" sz="800">
                <a:solidFill>
                  <a:schemeClr val="dk1"/>
                </a:solidFill>
              </a:rPr>
              <a:t>. It makes your answers clear and easy to mark.</a:t>
            </a:r>
            <a:br>
              <a:rPr lang="en-GB" sz="800">
                <a:solidFill>
                  <a:schemeClr val="dk1"/>
                </a:solidFill>
              </a:rPr>
            </a:br>
            <a:endParaRPr sz="800">
              <a:solidFill>
                <a:schemeClr val="dk1"/>
              </a:solidFill>
            </a:endParaRPr>
          </a:p>
          <a:p>
            <a:pPr indent="-323850" lvl="0" marL="457200" rtl="0" algn="l">
              <a:spcBef>
                <a:spcPts val="0"/>
              </a:spcBef>
              <a:spcAft>
                <a:spcPts val="0"/>
              </a:spcAft>
              <a:buClr>
                <a:srgbClr val="101010"/>
              </a:buClr>
              <a:buSzPts val="1500"/>
              <a:buChar char="●"/>
            </a:pPr>
            <a:r>
              <a:rPr b="1" lang="en-GB" sz="800">
                <a:solidFill>
                  <a:schemeClr val="dk1"/>
                </a:solidFill>
              </a:rPr>
              <a:t>Revise regularly</a:t>
            </a:r>
            <a:br>
              <a:rPr b="1" lang="en-GB" sz="800">
                <a:solidFill>
                  <a:schemeClr val="dk1"/>
                </a:solidFill>
              </a:rPr>
            </a:br>
            <a:r>
              <a:rPr lang="en-GB" sz="800">
                <a:solidFill>
                  <a:schemeClr val="dk1"/>
                </a:solidFill>
              </a:rPr>
              <a:t> Short, frequent revision beats last-minute cramming. Use quizzes, flashcards and past questions to stay sharp.</a:t>
            </a:r>
            <a:endParaRPr sz="800">
              <a:solidFill>
                <a:schemeClr val="dk1"/>
              </a:solidFill>
            </a:endParaRPr>
          </a:p>
          <a:p>
            <a:pPr indent="0" lvl="0" marL="457200" rtl="0" algn="l">
              <a:spcBef>
                <a:spcPts val="0"/>
              </a:spcBef>
              <a:spcAft>
                <a:spcPts val="0"/>
              </a:spcAft>
              <a:buNone/>
            </a:pPr>
            <a:r>
              <a:t/>
            </a:r>
            <a:endParaRPr sz="1800">
              <a:solidFill>
                <a:srgbClr val="101010"/>
              </a:solidFill>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p:txBody>
      </p:sp>
      <p:sp>
        <p:nvSpPr>
          <p:cNvPr id="371" name="Google Shape;371;p50"/>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a:t>
            </a:r>
            <a:endParaRPr b="1" sz="1600"/>
          </a:p>
          <a:p>
            <a:pPr indent="0" lvl="0" marL="0" rtl="0" algn="l">
              <a:spcBef>
                <a:spcPts val="0"/>
              </a:spcBef>
              <a:spcAft>
                <a:spcPts val="0"/>
              </a:spcAft>
              <a:buNone/>
            </a:pPr>
            <a:r>
              <a:t/>
            </a:r>
            <a:endParaRPr sz="1700"/>
          </a:p>
          <a:p>
            <a:pPr indent="0" lvl="0" marL="0" rtl="0" algn="l">
              <a:lnSpc>
                <a:spcPct val="115000"/>
              </a:lnSpc>
              <a:spcBef>
                <a:spcPts val="992"/>
              </a:spcBef>
              <a:spcAft>
                <a:spcPts val="0"/>
              </a:spcAft>
              <a:buClr>
                <a:schemeClr val="dk1"/>
              </a:buClr>
              <a:buSzPts val="1100"/>
              <a:buFont typeface="Arial"/>
              <a:buNone/>
            </a:pPr>
            <a:r>
              <a:rPr b="1" lang="en-GB">
                <a:solidFill>
                  <a:schemeClr val="dk1"/>
                </a:solidFill>
              </a:rPr>
              <a:t>Method of Assessment in Year 10</a:t>
            </a:r>
            <a:endParaRPr b="1">
              <a:solidFill>
                <a:schemeClr val="dk1"/>
              </a:solidFill>
            </a:endParaRPr>
          </a:p>
          <a:p>
            <a:pPr indent="0" lvl="0" marL="0" rtl="0" algn="l">
              <a:lnSpc>
                <a:spcPct val="115000"/>
              </a:lnSpc>
              <a:spcBef>
                <a:spcPts val="324"/>
              </a:spcBef>
              <a:spcAft>
                <a:spcPts val="0"/>
              </a:spcAft>
              <a:buClr>
                <a:schemeClr val="dk1"/>
              </a:buClr>
              <a:buSzPts val="1100"/>
              <a:buFont typeface="Arial"/>
              <a:buNone/>
            </a:pPr>
            <a:r>
              <a:rPr b="1" lang="en-GB">
                <a:solidFill>
                  <a:schemeClr val="dk1"/>
                </a:solidFill>
              </a:rPr>
              <a:t>Summer Exam Paper 1 </a:t>
            </a:r>
            <a:endParaRPr b="1">
              <a:solidFill>
                <a:schemeClr val="dk1"/>
              </a:solidFill>
            </a:endParaRPr>
          </a:p>
          <a:p>
            <a:pPr indent="-317500" lvl="0" marL="457200" rtl="0" algn="l">
              <a:lnSpc>
                <a:spcPct val="115000"/>
              </a:lnSpc>
              <a:spcBef>
                <a:spcPts val="25"/>
              </a:spcBef>
              <a:spcAft>
                <a:spcPts val="0"/>
              </a:spcAft>
              <a:buClr>
                <a:schemeClr val="dk1"/>
              </a:buClr>
              <a:buSzPts val="1400"/>
              <a:buChar char="●"/>
            </a:pPr>
            <a:r>
              <a:rPr lang="en-GB">
                <a:solidFill>
                  <a:schemeClr val="dk1"/>
                </a:solidFill>
              </a:rPr>
              <a:t>Written Examination: 1 hour 45 minutes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80 marks - 50% of GCSE</a:t>
            </a:r>
            <a:endParaRPr>
              <a:solidFill>
                <a:schemeClr val="dk1"/>
              </a:solidFill>
            </a:endParaRPr>
          </a:p>
          <a:p>
            <a:pPr indent="0" lvl="0" marL="0" rtl="0" algn="l">
              <a:lnSpc>
                <a:spcPct val="115000"/>
              </a:lnSpc>
              <a:spcBef>
                <a:spcPts val="25"/>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25"/>
              </a:spcBef>
              <a:spcAft>
                <a:spcPts val="0"/>
              </a:spcAft>
              <a:buClr>
                <a:schemeClr val="dk1"/>
              </a:buClr>
              <a:buSzPts val="1100"/>
              <a:buFont typeface="Arial"/>
              <a:buNone/>
            </a:pPr>
            <a:r>
              <a:rPr b="1" lang="en-GB">
                <a:solidFill>
                  <a:schemeClr val="dk1"/>
                </a:solidFill>
              </a:rPr>
              <a:t>Mini Assessments </a:t>
            </a:r>
            <a:endParaRPr b="1">
              <a:solidFill>
                <a:schemeClr val="dk1"/>
              </a:solidFill>
            </a:endParaRPr>
          </a:p>
          <a:p>
            <a:pPr indent="0" lvl="0" marL="0" rtl="0" algn="l">
              <a:lnSpc>
                <a:spcPct val="115000"/>
              </a:lnSpc>
              <a:spcBef>
                <a:spcPts val="25"/>
              </a:spcBef>
              <a:spcAft>
                <a:spcPts val="0"/>
              </a:spcAft>
              <a:buClr>
                <a:schemeClr val="dk1"/>
              </a:buClr>
              <a:buSzPts val="1100"/>
              <a:buFont typeface="Arial"/>
              <a:buNone/>
            </a:pPr>
            <a:r>
              <a:t/>
            </a:r>
            <a:endParaRPr b="1">
              <a:solidFill>
                <a:schemeClr val="dk1"/>
              </a:solidFill>
            </a:endParaRPr>
          </a:p>
          <a:p>
            <a:pPr indent="-317500" lvl="0" marL="457200" rtl="0" algn="l">
              <a:lnSpc>
                <a:spcPct val="115000"/>
              </a:lnSpc>
              <a:spcBef>
                <a:spcPts val="25"/>
              </a:spcBef>
              <a:spcAft>
                <a:spcPts val="0"/>
              </a:spcAft>
              <a:buClr>
                <a:schemeClr val="dk1"/>
              </a:buClr>
              <a:buSzPts val="1400"/>
              <a:buChar char="●"/>
            </a:pPr>
            <a:r>
              <a:rPr lang="en-GB">
                <a:solidFill>
                  <a:schemeClr val="dk1"/>
                </a:solidFill>
              </a:rPr>
              <a:t>Prepare properly for Mini Assessments</a:t>
            </a:r>
            <a:endParaRPr>
              <a:solidFill>
                <a:schemeClr val="dk1"/>
              </a:solidFill>
            </a:endParaRPr>
          </a:p>
          <a:p>
            <a:pPr indent="0" lvl="0" marL="457200" rtl="0" algn="l">
              <a:lnSpc>
                <a:spcPct val="115000"/>
              </a:lnSpc>
              <a:spcBef>
                <a:spcPts val="25"/>
              </a:spcBef>
              <a:spcAft>
                <a:spcPts val="0"/>
              </a:spcAft>
              <a:buNone/>
            </a:pPr>
            <a:r>
              <a:t/>
            </a:r>
            <a:endParaRPr>
              <a:solidFill>
                <a:schemeClr val="dk1"/>
              </a:solidFill>
            </a:endParaRPr>
          </a:p>
          <a:p>
            <a:pPr indent="-317500" lvl="0" marL="457200" rtl="0" algn="l">
              <a:lnSpc>
                <a:spcPct val="115000"/>
              </a:lnSpc>
              <a:spcBef>
                <a:spcPts val="25"/>
              </a:spcBef>
              <a:spcAft>
                <a:spcPts val="0"/>
              </a:spcAft>
              <a:buClr>
                <a:schemeClr val="dk1"/>
              </a:buClr>
              <a:buSzPts val="1400"/>
              <a:buChar char="●"/>
            </a:pPr>
            <a:r>
              <a:rPr lang="en-GB">
                <a:solidFill>
                  <a:schemeClr val="dk1"/>
                </a:solidFill>
              </a:rPr>
              <a:t>Prepare properly for the Y10 exam by completing at least 3 full paper 1s. These are on the Google Classroom with exemplar answers.</a:t>
            </a:r>
            <a:endParaRPr>
              <a:solidFill>
                <a:schemeClr val="dk1"/>
              </a:solidFill>
            </a:endParaRPr>
          </a:p>
          <a:p>
            <a:pPr indent="0" lvl="0" marL="0" marR="185816" rtl="0" algn="l">
              <a:lnSpc>
                <a:spcPct val="115000"/>
              </a:lnSpc>
              <a:spcBef>
                <a:spcPts val="25"/>
              </a:spcBef>
              <a:spcAft>
                <a:spcPts val="0"/>
              </a:spcAft>
              <a:buNone/>
            </a:pPr>
            <a:r>
              <a:t/>
            </a:r>
            <a:endParaRPr b="1">
              <a:solidFill>
                <a:schemeClr val="dk1"/>
              </a:solidFill>
            </a:endParaRPr>
          </a:p>
        </p:txBody>
      </p:sp>
      <p:sp>
        <p:nvSpPr>
          <p:cNvPr id="372" name="Google Shape;372;p50"/>
          <p:cNvSpPr txBox="1"/>
          <p:nvPr/>
        </p:nvSpPr>
        <p:spPr>
          <a:xfrm>
            <a:off x="159650" y="6066975"/>
            <a:ext cx="40059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 </a:t>
            </a:r>
            <a:r>
              <a:rPr lang="en-GB" sz="1600"/>
              <a:t>Mr Benoit</a:t>
            </a:r>
            <a:endParaRPr sz="1600"/>
          </a:p>
          <a:p>
            <a:pPr indent="0" lvl="0" marL="0" rtl="0" algn="l">
              <a:spcBef>
                <a:spcPts val="0"/>
              </a:spcBef>
              <a:spcAft>
                <a:spcPts val="0"/>
              </a:spcAft>
              <a:buNone/>
            </a:pPr>
            <a:r>
              <a:rPr lang="en-GB" sz="1600" u="sng">
                <a:solidFill>
                  <a:schemeClr val="hlink"/>
                </a:solidFill>
                <a:hlinkClick r:id="rId4"/>
              </a:rPr>
              <a:t>c.benoit@tgs.starmat.uk</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373" name="Google Shape;373;p50"/>
          <p:cNvSpPr txBox="1"/>
          <p:nvPr/>
        </p:nvSpPr>
        <p:spPr>
          <a:xfrm>
            <a:off x="4165550" y="6084901"/>
            <a:ext cx="48327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00">
                <a:latin typeface="Caveat"/>
                <a:ea typeface="Caveat"/>
                <a:cs typeface="Caveat"/>
                <a:sym typeface="Caveat"/>
              </a:rPr>
              <a:t>Business is all about strategic vision!</a:t>
            </a:r>
            <a:endParaRPr sz="2700">
              <a:latin typeface="Caveat"/>
              <a:ea typeface="Caveat"/>
              <a:cs typeface="Caveat"/>
              <a:sym typeface="Caveat"/>
            </a:endParaRPr>
          </a:p>
        </p:txBody>
      </p:sp>
      <p:pic>
        <p:nvPicPr>
          <p:cNvPr id="374" name="Google Shape;374;p50"/>
          <p:cNvPicPr preferRelativeResize="0"/>
          <p:nvPr/>
        </p:nvPicPr>
        <p:blipFill>
          <a:blip r:embed="rId5">
            <a:alphaModFix/>
          </a:blip>
          <a:stretch>
            <a:fillRect/>
          </a:stretch>
        </p:blipFill>
        <p:spPr>
          <a:xfrm>
            <a:off x="7104900" y="152400"/>
            <a:ext cx="1681875" cy="1152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1"/>
          <p:cNvSpPr txBox="1"/>
          <p:nvPr/>
        </p:nvSpPr>
        <p:spPr>
          <a:xfrm>
            <a:off x="1981200" y="152400"/>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Economics</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highlight>
                  <a:schemeClr val="lt1"/>
                </a:highlight>
              </a:rPr>
              <a:t>Year 10 2025-26</a:t>
            </a:r>
            <a:endParaRPr sz="2500"/>
          </a:p>
        </p:txBody>
      </p:sp>
      <p:pic>
        <p:nvPicPr>
          <p:cNvPr id="380" name="Google Shape;380;p51"/>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381" name="Google Shape;381;p51"/>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sz="400"/>
          </a:p>
          <a:p>
            <a:pPr indent="0" lvl="0" marL="0" rtl="0" algn="l">
              <a:spcBef>
                <a:spcPts val="0"/>
              </a:spcBef>
              <a:spcAft>
                <a:spcPts val="0"/>
              </a:spcAft>
              <a:buClr>
                <a:schemeClr val="dk1"/>
              </a:buClr>
              <a:buSzPts val="1100"/>
              <a:buFont typeface="Arial"/>
              <a:buNone/>
            </a:pPr>
            <a:r>
              <a:rPr b="1" lang="en-GB" sz="1100">
                <a:solidFill>
                  <a:schemeClr val="dk1"/>
                </a:solidFill>
              </a:rPr>
              <a:t>Use your Google Classroom!</a:t>
            </a:r>
            <a:br>
              <a:rPr b="1" lang="en-GB" sz="1100">
                <a:solidFill>
                  <a:schemeClr val="dk1"/>
                </a:solidFill>
              </a:rPr>
            </a:br>
            <a:r>
              <a:rPr lang="en-GB" sz="1100">
                <a:solidFill>
                  <a:schemeClr val="dk1"/>
                </a:solidFill>
              </a:rPr>
              <a:t> Everything you need is there – past papers, interactive AI activities, Quizlets for each topic,  revision videos and topic resources. Make it your first stop for success!</a:t>
            </a:r>
            <a:br>
              <a:rPr lang="en-GB" sz="1100">
                <a:solidFill>
                  <a:schemeClr val="dk1"/>
                </a:solidFill>
              </a:rPr>
            </a:b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Know your key terms</a:t>
            </a:r>
            <a:br>
              <a:rPr b="1" lang="en-GB" sz="1100">
                <a:solidFill>
                  <a:schemeClr val="dk1"/>
                </a:solidFill>
              </a:rPr>
            </a:br>
            <a:r>
              <a:rPr lang="en-GB" sz="1100">
                <a:solidFill>
                  <a:schemeClr val="dk1"/>
                </a:solidFill>
              </a:rPr>
              <a:t> Always define key concepts like </a:t>
            </a:r>
            <a:r>
              <a:rPr i="1" lang="en-GB" sz="1100">
                <a:solidFill>
                  <a:schemeClr val="dk1"/>
                </a:solidFill>
              </a:rPr>
              <a:t>demand, opportunity cost</a:t>
            </a:r>
            <a:r>
              <a:rPr lang="en-GB" sz="1100">
                <a:solidFill>
                  <a:schemeClr val="dk1"/>
                </a:solidFill>
              </a:rPr>
              <a:t> and </a:t>
            </a:r>
            <a:r>
              <a:rPr i="1" lang="en-GB" sz="1100">
                <a:solidFill>
                  <a:schemeClr val="dk1"/>
                </a:solidFill>
              </a:rPr>
              <a:t>inflation</a:t>
            </a:r>
            <a:r>
              <a:rPr lang="en-GB" sz="1100">
                <a:solidFill>
                  <a:schemeClr val="dk1"/>
                </a:solidFill>
              </a:rPr>
              <a:t>. Clear definitions = easy marks!</a:t>
            </a:r>
            <a:br>
              <a:rPr lang="en-GB" sz="1100">
                <a:solidFill>
                  <a:schemeClr val="dk1"/>
                </a:solidFill>
              </a:rPr>
            </a:b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Use real examples watch the news</a:t>
            </a:r>
            <a:br>
              <a:rPr b="1" lang="en-GB" sz="1100">
                <a:solidFill>
                  <a:schemeClr val="dk1"/>
                </a:solidFill>
              </a:rPr>
            </a:br>
            <a:r>
              <a:rPr lang="en-GB" sz="1100">
                <a:solidFill>
                  <a:schemeClr val="dk1"/>
                </a:solidFill>
              </a:rPr>
              <a:t> Apply ideas to real events – like rising fuel prices, supermarket competition or changes in interest rates.</a:t>
            </a:r>
            <a:br>
              <a:rPr lang="en-GB" sz="1100">
                <a:solidFill>
                  <a:schemeClr val="dk1"/>
                </a:solidFill>
              </a:rPr>
            </a:b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Explain cause and effect</a:t>
            </a:r>
            <a:br>
              <a:rPr b="1" lang="en-GB" sz="1100">
                <a:solidFill>
                  <a:schemeClr val="dk1"/>
                </a:solidFill>
              </a:rPr>
            </a:br>
            <a:r>
              <a:rPr lang="en-GB" sz="1100">
                <a:solidFill>
                  <a:schemeClr val="dk1"/>
                </a:solidFill>
              </a:rPr>
              <a:t> Don’t just state facts – explain </a:t>
            </a:r>
            <a:r>
              <a:rPr i="1" lang="en-GB" sz="1100">
                <a:solidFill>
                  <a:schemeClr val="dk1"/>
                </a:solidFill>
              </a:rPr>
              <a:t>why</a:t>
            </a:r>
            <a:r>
              <a:rPr lang="en-GB" sz="1100">
                <a:solidFill>
                  <a:schemeClr val="dk1"/>
                </a:solidFill>
              </a:rPr>
              <a:t> something happens and </a:t>
            </a:r>
            <a:r>
              <a:rPr i="1" lang="en-GB" sz="1100">
                <a:solidFill>
                  <a:schemeClr val="dk1"/>
                </a:solidFill>
              </a:rPr>
              <a:t>how</a:t>
            </a:r>
            <a:r>
              <a:rPr lang="en-GB" sz="1100">
                <a:solidFill>
                  <a:schemeClr val="dk1"/>
                </a:solidFill>
              </a:rPr>
              <a:t> it affects consumers, firms or the economy.</a:t>
            </a:r>
            <a:br>
              <a:rPr lang="en-GB" sz="1100">
                <a:solidFill>
                  <a:schemeClr val="dk1"/>
                </a:solidFill>
              </a:rPr>
            </a:b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Structure your answers</a:t>
            </a:r>
            <a:br>
              <a:rPr b="1" lang="en-GB" sz="1100">
                <a:solidFill>
                  <a:schemeClr val="dk1"/>
                </a:solidFill>
              </a:rPr>
            </a:br>
            <a:r>
              <a:rPr lang="en-GB" sz="1100">
                <a:solidFill>
                  <a:schemeClr val="dk1"/>
                </a:solidFill>
              </a:rPr>
              <a:t> Use </a:t>
            </a:r>
            <a:r>
              <a:rPr b="1" lang="en-GB" sz="1100">
                <a:solidFill>
                  <a:schemeClr val="dk1"/>
                </a:solidFill>
              </a:rPr>
              <a:t>PECAN</a:t>
            </a:r>
            <a:r>
              <a:rPr lang="en-GB" sz="1100">
                <a:solidFill>
                  <a:schemeClr val="dk1"/>
                </a:solidFill>
              </a:rPr>
              <a:t>: </a:t>
            </a:r>
            <a:r>
              <a:rPr i="1" lang="en-GB" sz="1100">
                <a:solidFill>
                  <a:schemeClr val="dk1"/>
                </a:solidFill>
              </a:rPr>
              <a:t>Point → Explain → Contextual Analysis → Link back to the question.</a:t>
            </a:r>
            <a:r>
              <a:rPr lang="en-GB" sz="1100">
                <a:solidFill>
                  <a:schemeClr val="dk1"/>
                </a:solidFill>
              </a:rPr>
              <a:t> It keeps your writing clear and focused.</a:t>
            </a:r>
            <a:br>
              <a:rPr lang="en-GB" sz="1100">
                <a:solidFill>
                  <a:schemeClr val="dk1"/>
                </a:solidFill>
              </a:rPr>
            </a:br>
            <a:endParaRPr sz="1100">
              <a:solidFill>
                <a:schemeClr val="dk1"/>
              </a:solidFill>
            </a:endParaRPr>
          </a:p>
          <a:p>
            <a:pPr indent="0" lvl="0" marL="0" rtl="0" algn="l">
              <a:spcBef>
                <a:spcPts val="0"/>
              </a:spcBef>
              <a:spcAft>
                <a:spcPts val="0"/>
              </a:spcAft>
              <a:buClr>
                <a:schemeClr val="dk1"/>
              </a:buClr>
              <a:buSzPts val="1100"/>
              <a:buFont typeface="Arial"/>
              <a:buNone/>
            </a:pPr>
            <a:r>
              <a:rPr b="1" lang="en-GB" sz="1100">
                <a:solidFill>
                  <a:schemeClr val="dk1"/>
                </a:solidFill>
              </a:rPr>
              <a:t>Revise smart</a:t>
            </a:r>
            <a:br>
              <a:rPr b="1" lang="en-GB" sz="1100">
                <a:solidFill>
                  <a:schemeClr val="dk1"/>
                </a:solidFill>
              </a:rPr>
            </a:br>
            <a:r>
              <a:rPr lang="en-GB" sz="1100">
                <a:solidFill>
                  <a:schemeClr val="dk1"/>
                </a:solidFill>
              </a:rPr>
              <a:t> Little and often beats last-minute cramming. Use flashcards - these are on the classroom, quizzes and short practice questions to keep knowledge fresh. </a:t>
            </a:r>
            <a:r>
              <a:rPr b="1" lang="en-GB" sz="1100">
                <a:solidFill>
                  <a:schemeClr val="dk1"/>
                </a:solidFill>
              </a:rPr>
              <a:t>All past paper and answers are on the classroom</a:t>
            </a:r>
            <a:endParaRPr b="1" sz="1100">
              <a:solidFill>
                <a:schemeClr val="dk1"/>
              </a:solidFill>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p:txBody>
      </p:sp>
      <p:sp>
        <p:nvSpPr>
          <p:cNvPr id="382" name="Google Shape;382;p51"/>
          <p:cNvSpPr txBox="1"/>
          <p:nvPr/>
        </p:nvSpPr>
        <p:spPr>
          <a:xfrm>
            <a:off x="4165550" y="6084901"/>
            <a:ext cx="48327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00">
                <a:latin typeface="Caveat"/>
                <a:ea typeface="Caveat"/>
                <a:cs typeface="Caveat"/>
                <a:sym typeface="Caveat"/>
              </a:rPr>
              <a:t>Economics is in every choice you make</a:t>
            </a:r>
            <a:endParaRPr sz="2700">
              <a:latin typeface="Caveat"/>
              <a:ea typeface="Caveat"/>
              <a:cs typeface="Caveat"/>
              <a:sym typeface="Caveat"/>
            </a:endParaRPr>
          </a:p>
        </p:txBody>
      </p:sp>
      <p:pic>
        <p:nvPicPr>
          <p:cNvPr id="383" name="Google Shape;383;p51"/>
          <p:cNvPicPr preferRelativeResize="0"/>
          <p:nvPr/>
        </p:nvPicPr>
        <p:blipFill>
          <a:blip r:embed="rId4">
            <a:alphaModFix/>
          </a:blip>
          <a:stretch>
            <a:fillRect/>
          </a:stretch>
        </p:blipFill>
        <p:spPr>
          <a:xfrm>
            <a:off x="7104900" y="152400"/>
            <a:ext cx="1681875" cy="1152400"/>
          </a:xfrm>
          <a:prstGeom prst="rect">
            <a:avLst/>
          </a:prstGeom>
          <a:noFill/>
          <a:ln>
            <a:noFill/>
          </a:ln>
        </p:spPr>
      </p:pic>
      <p:sp>
        <p:nvSpPr>
          <p:cNvPr id="384" name="Google Shape;384;p51"/>
          <p:cNvSpPr txBox="1"/>
          <p:nvPr/>
        </p:nvSpPr>
        <p:spPr>
          <a:xfrm>
            <a:off x="159650" y="6066975"/>
            <a:ext cx="40059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 </a:t>
            </a:r>
            <a:r>
              <a:rPr lang="en-GB" sz="1600"/>
              <a:t>Mr Benoit</a:t>
            </a:r>
            <a:endParaRPr sz="1600"/>
          </a:p>
          <a:p>
            <a:pPr indent="0" lvl="0" marL="0" rtl="0" algn="l">
              <a:spcBef>
                <a:spcPts val="0"/>
              </a:spcBef>
              <a:spcAft>
                <a:spcPts val="0"/>
              </a:spcAft>
              <a:buNone/>
            </a:pPr>
            <a:r>
              <a:rPr lang="en-GB" sz="1600" u="sng">
                <a:solidFill>
                  <a:schemeClr val="hlink"/>
                </a:solidFill>
                <a:hlinkClick r:id="rId5"/>
              </a:rPr>
              <a:t>c.benoit@tgs.starmat.uk</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385" name="Google Shape;385;p51"/>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a:t>
            </a:r>
            <a:endParaRPr b="1" sz="1600"/>
          </a:p>
          <a:p>
            <a:pPr indent="0" lvl="0" marL="0" rtl="0" algn="l">
              <a:spcBef>
                <a:spcPts val="0"/>
              </a:spcBef>
              <a:spcAft>
                <a:spcPts val="0"/>
              </a:spcAft>
              <a:buNone/>
            </a:pPr>
            <a:r>
              <a:t/>
            </a:r>
            <a:endParaRPr sz="1700"/>
          </a:p>
          <a:p>
            <a:pPr indent="0" lvl="0" marL="0" rtl="0" algn="l">
              <a:lnSpc>
                <a:spcPct val="115000"/>
              </a:lnSpc>
              <a:spcBef>
                <a:spcPts val="992"/>
              </a:spcBef>
              <a:spcAft>
                <a:spcPts val="0"/>
              </a:spcAft>
              <a:buNone/>
            </a:pPr>
            <a:r>
              <a:rPr b="1" lang="en-GB">
                <a:solidFill>
                  <a:schemeClr val="dk1"/>
                </a:solidFill>
              </a:rPr>
              <a:t>Method of Assessment in Year 10</a:t>
            </a:r>
            <a:endParaRPr b="1">
              <a:solidFill>
                <a:schemeClr val="dk1"/>
              </a:solidFill>
            </a:endParaRPr>
          </a:p>
          <a:p>
            <a:pPr indent="0" lvl="0" marL="0" rtl="0" algn="l">
              <a:lnSpc>
                <a:spcPct val="115000"/>
              </a:lnSpc>
              <a:spcBef>
                <a:spcPts val="324"/>
              </a:spcBef>
              <a:spcAft>
                <a:spcPts val="0"/>
              </a:spcAft>
              <a:buNone/>
            </a:pPr>
            <a:r>
              <a:rPr b="1" lang="en-GB">
                <a:solidFill>
                  <a:schemeClr val="dk1"/>
                </a:solidFill>
              </a:rPr>
              <a:t>Summer Exam Paper 1 </a:t>
            </a:r>
            <a:endParaRPr b="1">
              <a:solidFill>
                <a:schemeClr val="dk1"/>
              </a:solidFill>
            </a:endParaRPr>
          </a:p>
          <a:p>
            <a:pPr indent="-317500" lvl="0" marL="457200" rtl="0" algn="l">
              <a:lnSpc>
                <a:spcPct val="115000"/>
              </a:lnSpc>
              <a:spcBef>
                <a:spcPts val="25"/>
              </a:spcBef>
              <a:spcAft>
                <a:spcPts val="0"/>
              </a:spcAft>
              <a:buClr>
                <a:schemeClr val="dk1"/>
              </a:buClr>
              <a:buSzPts val="1400"/>
              <a:buChar char="●"/>
            </a:pPr>
            <a:r>
              <a:rPr lang="en-GB">
                <a:solidFill>
                  <a:schemeClr val="dk1"/>
                </a:solidFill>
              </a:rPr>
              <a:t>Written Examination: 1 hour 45 minutes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80 marks - 50% of GCSE</a:t>
            </a:r>
            <a:endParaRPr>
              <a:solidFill>
                <a:schemeClr val="dk1"/>
              </a:solidFill>
            </a:endParaRPr>
          </a:p>
          <a:p>
            <a:pPr indent="0" lvl="0" marL="0" rtl="0" algn="l">
              <a:lnSpc>
                <a:spcPct val="115000"/>
              </a:lnSpc>
              <a:spcBef>
                <a:spcPts val="25"/>
              </a:spcBef>
              <a:spcAft>
                <a:spcPts val="0"/>
              </a:spcAft>
              <a:buNone/>
            </a:pPr>
            <a:r>
              <a:t/>
            </a:r>
            <a:endParaRPr>
              <a:solidFill>
                <a:schemeClr val="dk1"/>
              </a:solidFill>
            </a:endParaRPr>
          </a:p>
          <a:p>
            <a:pPr indent="0" lvl="0" marL="0" rtl="0" algn="l">
              <a:lnSpc>
                <a:spcPct val="115000"/>
              </a:lnSpc>
              <a:spcBef>
                <a:spcPts val="25"/>
              </a:spcBef>
              <a:spcAft>
                <a:spcPts val="0"/>
              </a:spcAft>
              <a:buNone/>
            </a:pPr>
            <a:r>
              <a:rPr b="1" lang="en-GB">
                <a:solidFill>
                  <a:schemeClr val="dk1"/>
                </a:solidFill>
              </a:rPr>
              <a:t>Mini Assessments </a:t>
            </a:r>
            <a:endParaRPr b="1">
              <a:solidFill>
                <a:schemeClr val="dk1"/>
              </a:solidFill>
            </a:endParaRPr>
          </a:p>
          <a:p>
            <a:pPr indent="0" lvl="0" marL="0" rtl="0" algn="l">
              <a:lnSpc>
                <a:spcPct val="115000"/>
              </a:lnSpc>
              <a:spcBef>
                <a:spcPts val="25"/>
              </a:spcBef>
              <a:spcAft>
                <a:spcPts val="0"/>
              </a:spcAft>
              <a:buNone/>
            </a:pPr>
            <a:r>
              <a:t/>
            </a:r>
            <a:endParaRPr b="1">
              <a:solidFill>
                <a:schemeClr val="dk1"/>
              </a:solidFill>
            </a:endParaRPr>
          </a:p>
          <a:p>
            <a:pPr indent="-317500" lvl="0" marL="457200" rtl="0" algn="l">
              <a:lnSpc>
                <a:spcPct val="115000"/>
              </a:lnSpc>
              <a:spcBef>
                <a:spcPts val="25"/>
              </a:spcBef>
              <a:spcAft>
                <a:spcPts val="0"/>
              </a:spcAft>
              <a:buClr>
                <a:schemeClr val="dk1"/>
              </a:buClr>
              <a:buSzPts val="1400"/>
              <a:buChar char="●"/>
            </a:pPr>
            <a:r>
              <a:rPr lang="en-GB">
                <a:solidFill>
                  <a:schemeClr val="dk1"/>
                </a:solidFill>
              </a:rPr>
              <a:t>Prepare properly for Mini Assessments - use the </a:t>
            </a:r>
            <a:r>
              <a:rPr b="1" lang="en-GB">
                <a:solidFill>
                  <a:schemeClr val="dk1"/>
                </a:solidFill>
              </a:rPr>
              <a:t>Quizlets</a:t>
            </a:r>
            <a:r>
              <a:rPr lang="en-GB">
                <a:solidFill>
                  <a:schemeClr val="dk1"/>
                </a:solidFill>
              </a:rPr>
              <a:t> on the classroom to revise topic areas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Prepare</a:t>
            </a:r>
            <a:r>
              <a:rPr lang="en-GB">
                <a:solidFill>
                  <a:schemeClr val="dk1"/>
                </a:solidFill>
              </a:rPr>
              <a:t> properly for the Y10 exam by completing at least 4 full papers</a:t>
            </a:r>
            <a:endParaRPr>
              <a:solidFill>
                <a:schemeClr val="dk1"/>
              </a:solidFill>
            </a:endParaRPr>
          </a:p>
          <a:p>
            <a:pPr indent="0" lvl="0" marL="0" rtl="0" algn="l">
              <a:lnSpc>
                <a:spcPct val="115000"/>
              </a:lnSpc>
              <a:spcBef>
                <a:spcPts val="25"/>
              </a:spcBef>
              <a:spcAft>
                <a:spcPts val="0"/>
              </a:spcAft>
              <a:buNone/>
            </a:pPr>
            <a:r>
              <a:t/>
            </a:r>
            <a:endParaRPr b="1">
              <a:solidFill>
                <a:schemeClr val="dk1"/>
              </a:solidFill>
            </a:endParaRPr>
          </a:p>
          <a:p>
            <a:pPr indent="0" lvl="0" marL="0" rtl="0" algn="l">
              <a:lnSpc>
                <a:spcPct val="115000"/>
              </a:lnSpc>
              <a:spcBef>
                <a:spcPts val="25"/>
              </a:spcBef>
              <a:spcAft>
                <a:spcPts val="0"/>
              </a:spcAft>
              <a:buNone/>
            </a:pPr>
            <a:r>
              <a:t/>
            </a:r>
            <a:endParaRPr b="1">
              <a:solidFill>
                <a:schemeClr val="dk1"/>
              </a:solidFill>
            </a:endParaRPr>
          </a:p>
          <a:p>
            <a:pPr indent="0" lvl="0" marL="457200" rtl="0" algn="l">
              <a:lnSpc>
                <a:spcPct val="115000"/>
              </a:lnSpc>
              <a:spcBef>
                <a:spcPts val="25"/>
              </a:spcBef>
              <a:spcAft>
                <a:spcPts val="0"/>
              </a:spcAft>
              <a:buNone/>
            </a:pPr>
            <a:r>
              <a:rPr lang="en-GB">
                <a:solidFill>
                  <a:schemeClr val="dk1"/>
                </a:solidFill>
              </a:rPr>
              <a:t> </a:t>
            </a:r>
            <a:endParaRPr>
              <a:solidFill>
                <a:schemeClr val="dk1"/>
              </a:solidFill>
            </a:endParaRPr>
          </a:p>
          <a:p>
            <a:pPr indent="0" lvl="0" marL="0" marR="185816" rtl="0" algn="l">
              <a:lnSpc>
                <a:spcPct val="115000"/>
              </a:lnSpc>
              <a:spcBef>
                <a:spcPts val="25"/>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2"/>
          <p:cNvSpPr txBox="1"/>
          <p:nvPr/>
        </p:nvSpPr>
        <p:spPr>
          <a:xfrm>
            <a:off x="1981200" y="152400"/>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BTEC</a:t>
            </a:r>
            <a:r>
              <a:rPr b="1" lang="en-GB" sz="3500"/>
              <a:t> Enterprise</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highlight>
                  <a:schemeClr val="lt1"/>
                </a:highlight>
              </a:rPr>
              <a:t>Year 10 2025-26</a:t>
            </a:r>
            <a:endParaRPr sz="2500"/>
          </a:p>
        </p:txBody>
      </p:sp>
      <p:pic>
        <p:nvPicPr>
          <p:cNvPr id="391" name="Google Shape;391;p52"/>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392" name="Google Shape;392;p52"/>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sz="800"/>
          </a:p>
          <a:p>
            <a:pPr indent="0" lvl="0" marL="0" rtl="0" algn="l">
              <a:lnSpc>
                <a:spcPct val="115000"/>
              </a:lnSpc>
              <a:spcBef>
                <a:spcPts val="1400"/>
              </a:spcBef>
              <a:spcAft>
                <a:spcPts val="0"/>
              </a:spcAft>
              <a:buClr>
                <a:schemeClr val="dk1"/>
              </a:buClr>
              <a:buSzPts val="1100"/>
              <a:buFont typeface="Arial"/>
              <a:buNone/>
            </a:pPr>
            <a:r>
              <a:rPr b="1" lang="en-GB" sz="1300">
                <a:solidFill>
                  <a:schemeClr val="dk1"/>
                </a:solidFill>
              </a:rPr>
              <a:t>Component 1</a:t>
            </a:r>
            <a:endParaRPr b="1" sz="1300">
              <a:solidFill>
                <a:schemeClr val="dk1"/>
              </a:solidFill>
            </a:endParaRPr>
          </a:p>
          <a:p>
            <a:pPr indent="-292100" lvl="0" marL="457200" rtl="0" algn="l">
              <a:lnSpc>
                <a:spcPct val="150000"/>
              </a:lnSpc>
              <a:spcBef>
                <a:spcPts val="1200"/>
              </a:spcBef>
              <a:spcAft>
                <a:spcPts val="0"/>
              </a:spcAft>
              <a:buClr>
                <a:schemeClr val="dk1"/>
              </a:buClr>
              <a:buSzPts val="1000"/>
              <a:buAutoNum type="arabicPeriod"/>
            </a:pPr>
            <a:r>
              <a:rPr b="1" lang="en-GB" sz="1000">
                <a:solidFill>
                  <a:schemeClr val="dk1"/>
                </a:solidFill>
              </a:rPr>
              <a:t>Use your Google Classroom</a:t>
            </a:r>
            <a:r>
              <a:rPr lang="en-GB" sz="1000">
                <a:solidFill>
                  <a:schemeClr val="dk1"/>
                </a:solidFill>
              </a:rPr>
              <a:t> – Assignment </a:t>
            </a:r>
            <a:r>
              <a:rPr lang="en-GB" sz="1000">
                <a:solidFill>
                  <a:schemeClr val="dk1"/>
                </a:solidFill>
              </a:rPr>
              <a:t>Briefs</a:t>
            </a:r>
            <a:r>
              <a:rPr lang="en-GB" sz="1000">
                <a:solidFill>
                  <a:schemeClr val="dk1"/>
                </a:solidFill>
              </a:rPr>
              <a:t>, research material, Active learn and assignment guidance is all in there </a:t>
            </a:r>
            <a:endParaRPr sz="1000">
              <a:solidFill>
                <a:schemeClr val="dk1"/>
              </a:solidFill>
            </a:endParaRPr>
          </a:p>
          <a:p>
            <a:pPr indent="-292100" lvl="0" marL="457200" rtl="0" algn="l">
              <a:lnSpc>
                <a:spcPct val="150000"/>
              </a:lnSpc>
              <a:spcBef>
                <a:spcPts val="0"/>
              </a:spcBef>
              <a:spcAft>
                <a:spcPts val="0"/>
              </a:spcAft>
              <a:buClr>
                <a:schemeClr val="dk1"/>
              </a:buClr>
              <a:buSzPts val="1000"/>
              <a:buAutoNum type="arabicPeriod"/>
            </a:pPr>
            <a:r>
              <a:rPr b="1" lang="en-GB" sz="1000">
                <a:solidFill>
                  <a:schemeClr val="dk1"/>
                </a:solidFill>
              </a:rPr>
              <a:t>Understand different enterprises</a:t>
            </a:r>
            <a:r>
              <a:rPr lang="en-GB" sz="1000">
                <a:solidFill>
                  <a:schemeClr val="dk1"/>
                </a:solidFill>
              </a:rPr>
              <a:t> – Know the types, purposes, and examples of real businesses.</a:t>
            </a:r>
            <a:endParaRPr sz="1000">
              <a:solidFill>
                <a:schemeClr val="dk1"/>
              </a:solidFill>
            </a:endParaRPr>
          </a:p>
          <a:p>
            <a:pPr indent="-292100" lvl="0" marL="457200" rtl="0" algn="l">
              <a:lnSpc>
                <a:spcPct val="150000"/>
              </a:lnSpc>
              <a:spcBef>
                <a:spcPts val="0"/>
              </a:spcBef>
              <a:spcAft>
                <a:spcPts val="0"/>
              </a:spcAft>
              <a:buClr>
                <a:schemeClr val="dk1"/>
              </a:buClr>
              <a:buSzPts val="1000"/>
              <a:buAutoNum type="arabicPeriod"/>
            </a:pPr>
            <a:r>
              <a:rPr b="1" lang="en-GB" sz="1000">
                <a:solidFill>
                  <a:schemeClr val="dk1"/>
                </a:solidFill>
              </a:rPr>
              <a:t>Focus on entrepreneur skills</a:t>
            </a:r>
            <a:r>
              <a:rPr lang="en-GB" sz="1000">
                <a:solidFill>
                  <a:schemeClr val="dk1"/>
                </a:solidFill>
              </a:rPr>
              <a:t> – Show how qualities like creativity and resilience are important.</a:t>
            </a:r>
            <a:endParaRPr sz="1000">
              <a:solidFill>
                <a:schemeClr val="dk1"/>
              </a:solidFill>
            </a:endParaRPr>
          </a:p>
          <a:p>
            <a:pPr indent="-292100" lvl="0" marL="457200" rtl="0" algn="l">
              <a:lnSpc>
                <a:spcPct val="150000"/>
              </a:lnSpc>
              <a:spcBef>
                <a:spcPts val="0"/>
              </a:spcBef>
              <a:spcAft>
                <a:spcPts val="0"/>
              </a:spcAft>
              <a:buClr>
                <a:schemeClr val="dk1"/>
              </a:buClr>
              <a:buSzPts val="1000"/>
              <a:buAutoNum type="arabicPeriod"/>
            </a:pPr>
            <a:r>
              <a:rPr b="1" lang="en-GB" sz="1000">
                <a:solidFill>
                  <a:schemeClr val="dk1"/>
                </a:solidFill>
              </a:rPr>
              <a:t>Research your market</a:t>
            </a:r>
            <a:r>
              <a:rPr lang="en-GB" sz="1000">
                <a:solidFill>
                  <a:schemeClr val="dk1"/>
                </a:solidFill>
              </a:rPr>
              <a:t> – Find out about customers, competitors, and trends. </a:t>
            </a:r>
            <a:r>
              <a:rPr lang="en-GB" sz="1000" u="sng">
                <a:solidFill>
                  <a:schemeClr val="dk1"/>
                </a:solidFill>
              </a:rPr>
              <a:t>Evidence is key!</a:t>
            </a:r>
            <a:endParaRPr sz="1000">
              <a:solidFill>
                <a:schemeClr val="dk1"/>
              </a:solidFill>
            </a:endParaRPr>
          </a:p>
          <a:p>
            <a:pPr indent="-292100" lvl="0" marL="457200" rtl="0" algn="l">
              <a:lnSpc>
                <a:spcPct val="150000"/>
              </a:lnSpc>
              <a:spcBef>
                <a:spcPts val="0"/>
              </a:spcBef>
              <a:spcAft>
                <a:spcPts val="0"/>
              </a:spcAft>
              <a:buClr>
                <a:schemeClr val="dk1"/>
              </a:buClr>
              <a:buSzPts val="1000"/>
              <a:buAutoNum type="arabicPeriod"/>
            </a:pPr>
            <a:r>
              <a:rPr b="1" lang="en-GB" sz="1000">
                <a:solidFill>
                  <a:schemeClr val="dk1"/>
                </a:solidFill>
              </a:rPr>
              <a:t>Plan your work</a:t>
            </a:r>
            <a:r>
              <a:rPr lang="en-GB" sz="1000">
                <a:solidFill>
                  <a:schemeClr val="dk1"/>
                </a:solidFill>
              </a:rPr>
              <a:t> – Break tasks into steps and stick to deadlines.</a:t>
            </a:r>
            <a:endParaRPr sz="1000">
              <a:solidFill>
                <a:schemeClr val="dk1"/>
              </a:solidFill>
            </a:endParaRPr>
          </a:p>
          <a:p>
            <a:pPr indent="-292100" lvl="0" marL="457200" rtl="0" algn="l">
              <a:lnSpc>
                <a:spcPct val="150000"/>
              </a:lnSpc>
              <a:spcBef>
                <a:spcPts val="0"/>
              </a:spcBef>
              <a:spcAft>
                <a:spcPts val="0"/>
              </a:spcAft>
              <a:buClr>
                <a:schemeClr val="dk1"/>
              </a:buClr>
              <a:buSzPts val="1000"/>
              <a:buAutoNum type="arabicPeriod"/>
            </a:pPr>
            <a:r>
              <a:rPr b="1" lang="en-GB" sz="1000">
                <a:solidFill>
                  <a:schemeClr val="dk1"/>
                </a:solidFill>
              </a:rPr>
              <a:t>Keep everything documented</a:t>
            </a:r>
            <a:r>
              <a:rPr lang="en-GB" sz="1000">
                <a:solidFill>
                  <a:schemeClr val="dk1"/>
                </a:solidFill>
              </a:rPr>
              <a:t> – Record ideas, decisions, and research clearly.</a:t>
            </a:r>
            <a:endParaRPr sz="1000">
              <a:solidFill>
                <a:schemeClr val="dk1"/>
              </a:solidFill>
            </a:endParaRPr>
          </a:p>
          <a:p>
            <a:pPr indent="-292100" lvl="0" marL="457200" rtl="0" algn="l">
              <a:lnSpc>
                <a:spcPct val="150000"/>
              </a:lnSpc>
              <a:spcBef>
                <a:spcPts val="0"/>
              </a:spcBef>
              <a:spcAft>
                <a:spcPts val="0"/>
              </a:spcAft>
              <a:buClr>
                <a:schemeClr val="dk1"/>
              </a:buClr>
              <a:buSzPts val="1000"/>
              <a:buAutoNum type="arabicPeriod"/>
            </a:pPr>
            <a:r>
              <a:rPr b="1" lang="en-GB" sz="1000">
                <a:solidFill>
                  <a:schemeClr val="dk1"/>
                </a:solidFill>
              </a:rPr>
              <a:t>Review and improve</a:t>
            </a:r>
            <a:r>
              <a:rPr lang="en-GB" sz="1000">
                <a:solidFill>
                  <a:schemeClr val="dk1"/>
                </a:solidFill>
              </a:rPr>
              <a:t> – Check your drafts, fix mistakes, and show you’ve refined your work.</a:t>
            </a:r>
            <a:endParaRPr sz="1000">
              <a:solidFill>
                <a:schemeClr val="dk1"/>
              </a:solidFill>
            </a:endParaRPr>
          </a:p>
          <a:p>
            <a:pPr indent="0" lvl="0" marL="0" rtl="0" algn="l">
              <a:spcBef>
                <a:spcPts val="1200"/>
              </a:spcBef>
              <a:spcAft>
                <a:spcPts val="0"/>
              </a:spcAft>
              <a:buNone/>
            </a:pPr>
            <a:r>
              <a:t/>
            </a:r>
            <a:endParaRPr b="1" sz="800">
              <a:solidFill>
                <a:schemeClr val="dk1"/>
              </a:solidFill>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a:p>
            <a:pPr indent="0" lvl="0" marL="0" rtl="0" algn="l">
              <a:spcBef>
                <a:spcPts val="0"/>
              </a:spcBef>
              <a:spcAft>
                <a:spcPts val="0"/>
              </a:spcAft>
              <a:buNone/>
            </a:pPr>
            <a:r>
              <a:t/>
            </a:r>
            <a:endParaRPr sz="2000">
              <a:solidFill>
                <a:srgbClr val="101010"/>
              </a:solidFill>
              <a:highlight>
                <a:srgbClr val="FFFFFF"/>
              </a:highlight>
              <a:latin typeface="Verdana"/>
              <a:ea typeface="Verdana"/>
              <a:cs typeface="Verdana"/>
              <a:sym typeface="Verdana"/>
            </a:endParaRPr>
          </a:p>
        </p:txBody>
      </p:sp>
      <p:sp>
        <p:nvSpPr>
          <p:cNvPr id="393" name="Google Shape;393;p52"/>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a:t>
            </a:r>
            <a:endParaRPr b="1" sz="1600"/>
          </a:p>
          <a:p>
            <a:pPr indent="0" lvl="0" marL="0" rtl="0" algn="l">
              <a:spcBef>
                <a:spcPts val="0"/>
              </a:spcBef>
              <a:spcAft>
                <a:spcPts val="0"/>
              </a:spcAft>
              <a:buNone/>
            </a:pPr>
            <a:r>
              <a:t/>
            </a:r>
            <a:endParaRPr sz="1700"/>
          </a:p>
          <a:p>
            <a:pPr indent="0" lvl="0" marL="0" rtl="0" algn="l">
              <a:lnSpc>
                <a:spcPct val="115000"/>
              </a:lnSpc>
              <a:spcBef>
                <a:spcPts val="1200"/>
              </a:spcBef>
              <a:spcAft>
                <a:spcPts val="0"/>
              </a:spcAft>
              <a:buClr>
                <a:schemeClr val="dk1"/>
              </a:buClr>
              <a:buSzPts val="1100"/>
              <a:buFont typeface="Arial"/>
              <a:buNone/>
            </a:pPr>
            <a:r>
              <a:rPr b="1" lang="en-GB" sz="1100">
                <a:solidFill>
                  <a:schemeClr val="dk1"/>
                </a:solidFill>
              </a:rPr>
              <a:t>Timeline &amp; Key Tasks (Sept → May)</a:t>
            </a:r>
            <a:endParaRPr b="1" sz="1100">
              <a:solidFill>
                <a:schemeClr val="dk1"/>
              </a:solidFill>
            </a:endParaRPr>
          </a:p>
          <a:p>
            <a:pPr indent="-273050" lvl="0" marL="457200" rtl="0" algn="l">
              <a:lnSpc>
                <a:spcPct val="115000"/>
              </a:lnSpc>
              <a:spcBef>
                <a:spcPts val="1200"/>
              </a:spcBef>
              <a:spcAft>
                <a:spcPts val="0"/>
              </a:spcAft>
              <a:buClr>
                <a:schemeClr val="dk1"/>
              </a:buClr>
              <a:buSzPts val="700"/>
              <a:buChar char="●"/>
            </a:pPr>
            <a:r>
              <a:rPr b="1" lang="en-GB" sz="700">
                <a:solidFill>
                  <a:schemeClr val="dk1"/>
                </a:solidFill>
              </a:rPr>
              <a:t>September (Start)</a:t>
            </a:r>
            <a:r>
              <a:rPr lang="en-GB" sz="700">
                <a:solidFill>
                  <a:schemeClr val="dk1"/>
                </a:solidFill>
              </a:rPr>
              <a:t> — Introduction; students </a:t>
            </a:r>
            <a:r>
              <a:rPr b="1" lang="en-GB" sz="700">
                <a:solidFill>
                  <a:schemeClr val="dk1"/>
                </a:solidFill>
              </a:rPr>
              <a:t>choose their enterprise &amp; entrepreneur</a:t>
            </a:r>
            <a:r>
              <a:rPr lang="en-GB" sz="700">
                <a:solidFill>
                  <a:schemeClr val="dk1"/>
                </a:solidFill>
              </a:rPr>
              <a:t> and begin background reading.</a:t>
            </a:r>
            <a:br>
              <a:rPr lang="en-GB" sz="700">
                <a:solidFill>
                  <a:schemeClr val="dk1"/>
                </a:solidFill>
              </a:rPr>
            </a:br>
            <a:endParaRPr sz="700">
              <a:solidFill>
                <a:schemeClr val="dk1"/>
              </a:solidFill>
            </a:endParaRPr>
          </a:p>
          <a:p>
            <a:pPr indent="-273050" lvl="0" marL="457200" rtl="0" algn="l">
              <a:lnSpc>
                <a:spcPct val="115000"/>
              </a:lnSpc>
              <a:spcBef>
                <a:spcPts val="0"/>
              </a:spcBef>
              <a:spcAft>
                <a:spcPts val="0"/>
              </a:spcAft>
              <a:buClr>
                <a:schemeClr val="dk1"/>
              </a:buClr>
              <a:buSzPts val="700"/>
              <a:buChar char="●"/>
            </a:pPr>
            <a:r>
              <a:rPr b="1" lang="en-GB" sz="700">
                <a:solidFill>
                  <a:schemeClr val="dk1"/>
                </a:solidFill>
              </a:rPr>
              <a:t>By end Oct</a:t>
            </a:r>
            <a:r>
              <a:rPr lang="en-GB" sz="700">
                <a:solidFill>
                  <a:schemeClr val="dk1"/>
                </a:solidFill>
              </a:rPr>
              <a:t> — Collect </a:t>
            </a:r>
            <a:r>
              <a:rPr b="1" lang="en-GB" sz="700">
                <a:solidFill>
                  <a:schemeClr val="dk1"/>
                </a:solidFill>
              </a:rPr>
              <a:t>secondary research</a:t>
            </a:r>
            <a:r>
              <a:rPr lang="en-GB" sz="700">
                <a:solidFill>
                  <a:schemeClr val="dk1"/>
                </a:solidFill>
              </a:rPr>
              <a:t> (company reports, news) and plan </a:t>
            </a:r>
            <a:r>
              <a:rPr b="1" lang="en-GB" sz="700">
                <a:solidFill>
                  <a:schemeClr val="dk1"/>
                </a:solidFill>
              </a:rPr>
              <a:t>primary research</a:t>
            </a:r>
            <a:r>
              <a:rPr lang="en-GB" sz="700">
                <a:solidFill>
                  <a:schemeClr val="dk1"/>
                </a:solidFill>
              </a:rPr>
              <a:t> (simple survey or short interview).</a:t>
            </a:r>
            <a:br>
              <a:rPr lang="en-GB" sz="700">
                <a:solidFill>
                  <a:schemeClr val="dk1"/>
                </a:solidFill>
              </a:rPr>
            </a:br>
            <a:endParaRPr sz="700">
              <a:solidFill>
                <a:schemeClr val="dk1"/>
              </a:solidFill>
            </a:endParaRPr>
          </a:p>
          <a:p>
            <a:pPr indent="-273050" lvl="0" marL="457200" rtl="0" algn="l">
              <a:lnSpc>
                <a:spcPct val="115000"/>
              </a:lnSpc>
              <a:spcBef>
                <a:spcPts val="0"/>
              </a:spcBef>
              <a:spcAft>
                <a:spcPts val="0"/>
              </a:spcAft>
              <a:buClr>
                <a:schemeClr val="dk1"/>
              </a:buClr>
              <a:buSzPts val="700"/>
              <a:buChar char="●"/>
            </a:pPr>
            <a:r>
              <a:rPr b="1" lang="en-GB" sz="700">
                <a:solidFill>
                  <a:schemeClr val="dk1"/>
                </a:solidFill>
              </a:rPr>
              <a:t>November</a:t>
            </a:r>
            <a:r>
              <a:rPr lang="en-GB" sz="700">
                <a:solidFill>
                  <a:schemeClr val="dk1"/>
                </a:solidFill>
              </a:rPr>
              <a:t> — Complete </a:t>
            </a:r>
            <a:r>
              <a:rPr b="1" lang="en-GB" sz="700">
                <a:solidFill>
                  <a:schemeClr val="dk1"/>
                </a:solidFill>
              </a:rPr>
              <a:t>Task 1 prep</a:t>
            </a:r>
            <a:r>
              <a:rPr lang="en-GB" sz="700">
                <a:solidFill>
                  <a:schemeClr val="dk1"/>
                </a:solidFill>
              </a:rPr>
              <a:t> (notes on enterprise activities, entrepreneur skills &amp; how aims are met). Prepare up to six sides of A4 permitted notes</a:t>
            </a:r>
            <a:br>
              <a:rPr lang="en-GB" sz="700">
                <a:solidFill>
                  <a:schemeClr val="dk1"/>
                </a:solidFill>
              </a:rPr>
            </a:br>
            <a:endParaRPr sz="700">
              <a:solidFill>
                <a:schemeClr val="dk1"/>
              </a:solidFill>
            </a:endParaRPr>
          </a:p>
          <a:p>
            <a:pPr indent="-273050" lvl="0" marL="457200" rtl="0" algn="l">
              <a:lnSpc>
                <a:spcPct val="115000"/>
              </a:lnSpc>
              <a:spcBef>
                <a:spcPts val="0"/>
              </a:spcBef>
              <a:spcAft>
                <a:spcPts val="0"/>
              </a:spcAft>
              <a:buClr>
                <a:schemeClr val="dk1"/>
              </a:buClr>
              <a:buSzPts val="700"/>
              <a:buChar char="●"/>
            </a:pPr>
            <a:r>
              <a:rPr b="1" lang="en-GB" sz="700">
                <a:solidFill>
                  <a:schemeClr val="dk1"/>
                </a:solidFill>
              </a:rPr>
              <a:t>Dec–Jan</a:t>
            </a:r>
            <a:r>
              <a:rPr lang="en-GB" sz="700">
                <a:solidFill>
                  <a:schemeClr val="dk1"/>
                </a:solidFill>
              </a:rPr>
              <a:t> — Carry out </a:t>
            </a:r>
            <a:r>
              <a:rPr b="1" lang="en-GB" sz="700">
                <a:solidFill>
                  <a:schemeClr val="dk1"/>
                </a:solidFill>
              </a:rPr>
              <a:t>market research</a:t>
            </a:r>
            <a:r>
              <a:rPr lang="en-GB" sz="700">
                <a:solidFill>
                  <a:schemeClr val="dk1"/>
                </a:solidFill>
              </a:rPr>
              <a:t> (Task 2): run survey/questionnaire, gather competitor info, start analysing results.</a:t>
            </a:r>
            <a:br>
              <a:rPr lang="en-GB" sz="700">
                <a:solidFill>
                  <a:schemeClr val="dk1"/>
                </a:solidFill>
              </a:rPr>
            </a:br>
            <a:endParaRPr sz="700">
              <a:solidFill>
                <a:schemeClr val="dk1"/>
              </a:solidFill>
            </a:endParaRPr>
          </a:p>
          <a:p>
            <a:pPr indent="-273050" lvl="0" marL="457200" rtl="0" algn="l">
              <a:lnSpc>
                <a:spcPct val="115000"/>
              </a:lnSpc>
              <a:spcBef>
                <a:spcPts val="0"/>
              </a:spcBef>
              <a:spcAft>
                <a:spcPts val="0"/>
              </a:spcAft>
              <a:buClr>
                <a:schemeClr val="dk1"/>
              </a:buClr>
              <a:buSzPts val="700"/>
              <a:buChar char="●"/>
            </a:pPr>
            <a:r>
              <a:rPr b="1" lang="en-GB" sz="700">
                <a:solidFill>
                  <a:schemeClr val="dk1"/>
                </a:solidFill>
              </a:rPr>
              <a:t>Feb</a:t>
            </a:r>
            <a:r>
              <a:rPr lang="en-GB" sz="700">
                <a:solidFill>
                  <a:schemeClr val="dk1"/>
                </a:solidFill>
              </a:rPr>
              <a:t> — Finalise Task 2 write-up and recommendations (what to improve/how to reach customers).</a:t>
            </a:r>
            <a:br>
              <a:rPr lang="en-GB" sz="700">
                <a:solidFill>
                  <a:schemeClr val="dk1"/>
                </a:solidFill>
              </a:rPr>
            </a:br>
            <a:endParaRPr sz="700">
              <a:solidFill>
                <a:schemeClr val="dk1"/>
              </a:solidFill>
            </a:endParaRPr>
          </a:p>
          <a:p>
            <a:pPr indent="-273050" lvl="0" marL="457200" rtl="0" algn="l">
              <a:lnSpc>
                <a:spcPct val="115000"/>
              </a:lnSpc>
              <a:spcBef>
                <a:spcPts val="0"/>
              </a:spcBef>
              <a:spcAft>
                <a:spcPts val="0"/>
              </a:spcAft>
              <a:buClr>
                <a:schemeClr val="dk1"/>
              </a:buClr>
              <a:buSzPts val="700"/>
              <a:buChar char="●"/>
            </a:pPr>
            <a:r>
              <a:rPr b="1" lang="en-GB" sz="700">
                <a:solidFill>
                  <a:schemeClr val="dk1"/>
                </a:solidFill>
              </a:rPr>
              <a:t>Mar</a:t>
            </a:r>
            <a:r>
              <a:rPr lang="en-GB" sz="700">
                <a:solidFill>
                  <a:schemeClr val="dk1"/>
                </a:solidFill>
              </a:rPr>
              <a:t> — Research external factors for </a:t>
            </a:r>
            <a:r>
              <a:rPr b="1" lang="en-GB" sz="700">
                <a:solidFill>
                  <a:schemeClr val="dk1"/>
                </a:solidFill>
              </a:rPr>
              <a:t>PEST</a:t>
            </a:r>
            <a:r>
              <a:rPr lang="en-GB" sz="700">
                <a:solidFill>
                  <a:schemeClr val="dk1"/>
                </a:solidFill>
              </a:rPr>
              <a:t> and internal/competitive issues for </a:t>
            </a:r>
            <a:r>
              <a:rPr b="1" lang="en-GB" sz="700">
                <a:solidFill>
                  <a:schemeClr val="dk1"/>
                </a:solidFill>
              </a:rPr>
              <a:t>SWOT</a:t>
            </a:r>
            <a:r>
              <a:rPr lang="en-GB" sz="700">
                <a:solidFill>
                  <a:schemeClr val="dk1"/>
                </a:solidFill>
              </a:rPr>
              <a:t> (Task 3).</a:t>
            </a:r>
            <a:br>
              <a:rPr lang="en-GB" sz="700">
                <a:solidFill>
                  <a:schemeClr val="dk1"/>
                </a:solidFill>
              </a:rPr>
            </a:br>
            <a:endParaRPr sz="700">
              <a:solidFill>
                <a:schemeClr val="dk1"/>
              </a:solidFill>
            </a:endParaRPr>
          </a:p>
          <a:p>
            <a:pPr indent="-273050" lvl="0" marL="457200" rtl="0" algn="l">
              <a:lnSpc>
                <a:spcPct val="115000"/>
              </a:lnSpc>
              <a:spcBef>
                <a:spcPts val="0"/>
              </a:spcBef>
              <a:spcAft>
                <a:spcPts val="0"/>
              </a:spcAft>
              <a:buClr>
                <a:schemeClr val="dk1"/>
              </a:buClr>
              <a:buSzPts val="700"/>
              <a:buChar char="●"/>
            </a:pPr>
            <a:r>
              <a:rPr b="1" lang="en-GB" sz="700">
                <a:solidFill>
                  <a:schemeClr val="dk1"/>
                </a:solidFill>
              </a:rPr>
              <a:t>Early April</a:t>
            </a:r>
            <a:r>
              <a:rPr lang="en-GB" sz="700">
                <a:solidFill>
                  <a:schemeClr val="dk1"/>
                </a:solidFill>
              </a:rPr>
              <a:t> — Prepare concise bullet notes for supervised sessions (remember notes must not contain pre-written analyses or full paragraphs)</a:t>
            </a:r>
            <a:br>
              <a:rPr lang="en-GB" sz="700" u="sng">
                <a:solidFill>
                  <a:schemeClr val="hlink"/>
                </a:solidFill>
                <a:hlinkClick r:id="rId4"/>
              </a:rPr>
            </a:br>
            <a:endParaRPr sz="700" u="sng">
              <a:solidFill>
                <a:schemeClr val="hlink"/>
              </a:solidFill>
            </a:endParaRPr>
          </a:p>
          <a:p>
            <a:pPr indent="-273050" lvl="0" marL="457200" rtl="0" algn="l">
              <a:lnSpc>
                <a:spcPct val="115000"/>
              </a:lnSpc>
              <a:spcBef>
                <a:spcPts val="0"/>
              </a:spcBef>
              <a:spcAft>
                <a:spcPts val="0"/>
              </a:spcAft>
              <a:buClr>
                <a:schemeClr val="dk1"/>
              </a:buClr>
              <a:buSzPts val="700"/>
              <a:buChar char="●"/>
            </a:pPr>
            <a:r>
              <a:rPr b="1" lang="en-GB" sz="700">
                <a:solidFill>
                  <a:schemeClr val="dk1"/>
                </a:solidFill>
              </a:rPr>
              <a:t>April (supervised assessments)</a:t>
            </a:r>
            <a:r>
              <a:rPr lang="en-GB" sz="700">
                <a:solidFill>
                  <a:schemeClr val="dk1"/>
                </a:solidFill>
              </a:rPr>
              <a:t> — Students complete the </a:t>
            </a:r>
            <a:r>
              <a:rPr b="1" lang="en-GB" sz="700">
                <a:solidFill>
                  <a:schemeClr val="dk1"/>
                </a:solidFill>
              </a:rPr>
              <a:t>formal supervised tasks</a:t>
            </a:r>
            <a:r>
              <a:rPr lang="en-GB" sz="700">
                <a:solidFill>
                  <a:schemeClr val="dk1"/>
                </a:solidFill>
              </a:rPr>
              <a:t> (total approx 5 hours supervised; monitored prep c.6 hours in advance).</a:t>
            </a:r>
            <a:br>
              <a:rPr lang="en-GB" sz="700">
                <a:solidFill>
                  <a:schemeClr val="dk1"/>
                </a:solidFill>
              </a:rPr>
            </a:br>
            <a:endParaRPr sz="700" u="sng">
              <a:solidFill>
                <a:schemeClr val="hlink"/>
              </a:solidFill>
            </a:endParaRPr>
          </a:p>
          <a:p>
            <a:pPr indent="-273050" lvl="0" marL="457200" rtl="0" algn="l">
              <a:lnSpc>
                <a:spcPct val="115000"/>
              </a:lnSpc>
              <a:spcBef>
                <a:spcPts val="0"/>
              </a:spcBef>
              <a:spcAft>
                <a:spcPts val="0"/>
              </a:spcAft>
              <a:buClr>
                <a:schemeClr val="dk1"/>
              </a:buClr>
              <a:buSzPts val="700"/>
              <a:buChar char="●"/>
            </a:pPr>
            <a:r>
              <a:rPr b="1" lang="en-GB" sz="700">
                <a:solidFill>
                  <a:schemeClr val="dk1"/>
                </a:solidFill>
              </a:rPr>
              <a:t>May (Deadline)</a:t>
            </a:r>
            <a:r>
              <a:rPr lang="en-GB" sz="700">
                <a:solidFill>
                  <a:schemeClr val="dk1"/>
                </a:solidFill>
              </a:rPr>
              <a:t> — Final checked submission ready for external moderation.</a:t>
            </a:r>
            <a:endParaRPr sz="700">
              <a:solidFill>
                <a:schemeClr val="dk1"/>
              </a:solidFill>
            </a:endParaRPr>
          </a:p>
          <a:p>
            <a:pPr indent="0" lvl="0" marL="0" marR="185816" rtl="0" algn="l">
              <a:lnSpc>
                <a:spcPct val="115000"/>
              </a:lnSpc>
              <a:spcBef>
                <a:spcPts val="1200"/>
              </a:spcBef>
              <a:spcAft>
                <a:spcPts val="0"/>
              </a:spcAft>
              <a:buNone/>
            </a:pPr>
            <a:r>
              <a:t/>
            </a:r>
            <a:endParaRPr b="1">
              <a:solidFill>
                <a:schemeClr val="dk1"/>
              </a:solidFill>
            </a:endParaRPr>
          </a:p>
        </p:txBody>
      </p:sp>
      <p:sp>
        <p:nvSpPr>
          <p:cNvPr id="394" name="Google Shape;394;p52"/>
          <p:cNvSpPr txBox="1"/>
          <p:nvPr/>
        </p:nvSpPr>
        <p:spPr>
          <a:xfrm>
            <a:off x="159650" y="6066975"/>
            <a:ext cx="40059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 </a:t>
            </a:r>
            <a:r>
              <a:rPr lang="en-GB" sz="1600"/>
              <a:t>Mrs Douglas</a:t>
            </a:r>
            <a:endParaRPr sz="1600"/>
          </a:p>
          <a:p>
            <a:pPr indent="0" lvl="0" marL="0" rtl="0" algn="l">
              <a:spcBef>
                <a:spcPts val="0"/>
              </a:spcBef>
              <a:spcAft>
                <a:spcPts val="0"/>
              </a:spcAft>
              <a:buNone/>
            </a:pPr>
            <a:r>
              <a:rPr lang="en-GB" sz="1600"/>
              <a:t>a.douglas</a:t>
            </a:r>
            <a:r>
              <a:rPr lang="en-GB" sz="1600" u="sng">
                <a:solidFill>
                  <a:schemeClr val="hlink"/>
                </a:solidFill>
                <a:hlinkClick r:id="rId5"/>
              </a:rPr>
              <a:t>@tgs.starmat.uk</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t/>
            </a:r>
            <a:endParaRPr sz="1600"/>
          </a:p>
        </p:txBody>
      </p:sp>
      <p:sp>
        <p:nvSpPr>
          <p:cNvPr id="395" name="Google Shape;395;p52"/>
          <p:cNvSpPr txBox="1"/>
          <p:nvPr/>
        </p:nvSpPr>
        <p:spPr>
          <a:xfrm>
            <a:off x="4165550" y="6084901"/>
            <a:ext cx="48327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00">
                <a:latin typeface="Caveat"/>
                <a:ea typeface="Caveat"/>
                <a:cs typeface="Caveat"/>
                <a:sym typeface="Caveat"/>
              </a:rPr>
              <a:t>Business is all about strategic vision!</a:t>
            </a:r>
            <a:endParaRPr sz="2700">
              <a:latin typeface="Caveat"/>
              <a:ea typeface="Caveat"/>
              <a:cs typeface="Caveat"/>
              <a:sym typeface="Caveat"/>
            </a:endParaRPr>
          </a:p>
        </p:txBody>
      </p:sp>
      <p:pic>
        <p:nvPicPr>
          <p:cNvPr id="396" name="Google Shape;396;p52"/>
          <p:cNvPicPr preferRelativeResize="0"/>
          <p:nvPr/>
        </p:nvPicPr>
        <p:blipFill>
          <a:blip r:embed="rId6">
            <a:alphaModFix/>
          </a:blip>
          <a:stretch>
            <a:fillRect/>
          </a:stretch>
        </p:blipFill>
        <p:spPr>
          <a:xfrm>
            <a:off x="7104900" y="152400"/>
            <a:ext cx="1681875" cy="1152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9"/>
          <p:cNvSpPr txBox="1"/>
          <p:nvPr/>
        </p:nvSpPr>
        <p:spPr>
          <a:xfrm>
            <a:off x="2086350" y="152400"/>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Biology</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rPr>
              <a:t>Year 10 2025-26</a:t>
            </a:r>
            <a:endParaRPr sz="2500">
              <a:solidFill>
                <a:schemeClr val="dk1"/>
              </a:solidFill>
              <a:latin typeface="Permanent Marker"/>
              <a:ea typeface="Permanent Marker"/>
              <a:cs typeface="Permanent Marker"/>
              <a:sym typeface="Permanent Marker"/>
            </a:endParaRPr>
          </a:p>
          <a:p>
            <a:pPr indent="0" lvl="0" marL="0" rtl="0" algn="l">
              <a:spcBef>
                <a:spcPts val="0"/>
              </a:spcBef>
              <a:spcAft>
                <a:spcPts val="0"/>
              </a:spcAft>
              <a:buNone/>
            </a:pPr>
            <a:r>
              <a:t/>
            </a:r>
            <a:endParaRPr b="1" sz="3500"/>
          </a:p>
        </p:txBody>
      </p:sp>
      <p:pic>
        <p:nvPicPr>
          <p:cNvPr id="134" name="Google Shape;134;p29"/>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135" name="Google Shape;135;p29"/>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336550" lvl="0" marL="457200" rtl="0" algn="l">
              <a:lnSpc>
                <a:spcPct val="115000"/>
              </a:lnSpc>
              <a:spcBef>
                <a:spcPts val="0"/>
              </a:spcBef>
              <a:spcAft>
                <a:spcPts val="0"/>
              </a:spcAft>
              <a:buSzPts val="1700"/>
              <a:buChar char="●"/>
            </a:pPr>
            <a:r>
              <a:rPr lang="en-GB" sz="1700"/>
              <a:t>Start your revision early to ensure you have time to cover ALL of the topics.</a:t>
            </a:r>
            <a:endParaRPr sz="1700"/>
          </a:p>
          <a:p>
            <a:pPr indent="-336550" lvl="0" marL="457200" rtl="0" algn="l">
              <a:lnSpc>
                <a:spcPct val="115000"/>
              </a:lnSpc>
              <a:spcBef>
                <a:spcPts val="0"/>
              </a:spcBef>
              <a:spcAft>
                <a:spcPts val="0"/>
              </a:spcAft>
              <a:buSzPts val="1700"/>
              <a:buChar char="●"/>
            </a:pPr>
            <a:r>
              <a:rPr lang="en-GB" sz="1700"/>
              <a:t>Practice and mark as many past paper questions as possible.</a:t>
            </a:r>
            <a:endParaRPr sz="1700"/>
          </a:p>
          <a:p>
            <a:pPr indent="-336550" lvl="0" marL="457200" rtl="0" algn="l">
              <a:lnSpc>
                <a:spcPct val="115000"/>
              </a:lnSpc>
              <a:spcBef>
                <a:spcPts val="0"/>
              </a:spcBef>
              <a:spcAft>
                <a:spcPts val="0"/>
              </a:spcAft>
              <a:buSzPts val="1700"/>
              <a:buChar char="●"/>
            </a:pPr>
            <a:r>
              <a:rPr lang="en-GB" sz="1700"/>
              <a:t>ASK a teacher if you come across something in your revision which you do not understand.</a:t>
            </a:r>
            <a:endParaRPr sz="1700"/>
          </a:p>
          <a:p>
            <a:pPr indent="-336550" lvl="0" marL="457200" rtl="0" algn="l">
              <a:lnSpc>
                <a:spcPct val="115000"/>
              </a:lnSpc>
              <a:spcBef>
                <a:spcPts val="0"/>
              </a:spcBef>
              <a:spcAft>
                <a:spcPts val="0"/>
              </a:spcAft>
              <a:buSzPts val="1700"/>
              <a:buChar char="●"/>
            </a:pPr>
            <a:r>
              <a:rPr lang="en-GB" sz="1700"/>
              <a:t>Have a good </a:t>
            </a:r>
            <a:r>
              <a:rPr lang="en-GB" sz="1700"/>
              <a:t>understanding</a:t>
            </a:r>
            <a:r>
              <a:rPr lang="en-GB" sz="1700"/>
              <a:t> of each of the required practicals</a:t>
            </a:r>
            <a:endParaRPr sz="1700"/>
          </a:p>
          <a:p>
            <a:pPr indent="-336550" lvl="0" marL="457200" rtl="0" algn="l">
              <a:lnSpc>
                <a:spcPct val="115000"/>
              </a:lnSpc>
              <a:spcBef>
                <a:spcPts val="0"/>
              </a:spcBef>
              <a:spcAft>
                <a:spcPts val="0"/>
              </a:spcAft>
              <a:buSzPts val="1700"/>
              <a:buChar char="●"/>
            </a:pPr>
            <a:r>
              <a:rPr lang="en-GB" sz="1700"/>
              <a:t>Make a glossary of key Biology terminology.</a:t>
            </a:r>
            <a:endParaRPr sz="1700"/>
          </a:p>
          <a:p>
            <a:pPr indent="-336550" lvl="0" marL="457200" rtl="0" algn="l">
              <a:lnSpc>
                <a:spcPct val="115000"/>
              </a:lnSpc>
              <a:spcBef>
                <a:spcPts val="0"/>
              </a:spcBef>
              <a:spcAft>
                <a:spcPts val="0"/>
              </a:spcAft>
              <a:buSzPts val="1700"/>
              <a:buChar char="●"/>
            </a:pPr>
            <a:r>
              <a:rPr lang="en-GB" sz="1700"/>
              <a:t>Remember to bring a pen, </a:t>
            </a:r>
            <a:r>
              <a:rPr lang="en-GB" sz="1700"/>
              <a:t>pencil</a:t>
            </a:r>
            <a:r>
              <a:rPr lang="en-GB" sz="1700"/>
              <a:t>, ruler, rubber and calculator to your exam.</a:t>
            </a:r>
            <a:endParaRPr sz="1700"/>
          </a:p>
          <a:p>
            <a:pPr indent="0" lvl="0" marL="0" rtl="0" algn="l">
              <a:spcBef>
                <a:spcPts val="0"/>
              </a:spcBef>
              <a:spcAft>
                <a:spcPts val="0"/>
              </a:spcAft>
              <a:buNone/>
            </a:pPr>
            <a:r>
              <a:t/>
            </a:r>
            <a:endParaRPr sz="1700"/>
          </a:p>
        </p:txBody>
      </p:sp>
      <p:sp>
        <p:nvSpPr>
          <p:cNvPr id="136" name="Google Shape;136;p29"/>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GB" sz="1600">
                <a:solidFill>
                  <a:schemeClr val="dk1"/>
                </a:solidFill>
              </a:rPr>
              <a:t>Key Dates:</a:t>
            </a:r>
            <a:endParaRPr b="1" sz="16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GB" sz="1600">
                <a:solidFill>
                  <a:schemeClr val="dk1"/>
                </a:solidFill>
              </a:rPr>
              <a:t>June 2026 - Paper 1 Mock</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GB" sz="1600">
                <a:solidFill>
                  <a:schemeClr val="dk1"/>
                </a:solidFill>
              </a:rPr>
              <a:t>November 2026 - Paper 1 Mock</a:t>
            </a:r>
            <a:endParaRPr b="1" sz="1600">
              <a:solidFill>
                <a:schemeClr val="dk1"/>
              </a:solidFill>
            </a:endParaRPr>
          </a:p>
          <a:p>
            <a:pPr indent="-330200" lvl="0" marL="457200" rtl="0" algn="l">
              <a:lnSpc>
                <a:spcPct val="115000"/>
              </a:lnSpc>
              <a:spcBef>
                <a:spcPts val="0"/>
              </a:spcBef>
              <a:spcAft>
                <a:spcPts val="0"/>
              </a:spcAft>
              <a:buClr>
                <a:schemeClr val="dk1"/>
              </a:buClr>
              <a:buSzPts val="1600"/>
              <a:buChar char="●"/>
            </a:pPr>
            <a:r>
              <a:rPr b="1" lang="en-GB" sz="1600">
                <a:solidFill>
                  <a:schemeClr val="dk1"/>
                </a:solidFill>
              </a:rPr>
              <a:t>February / March 2027 - Paper 2 Mock</a:t>
            </a:r>
            <a:endParaRPr b="1" sz="1600">
              <a:solidFill>
                <a:schemeClr val="dk1"/>
              </a:solidFill>
            </a:endParaRPr>
          </a:p>
          <a:p>
            <a:pPr indent="0" lvl="0" marL="457200" rtl="0" algn="l">
              <a:lnSpc>
                <a:spcPct val="115000"/>
              </a:lnSpc>
              <a:spcBef>
                <a:spcPts val="0"/>
              </a:spcBef>
              <a:spcAft>
                <a:spcPts val="0"/>
              </a:spcAft>
              <a:buNone/>
            </a:pPr>
            <a:r>
              <a:t/>
            </a:r>
            <a:endParaRPr b="1"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GB" sz="1600">
                <a:solidFill>
                  <a:schemeClr val="dk1"/>
                </a:solidFill>
              </a:rPr>
              <a:t>Assessment InformatioN:</a:t>
            </a:r>
            <a:endParaRPr b="1" sz="1600">
              <a:solidFill>
                <a:schemeClr val="dk1"/>
              </a:solidFill>
            </a:endParaRPr>
          </a:p>
          <a:p>
            <a:pPr indent="0" lvl="0" marL="0" rtl="0" algn="l">
              <a:lnSpc>
                <a:spcPct val="115000"/>
              </a:lnSpc>
              <a:spcBef>
                <a:spcPts val="200"/>
              </a:spcBef>
              <a:spcAft>
                <a:spcPts val="0"/>
              </a:spcAft>
              <a:buClr>
                <a:schemeClr val="dk1"/>
              </a:buClr>
              <a:buSzPts val="1100"/>
              <a:buFont typeface="Arial"/>
              <a:buNone/>
            </a:pPr>
            <a:r>
              <a:t/>
            </a:r>
            <a:endParaRPr b="1" sz="1600">
              <a:solidFill>
                <a:schemeClr val="dk1"/>
              </a:solidFill>
            </a:endParaRPr>
          </a:p>
          <a:p>
            <a:pPr indent="-330200" lvl="0" marL="457200" rtl="0" algn="l">
              <a:lnSpc>
                <a:spcPct val="115000"/>
              </a:lnSpc>
              <a:spcBef>
                <a:spcPts val="200"/>
              </a:spcBef>
              <a:spcAft>
                <a:spcPts val="0"/>
              </a:spcAft>
              <a:buClr>
                <a:schemeClr val="dk1"/>
              </a:buClr>
              <a:buSzPts val="1600"/>
              <a:buChar char="●"/>
            </a:pPr>
            <a:r>
              <a:rPr b="1" lang="en-GB" sz="1600">
                <a:solidFill>
                  <a:schemeClr val="dk1"/>
                </a:solidFill>
              </a:rPr>
              <a:t>2 exams at the end of Year 11:</a:t>
            </a:r>
            <a:endParaRPr b="1" sz="1600">
              <a:solidFill>
                <a:schemeClr val="dk1"/>
              </a:solidFill>
            </a:endParaRPr>
          </a:p>
          <a:p>
            <a:pPr indent="0" lvl="0" marL="457200" rtl="0" algn="l">
              <a:lnSpc>
                <a:spcPct val="115000"/>
              </a:lnSpc>
              <a:spcBef>
                <a:spcPts val="200"/>
              </a:spcBef>
              <a:spcAft>
                <a:spcPts val="0"/>
              </a:spcAft>
              <a:buNone/>
            </a:pPr>
            <a:r>
              <a:t/>
            </a:r>
            <a:endParaRPr b="1" sz="1600">
              <a:solidFill>
                <a:schemeClr val="dk1"/>
              </a:solidFill>
            </a:endParaRPr>
          </a:p>
          <a:p>
            <a:pPr indent="-330200" lvl="0" marL="457200" rtl="0" algn="l">
              <a:lnSpc>
                <a:spcPct val="115000"/>
              </a:lnSpc>
              <a:spcBef>
                <a:spcPts val="200"/>
              </a:spcBef>
              <a:spcAft>
                <a:spcPts val="0"/>
              </a:spcAft>
              <a:buClr>
                <a:schemeClr val="dk1"/>
              </a:buClr>
              <a:buSzPts val="1600"/>
              <a:buChar char="●"/>
            </a:pPr>
            <a:r>
              <a:rPr b="1" lang="en-GB" sz="1600">
                <a:solidFill>
                  <a:schemeClr val="dk1"/>
                </a:solidFill>
              </a:rPr>
              <a:t>Paper 1: Topics B1-B9</a:t>
            </a:r>
            <a:endParaRPr b="1" sz="1600">
              <a:solidFill>
                <a:schemeClr val="dk1"/>
              </a:solidFill>
            </a:endParaRPr>
          </a:p>
          <a:p>
            <a:pPr indent="0" lvl="0" marL="457200" rtl="0" algn="l">
              <a:lnSpc>
                <a:spcPct val="115000"/>
              </a:lnSpc>
              <a:spcBef>
                <a:spcPts val="200"/>
              </a:spcBef>
              <a:spcAft>
                <a:spcPts val="0"/>
              </a:spcAft>
              <a:buNone/>
            </a:pPr>
            <a:r>
              <a:t/>
            </a:r>
            <a:endParaRPr b="1" sz="1600">
              <a:solidFill>
                <a:schemeClr val="dk1"/>
              </a:solidFill>
            </a:endParaRPr>
          </a:p>
          <a:p>
            <a:pPr indent="-330200" lvl="0" marL="457200" rtl="0" algn="l">
              <a:lnSpc>
                <a:spcPct val="115000"/>
              </a:lnSpc>
              <a:spcBef>
                <a:spcPts val="200"/>
              </a:spcBef>
              <a:spcAft>
                <a:spcPts val="0"/>
              </a:spcAft>
              <a:buClr>
                <a:schemeClr val="dk1"/>
              </a:buClr>
              <a:buSzPts val="1600"/>
              <a:buChar char="●"/>
            </a:pPr>
            <a:r>
              <a:rPr b="1" lang="en-GB" sz="1600">
                <a:solidFill>
                  <a:schemeClr val="dk1"/>
                </a:solidFill>
              </a:rPr>
              <a:t>Paper 2:Topics B10-B18</a:t>
            </a:r>
            <a:endParaRPr b="1" sz="1600"/>
          </a:p>
        </p:txBody>
      </p:sp>
      <p:sp>
        <p:nvSpPr>
          <p:cNvPr id="137" name="Google Shape;137;p29"/>
          <p:cNvSpPr txBox="1"/>
          <p:nvPr/>
        </p:nvSpPr>
        <p:spPr>
          <a:xfrm>
            <a:off x="159650" y="6066975"/>
            <a:ext cx="40059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 </a:t>
            </a:r>
            <a:r>
              <a:rPr lang="en-GB" sz="1600"/>
              <a:t>Mrs Farren</a:t>
            </a:r>
            <a:endParaRPr sz="1600"/>
          </a:p>
          <a:p>
            <a:pPr indent="0" lvl="0" marL="0" rtl="0" algn="l">
              <a:spcBef>
                <a:spcPts val="0"/>
              </a:spcBef>
              <a:spcAft>
                <a:spcPts val="0"/>
              </a:spcAft>
              <a:buNone/>
            </a:pPr>
            <a:r>
              <a:rPr lang="en-GB" sz="1600" u="sng">
                <a:solidFill>
                  <a:schemeClr val="hlink"/>
                </a:solidFill>
                <a:hlinkClick r:id="rId4"/>
              </a:rPr>
              <a:t>s.farren@tgs.starmat.uk</a:t>
            </a:r>
            <a:endParaRPr sz="1600"/>
          </a:p>
          <a:p>
            <a:pPr indent="0" lvl="0" marL="0" rtl="0" algn="l">
              <a:spcBef>
                <a:spcPts val="0"/>
              </a:spcBef>
              <a:spcAft>
                <a:spcPts val="0"/>
              </a:spcAft>
              <a:buNone/>
            </a:pPr>
            <a:r>
              <a:t/>
            </a:r>
            <a:endParaRPr sz="1900"/>
          </a:p>
        </p:txBody>
      </p:sp>
      <p:sp>
        <p:nvSpPr>
          <p:cNvPr id="138" name="Google Shape;138;p29"/>
          <p:cNvSpPr txBox="1"/>
          <p:nvPr/>
        </p:nvSpPr>
        <p:spPr>
          <a:xfrm>
            <a:off x="4339225" y="6060964"/>
            <a:ext cx="46590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00">
                <a:latin typeface="Caveat"/>
                <a:ea typeface="Caveat"/>
                <a:cs typeface="Caveat"/>
                <a:sym typeface="Caveat"/>
              </a:rPr>
              <a:t>Do the best job that </a:t>
            </a:r>
            <a:r>
              <a:rPr b="1" lang="en-GB" sz="2700" u="sng">
                <a:latin typeface="Caveat"/>
                <a:ea typeface="Caveat"/>
                <a:cs typeface="Caveat"/>
                <a:sym typeface="Caveat"/>
              </a:rPr>
              <a:t>you</a:t>
            </a:r>
            <a:r>
              <a:rPr lang="en-GB" sz="2700">
                <a:latin typeface="Caveat"/>
                <a:ea typeface="Caveat"/>
                <a:cs typeface="Caveat"/>
                <a:sym typeface="Caveat"/>
              </a:rPr>
              <a:t> can do.</a:t>
            </a:r>
            <a:endParaRPr sz="2700">
              <a:latin typeface="Caveat"/>
              <a:ea typeface="Caveat"/>
              <a:cs typeface="Caveat"/>
              <a:sym typeface="Caveat"/>
            </a:endParaRPr>
          </a:p>
        </p:txBody>
      </p:sp>
      <p:pic>
        <p:nvPicPr>
          <p:cNvPr id="139" name="Google Shape;139;p29"/>
          <p:cNvPicPr preferRelativeResize="0"/>
          <p:nvPr/>
        </p:nvPicPr>
        <p:blipFill>
          <a:blip r:embed="rId5">
            <a:alphaModFix/>
          </a:blip>
          <a:stretch>
            <a:fillRect/>
          </a:stretch>
        </p:blipFill>
        <p:spPr>
          <a:xfrm>
            <a:off x="7412675" y="0"/>
            <a:ext cx="1398176" cy="13981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id="144" name="Google Shape;144;p30"/>
          <p:cNvSpPr txBox="1"/>
          <p:nvPr/>
        </p:nvSpPr>
        <p:spPr>
          <a:xfrm>
            <a:off x="2086350" y="152413"/>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a:t>
            </a:r>
            <a:r>
              <a:rPr b="1" lang="en-GB" sz="3500"/>
              <a:t>Chemistry</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rPr>
              <a:t>Year 10 2025-26</a:t>
            </a:r>
            <a:endParaRPr sz="2500">
              <a:solidFill>
                <a:schemeClr val="dk1"/>
              </a:solidFill>
              <a:latin typeface="Permanent Marker"/>
              <a:ea typeface="Permanent Marker"/>
              <a:cs typeface="Permanent Marker"/>
              <a:sym typeface="Permanent Marker"/>
            </a:endParaRPr>
          </a:p>
          <a:p>
            <a:pPr indent="0" lvl="0" marL="0" rtl="0" algn="l">
              <a:spcBef>
                <a:spcPts val="0"/>
              </a:spcBef>
              <a:spcAft>
                <a:spcPts val="0"/>
              </a:spcAft>
              <a:buNone/>
            </a:pPr>
            <a:r>
              <a:t/>
            </a:r>
            <a:endParaRPr b="1" sz="3500"/>
          </a:p>
        </p:txBody>
      </p:sp>
      <p:pic>
        <p:nvPicPr>
          <p:cNvPr id="145" name="Google Shape;145;p30"/>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146" name="Google Shape;146;p30"/>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b="1" sz="1600"/>
          </a:p>
          <a:p>
            <a:pPr indent="-330200" lvl="0" marL="457200" rtl="0" algn="l">
              <a:lnSpc>
                <a:spcPct val="115000"/>
              </a:lnSpc>
              <a:spcBef>
                <a:spcPts val="0"/>
              </a:spcBef>
              <a:spcAft>
                <a:spcPts val="0"/>
              </a:spcAft>
              <a:buSzPts val="1600"/>
              <a:buChar char="●"/>
            </a:pPr>
            <a:r>
              <a:rPr lang="en-GB" sz="1600"/>
              <a:t>Go over content </a:t>
            </a:r>
            <a:r>
              <a:rPr lang="en-GB" sz="1600"/>
              <a:t>regularly</a:t>
            </a:r>
            <a:r>
              <a:rPr lang="en-GB" sz="1600"/>
              <a:t>- space your revision out and go over previous topics, not just your favourite topics</a:t>
            </a:r>
            <a:endParaRPr sz="1600"/>
          </a:p>
          <a:p>
            <a:pPr indent="-330200" lvl="0" marL="457200" rtl="0" algn="l">
              <a:lnSpc>
                <a:spcPct val="115000"/>
              </a:lnSpc>
              <a:spcBef>
                <a:spcPts val="0"/>
              </a:spcBef>
              <a:spcAft>
                <a:spcPts val="0"/>
              </a:spcAft>
              <a:buSzPts val="1600"/>
              <a:buChar char="●"/>
            </a:pPr>
            <a:r>
              <a:rPr lang="en-GB" sz="1600"/>
              <a:t>PAST PAPER PRACTICE is key!</a:t>
            </a:r>
            <a:endParaRPr sz="1600"/>
          </a:p>
          <a:p>
            <a:pPr indent="0" lvl="0" marL="457200" rtl="0" algn="l">
              <a:lnSpc>
                <a:spcPct val="115000"/>
              </a:lnSpc>
              <a:spcBef>
                <a:spcPts val="0"/>
              </a:spcBef>
              <a:spcAft>
                <a:spcPts val="0"/>
              </a:spcAft>
              <a:buNone/>
            </a:pPr>
            <a:r>
              <a:rPr lang="en-GB" sz="1600"/>
              <a:t>All past papers are available on a link in your google classroom. Have a go, check the mark scheme and then ask your teacher if you still don’t understand</a:t>
            </a:r>
            <a:endParaRPr sz="1600"/>
          </a:p>
          <a:p>
            <a:pPr indent="-330200" lvl="0" marL="457200" rtl="0" algn="l">
              <a:lnSpc>
                <a:spcPct val="115000"/>
              </a:lnSpc>
              <a:spcBef>
                <a:spcPts val="0"/>
              </a:spcBef>
              <a:spcAft>
                <a:spcPts val="0"/>
              </a:spcAft>
              <a:buSzPts val="1600"/>
              <a:buChar char="●"/>
            </a:pPr>
            <a:r>
              <a:rPr lang="en-GB" sz="1600"/>
              <a:t>Little and often is better than leaving it until the end, trying a few questions a week will help hugely.</a:t>
            </a:r>
            <a:endParaRPr sz="1600"/>
          </a:p>
          <a:p>
            <a:pPr indent="-330200" lvl="0" marL="457200" rtl="0" algn="l">
              <a:lnSpc>
                <a:spcPct val="115000"/>
              </a:lnSpc>
              <a:spcBef>
                <a:spcPts val="0"/>
              </a:spcBef>
              <a:spcAft>
                <a:spcPts val="0"/>
              </a:spcAft>
              <a:buSzPts val="1600"/>
              <a:buChar char="●"/>
            </a:pPr>
            <a:r>
              <a:rPr lang="en-GB" sz="1600"/>
              <a:t>Learn your required practicals inside out</a:t>
            </a:r>
            <a:endParaRPr sz="1600"/>
          </a:p>
          <a:p>
            <a:pPr indent="-330200" lvl="0" marL="457200" rtl="0" algn="l">
              <a:lnSpc>
                <a:spcPct val="115000"/>
              </a:lnSpc>
              <a:spcBef>
                <a:spcPts val="0"/>
              </a:spcBef>
              <a:spcAft>
                <a:spcPts val="0"/>
              </a:spcAft>
              <a:buSzPts val="1600"/>
              <a:buChar char="●"/>
            </a:pPr>
            <a:r>
              <a:rPr lang="en-GB" sz="1600"/>
              <a:t>Make sure you have a calculator, pen, pencil and ruler for your exams!</a:t>
            </a:r>
            <a:endParaRPr sz="1600"/>
          </a:p>
          <a:p>
            <a:pPr indent="0" lvl="0" marL="0" rtl="0" algn="l">
              <a:spcBef>
                <a:spcPts val="0"/>
              </a:spcBef>
              <a:spcAft>
                <a:spcPts val="0"/>
              </a:spcAft>
              <a:buNone/>
            </a:pPr>
            <a:r>
              <a:t/>
            </a:r>
            <a:endParaRPr sz="1700"/>
          </a:p>
        </p:txBody>
      </p:sp>
      <p:sp>
        <p:nvSpPr>
          <p:cNvPr id="147" name="Google Shape;147;p30"/>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600">
                <a:solidFill>
                  <a:schemeClr val="dk1"/>
                </a:solidFill>
              </a:rPr>
              <a:t>Key Dates:</a:t>
            </a:r>
            <a:endParaRPr b="1" sz="1600">
              <a:solidFill>
                <a:schemeClr val="dk1"/>
              </a:solidFill>
            </a:endParaRPr>
          </a:p>
          <a:p>
            <a:pPr indent="0" lvl="0" marL="0" rtl="0" algn="l">
              <a:spcBef>
                <a:spcPts val="0"/>
              </a:spcBef>
              <a:spcAft>
                <a:spcPts val="0"/>
              </a:spcAft>
              <a:buClr>
                <a:schemeClr val="dk1"/>
              </a:buClr>
              <a:buSzPts val="1100"/>
              <a:buFont typeface="Arial"/>
              <a:buNone/>
            </a:pPr>
            <a:r>
              <a:t/>
            </a:r>
            <a:endParaRPr sz="17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June 2026 - Paper 1 Mock</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November 2026 - Paper 1 Mock</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February / March 2027 - Paper 2 Mock</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700">
              <a:solidFill>
                <a:schemeClr val="dk1"/>
              </a:solidFill>
            </a:endParaRPr>
          </a:p>
          <a:p>
            <a:pPr indent="0" lvl="0" marL="0" rtl="0" algn="l">
              <a:spcBef>
                <a:spcPts val="0"/>
              </a:spcBef>
              <a:spcAft>
                <a:spcPts val="0"/>
              </a:spcAft>
              <a:buClr>
                <a:schemeClr val="dk1"/>
              </a:buClr>
              <a:buSzPts val="1100"/>
              <a:buFont typeface="Arial"/>
              <a:buNone/>
            </a:pPr>
            <a:r>
              <a:rPr b="1" lang="en-GB" sz="1600">
                <a:solidFill>
                  <a:schemeClr val="dk1"/>
                </a:solidFill>
              </a:rPr>
              <a:t>Assessment Information:</a:t>
            </a:r>
            <a:endParaRPr b="1" sz="1600">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chemeClr val="dk1"/>
              </a:solidFill>
            </a:endParaRPr>
          </a:p>
          <a:p>
            <a:pPr indent="-330200" lvl="0" marL="457200" rtl="0" algn="l">
              <a:lnSpc>
                <a:spcPct val="115000"/>
              </a:lnSpc>
              <a:spcBef>
                <a:spcPts val="200"/>
              </a:spcBef>
              <a:spcAft>
                <a:spcPts val="0"/>
              </a:spcAft>
              <a:buClr>
                <a:schemeClr val="dk1"/>
              </a:buClr>
              <a:buSzPts val="1600"/>
              <a:buChar char="●"/>
            </a:pPr>
            <a:r>
              <a:rPr b="1" lang="en-GB" sz="1600">
                <a:solidFill>
                  <a:schemeClr val="dk1"/>
                </a:solidFill>
              </a:rPr>
              <a:t>2 exams at the end of Year 11:</a:t>
            </a:r>
            <a:endParaRPr b="1" sz="1600">
              <a:solidFill>
                <a:schemeClr val="dk1"/>
              </a:solidFill>
            </a:endParaRPr>
          </a:p>
          <a:p>
            <a:pPr indent="0" lvl="0" marL="457200" rtl="0" algn="l">
              <a:lnSpc>
                <a:spcPct val="115000"/>
              </a:lnSpc>
              <a:spcBef>
                <a:spcPts val="200"/>
              </a:spcBef>
              <a:spcAft>
                <a:spcPts val="0"/>
              </a:spcAft>
              <a:buNone/>
            </a:pPr>
            <a:r>
              <a:t/>
            </a:r>
            <a:endParaRPr sz="1600">
              <a:solidFill>
                <a:schemeClr val="dk1"/>
              </a:solidFill>
            </a:endParaRPr>
          </a:p>
          <a:p>
            <a:pPr indent="-330200" lvl="0" marL="457200" rtl="0" algn="l">
              <a:lnSpc>
                <a:spcPct val="115000"/>
              </a:lnSpc>
              <a:spcBef>
                <a:spcPts val="200"/>
              </a:spcBef>
              <a:spcAft>
                <a:spcPts val="0"/>
              </a:spcAft>
              <a:buClr>
                <a:schemeClr val="dk1"/>
              </a:buClr>
              <a:buSzPts val="1600"/>
              <a:buChar char="●"/>
            </a:pPr>
            <a:r>
              <a:rPr b="1" lang="en-GB" sz="1600">
                <a:solidFill>
                  <a:schemeClr val="dk1"/>
                </a:solidFill>
              </a:rPr>
              <a:t>Paper 1: Topics C1-C7</a:t>
            </a:r>
            <a:endParaRPr b="1" sz="1600">
              <a:solidFill>
                <a:schemeClr val="dk1"/>
              </a:solidFill>
            </a:endParaRPr>
          </a:p>
          <a:p>
            <a:pPr indent="0" lvl="0" marL="457200" rtl="0" algn="l">
              <a:lnSpc>
                <a:spcPct val="115000"/>
              </a:lnSpc>
              <a:spcBef>
                <a:spcPts val="200"/>
              </a:spcBef>
              <a:spcAft>
                <a:spcPts val="0"/>
              </a:spcAft>
              <a:buNone/>
            </a:pPr>
            <a:r>
              <a:t/>
            </a:r>
            <a:endParaRPr b="1" sz="1600">
              <a:solidFill>
                <a:schemeClr val="dk1"/>
              </a:solidFill>
            </a:endParaRPr>
          </a:p>
          <a:p>
            <a:pPr indent="-330200" lvl="0" marL="457200" rtl="0" algn="l">
              <a:lnSpc>
                <a:spcPct val="115000"/>
              </a:lnSpc>
              <a:spcBef>
                <a:spcPts val="200"/>
              </a:spcBef>
              <a:spcAft>
                <a:spcPts val="0"/>
              </a:spcAft>
              <a:buClr>
                <a:schemeClr val="dk1"/>
              </a:buClr>
              <a:buSzPts val="1600"/>
              <a:buChar char="●"/>
            </a:pPr>
            <a:r>
              <a:rPr b="1" lang="en-GB" sz="1600">
                <a:solidFill>
                  <a:schemeClr val="dk1"/>
                </a:solidFill>
              </a:rPr>
              <a:t>Paper 2:Topics C8-C15</a:t>
            </a:r>
            <a:endParaRPr b="1" sz="1600">
              <a:solidFill>
                <a:schemeClr val="dk1"/>
              </a:solidFill>
              <a:latin typeface="Permanent Marker"/>
              <a:ea typeface="Permanent Marker"/>
              <a:cs typeface="Permanent Marker"/>
              <a:sym typeface="Permanent Marker"/>
            </a:endParaRPr>
          </a:p>
          <a:p>
            <a:pPr indent="0" lvl="0" marL="0" rtl="0" algn="l">
              <a:spcBef>
                <a:spcPts val="200"/>
              </a:spcBef>
              <a:spcAft>
                <a:spcPts val="200"/>
              </a:spcAft>
              <a:buNone/>
            </a:pPr>
            <a:r>
              <a:t/>
            </a:r>
            <a:endParaRPr b="1" sz="1700">
              <a:solidFill>
                <a:schemeClr val="dk1"/>
              </a:solidFill>
            </a:endParaRPr>
          </a:p>
        </p:txBody>
      </p:sp>
      <p:sp>
        <p:nvSpPr>
          <p:cNvPr id="148" name="Google Shape;148;p30"/>
          <p:cNvSpPr txBox="1"/>
          <p:nvPr/>
        </p:nvSpPr>
        <p:spPr>
          <a:xfrm>
            <a:off x="159650" y="6066975"/>
            <a:ext cx="40059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 </a:t>
            </a:r>
            <a:r>
              <a:rPr lang="en-GB" sz="1600"/>
              <a:t>Ms Holmes</a:t>
            </a:r>
            <a:endParaRPr sz="1600"/>
          </a:p>
          <a:p>
            <a:pPr indent="0" lvl="0" marL="0" rtl="0" algn="l">
              <a:spcBef>
                <a:spcPts val="0"/>
              </a:spcBef>
              <a:spcAft>
                <a:spcPts val="0"/>
              </a:spcAft>
              <a:buNone/>
            </a:pPr>
            <a:r>
              <a:rPr lang="en-GB" sz="1600" u="sng">
                <a:solidFill>
                  <a:schemeClr val="hlink"/>
                </a:solidFill>
                <a:hlinkClick r:id="rId4"/>
              </a:rPr>
              <a:t>k</a:t>
            </a:r>
            <a:r>
              <a:rPr lang="en-GB" sz="1600" u="sng">
                <a:solidFill>
                  <a:schemeClr val="hlink"/>
                </a:solidFill>
                <a:hlinkClick r:id="rId5"/>
              </a:rPr>
              <a:t>.holmes@tgs.starmat.uk</a:t>
            </a:r>
            <a:endParaRPr sz="1600"/>
          </a:p>
          <a:p>
            <a:pPr indent="0" lvl="0" marL="0" rtl="0" algn="l">
              <a:spcBef>
                <a:spcPts val="0"/>
              </a:spcBef>
              <a:spcAft>
                <a:spcPts val="0"/>
              </a:spcAft>
              <a:buNone/>
            </a:pPr>
            <a:r>
              <a:t/>
            </a:r>
            <a:endParaRPr sz="1900"/>
          </a:p>
        </p:txBody>
      </p:sp>
      <p:sp>
        <p:nvSpPr>
          <p:cNvPr id="149" name="Google Shape;149;p30"/>
          <p:cNvSpPr txBox="1"/>
          <p:nvPr/>
        </p:nvSpPr>
        <p:spPr>
          <a:xfrm>
            <a:off x="3489625" y="6055006"/>
            <a:ext cx="5508600" cy="758400"/>
          </a:xfrm>
          <a:prstGeom prst="rect">
            <a:avLst/>
          </a:prstGeom>
          <a:solidFill>
            <a:srgbClr val="F3F3F3"/>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800">
                <a:solidFill>
                  <a:schemeClr val="dk1"/>
                </a:solidFill>
                <a:latin typeface="Architects Daughter"/>
                <a:ea typeface="Architects Daughter"/>
                <a:cs typeface="Architects Daughter"/>
                <a:sym typeface="Architects Daughter"/>
              </a:rPr>
              <a:t>It doesn’t matter what others are doing, it matters what you are doing</a:t>
            </a:r>
            <a:endParaRPr sz="1800">
              <a:solidFill>
                <a:schemeClr val="dk1"/>
              </a:solidFill>
              <a:latin typeface="Architects Daughter"/>
              <a:ea typeface="Architects Daughter"/>
              <a:cs typeface="Architects Daughter"/>
              <a:sym typeface="Architects Daughter"/>
            </a:endParaRPr>
          </a:p>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latin typeface="Architects Daughter"/>
              <a:ea typeface="Architects Daughter"/>
              <a:cs typeface="Architects Daughter"/>
              <a:sym typeface="Architects Daughter"/>
            </a:endParaRPr>
          </a:p>
          <a:p>
            <a:pPr indent="0" lvl="0" marL="0" rtl="0" algn="l">
              <a:spcBef>
                <a:spcPts val="0"/>
              </a:spcBef>
              <a:spcAft>
                <a:spcPts val="0"/>
              </a:spcAft>
              <a:buNone/>
            </a:pPr>
            <a:r>
              <a:t/>
            </a:r>
            <a:endParaRPr sz="2700">
              <a:latin typeface="Caveat"/>
              <a:ea typeface="Caveat"/>
              <a:cs typeface="Caveat"/>
              <a:sym typeface="Caveat"/>
            </a:endParaRPr>
          </a:p>
        </p:txBody>
      </p:sp>
      <p:sp>
        <p:nvSpPr>
          <p:cNvPr id="150" name="Google Shape;150;p30"/>
          <p:cNvSpPr/>
          <p:nvPr/>
        </p:nvSpPr>
        <p:spPr>
          <a:xfrm>
            <a:off x="7245025" y="85350"/>
            <a:ext cx="1753200" cy="1200900"/>
          </a:xfrm>
          <a:prstGeom prst="rect">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a:t>(Include an appropriate subject related image)</a:t>
            </a:r>
            <a:endParaRPr/>
          </a:p>
        </p:txBody>
      </p:sp>
      <p:pic>
        <p:nvPicPr>
          <p:cNvPr id="151" name="Google Shape;151;p30"/>
          <p:cNvPicPr preferRelativeResize="0"/>
          <p:nvPr/>
        </p:nvPicPr>
        <p:blipFill>
          <a:blip r:embed="rId6">
            <a:alphaModFix/>
          </a:blip>
          <a:stretch>
            <a:fillRect/>
          </a:stretch>
        </p:blipFill>
        <p:spPr>
          <a:xfrm>
            <a:off x="7162800" y="57038"/>
            <a:ext cx="1886273" cy="12575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nvSpPr>
        <p:spPr>
          <a:xfrm>
            <a:off x="2086350" y="152400"/>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Physics</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rPr>
              <a:t>Year 10 2025-26</a:t>
            </a:r>
            <a:endParaRPr sz="2500">
              <a:solidFill>
                <a:schemeClr val="dk1"/>
              </a:solidFill>
              <a:latin typeface="Permanent Marker"/>
              <a:ea typeface="Permanent Marker"/>
              <a:cs typeface="Permanent Marker"/>
              <a:sym typeface="Permanent Marker"/>
            </a:endParaRPr>
          </a:p>
          <a:p>
            <a:pPr indent="0" lvl="0" marL="0" rtl="0" algn="l">
              <a:spcBef>
                <a:spcPts val="0"/>
              </a:spcBef>
              <a:spcAft>
                <a:spcPts val="0"/>
              </a:spcAft>
              <a:buNone/>
            </a:pPr>
            <a:r>
              <a:t/>
            </a:r>
            <a:endParaRPr b="1" sz="3500"/>
          </a:p>
        </p:txBody>
      </p:sp>
      <p:pic>
        <p:nvPicPr>
          <p:cNvPr id="157" name="Google Shape;157;p31"/>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158" name="Google Shape;158;p31"/>
          <p:cNvSpPr txBox="1"/>
          <p:nvPr/>
        </p:nvSpPr>
        <p:spPr>
          <a:xfrm>
            <a:off x="159650" y="1398175"/>
            <a:ext cx="44124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b="1" sz="1600"/>
          </a:p>
          <a:p>
            <a:pPr indent="-336550" lvl="0" marL="457200" rtl="0" algn="l">
              <a:lnSpc>
                <a:spcPct val="115000"/>
              </a:lnSpc>
              <a:spcBef>
                <a:spcPts val="0"/>
              </a:spcBef>
              <a:spcAft>
                <a:spcPts val="0"/>
              </a:spcAft>
              <a:buSzPts val="1700"/>
              <a:buChar char="●"/>
            </a:pPr>
            <a:r>
              <a:rPr lang="en-GB" sz="1700"/>
              <a:t>Start your revision early to ensure you have time to cover ALL of the topics.</a:t>
            </a:r>
            <a:endParaRPr sz="1700"/>
          </a:p>
          <a:p>
            <a:pPr indent="-336550" lvl="0" marL="457200" rtl="0" algn="l">
              <a:lnSpc>
                <a:spcPct val="115000"/>
              </a:lnSpc>
              <a:spcBef>
                <a:spcPts val="0"/>
              </a:spcBef>
              <a:spcAft>
                <a:spcPts val="0"/>
              </a:spcAft>
              <a:buSzPts val="1700"/>
              <a:buChar char="●"/>
            </a:pPr>
            <a:r>
              <a:rPr lang="en-GB" sz="1700"/>
              <a:t>Practice and mark as many past paper questions as possible.</a:t>
            </a:r>
            <a:endParaRPr sz="1700"/>
          </a:p>
          <a:p>
            <a:pPr indent="-336550" lvl="0" marL="457200" rtl="0" algn="l">
              <a:lnSpc>
                <a:spcPct val="115000"/>
              </a:lnSpc>
              <a:spcBef>
                <a:spcPts val="0"/>
              </a:spcBef>
              <a:spcAft>
                <a:spcPts val="0"/>
              </a:spcAft>
              <a:buSzPts val="1700"/>
              <a:buChar char="●"/>
            </a:pPr>
            <a:r>
              <a:rPr lang="en-GB" sz="1700"/>
              <a:t>ASK a teacher if you come across something in your revision which you do not understand.</a:t>
            </a:r>
            <a:endParaRPr sz="1700"/>
          </a:p>
          <a:p>
            <a:pPr indent="-336550" lvl="0" marL="457200" rtl="0" algn="l">
              <a:lnSpc>
                <a:spcPct val="115000"/>
              </a:lnSpc>
              <a:spcBef>
                <a:spcPts val="0"/>
              </a:spcBef>
              <a:spcAft>
                <a:spcPts val="0"/>
              </a:spcAft>
              <a:buSzPts val="1700"/>
              <a:buChar char="●"/>
            </a:pPr>
            <a:r>
              <a:rPr lang="en-GB" sz="1700"/>
              <a:t>Have a good understanding of each of the required practicals</a:t>
            </a:r>
            <a:endParaRPr sz="1700"/>
          </a:p>
          <a:p>
            <a:pPr indent="-336550" lvl="0" marL="457200" rtl="0" algn="l">
              <a:lnSpc>
                <a:spcPct val="115000"/>
              </a:lnSpc>
              <a:spcBef>
                <a:spcPts val="0"/>
              </a:spcBef>
              <a:spcAft>
                <a:spcPts val="0"/>
              </a:spcAft>
              <a:buSzPts val="1700"/>
              <a:buChar char="●"/>
            </a:pPr>
            <a:r>
              <a:rPr lang="en-GB" sz="1700"/>
              <a:t>Make a glossary of key Physics terminology.</a:t>
            </a:r>
            <a:endParaRPr sz="1700"/>
          </a:p>
          <a:p>
            <a:pPr indent="-336550" lvl="0" marL="457200" rtl="0" algn="l">
              <a:lnSpc>
                <a:spcPct val="115000"/>
              </a:lnSpc>
              <a:spcBef>
                <a:spcPts val="0"/>
              </a:spcBef>
              <a:spcAft>
                <a:spcPts val="0"/>
              </a:spcAft>
              <a:buSzPts val="1700"/>
              <a:buChar char="●"/>
            </a:pPr>
            <a:r>
              <a:rPr lang="en-GB" sz="1700"/>
              <a:t>Remember to bring a pen, pencil, ruler, rubber and calculator to your exam.</a:t>
            </a:r>
            <a:endParaRPr sz="1700"/>
          </a:p>
          <a:p>
            <a:pPr indent="0" lvl="0" marL="0" rtl="0" algn="l">
              <a:spcBef>
                <a:spcPts val="0"/>
              </a:spcBef>
              <a:spcAft>
                <a:spcPts val="0"/>
              </a:spcAft>
              <a:buNone/>
            </a:pPr>
            <a:r>
              <a:t/>
            </a:r>
            <a:endParaRPr sz="1700"/>
          </a:p>
        </p:txBody>
      </p:sp>
      <p:sp>
        <p:nvSpPr>
          <p:cNvPr id="159" name="Google Shape;159;p31"/>
          <p:cNvSpPr txBox="1"/>
          <p:nvPr/>
        </p:nvSpPr>
        <p:spPr>
          <a:xfrm>
            <a:off x="4688125" y="1398175"/>
            <a:ext cx="4310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600">
                <a:solidFill>
                  <a:schemeClr val="dk1"/>
                </a:solidFill>
              </a:rPr>
              <a:t>Key Dates:</a:t>
            </a:r>
            <a:endParaRPr b="1" sz="1600">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chemeClr val="dk1"/>
              </a:solidFill>
            </a:endParaRPr>
          </a:p>
          <a:p>
            <a:pPr indent="-330200" lvl="0" marL="457200" rtl="0" algn="l">
              <a:spcBef>
                <a:spcPts val="0"/>
              </a:spcBef>
              <a:spcAft>
                <a:spcPts val="0"/>
              </a:spcAft>
              <a:buClr>
                <a:schemeClr val="dk1"/>
              </a:buClr>
              <a:buSzPts val="1600"/>
              <a:buChar char="●"/>
            </a:pPr>
            <a:r>
              <a:rPr b="1" lang="en-GB" sz="1600">
                <a:solidFill>
                  <a:schemeClr val="dk1"/>
                </a:solidFill>
              </a:rPr>
              <a:t>June 2026 - Paper 1 Mock</a:t>
            </a:r>
            <a:endParaRPr b="1" sz="1600">
              <a:solidFill>
                <a:schemeClr val="dk1"/>
              </a:solidFill>
            </a:endParaRPr>
          </a:p>
          <a:p>
            <a:pPr indent="-330200" lvl="0" marL="457200" rtl="0" algn="l">
              <a:spcBef>
                <a:spcPts val="0"/>
              </a:spcBef>
              <a:spcAft>
                <a:spcPts val="0"/>
              </a:spcAft>
              <a:buClr>
                <a:schemeClr val="dk1"/>
              </a:buClr>
              <a:buSzPts val="1600"/>
              <a:buChar char="●"/>
            </a:pPr>
            <a:r>
              <a:rPr b="1" lang="en-GB" sz="1600">
                <a:solidFill>
                  <a:schemeClr val="dk1"/>
                </a:solidFill>
              </a:rPr>
              <a:t>November 2026 - Paper 1 Mock</a:t>
            </a:r>
            <a:endParaRPr b="1" sz="1600">
              <a:solidFill>
                <a:schemeClr val="dk1"/>
              </a:solidFill>
            </a:endParaRPr>
          </a:p>
          <a:p>
            <a:pPr indent="-330200" lvl="0" marL="457200" rtl="0" algn="l">
              <a:spcBef>
                <a:spcPts val="0"/>
              </a:spcBef>
              <a:spcAft>
                <a:spcPts val="0"/>
              </a:spcAft>
              <a:buClr>
                <a:schemeClr val="dk1"/>
              </a:buClr>
              <a:buSzPts val="1600"/>
              <a:buChar char="●"/>
            </a:pPr>
            <a:r>
              <a:rPr b="1" lang="en-GB" sz="1600">
                <a:solidFill>
                  <a:schemeClr val="dk1"/>
                </a:solidFill>
              </a:rPr>
              <a:t>February / March 2027 - Paper 2 Mock</a:t>
            </a:r>
            <a:endParaRPr b="1"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Clr>
                <a:schemeClr val="dk1"/>
              </a:buClr>
              <a:buSzPts val="1100"/>
              <a:buFont typeface="Arial"/>
              <a:buNone/>
            </a:pPr>
            <a:r>
              <a:rPr b="1" lang="en-GB" sz="1600">
                <a:solidFill>
                  <a:schemeClr val="dk1"/>
                </a:solidFill>
              </a:rPr>
              <a:t>Assessment Information:</a:t>
            </a:r>
            <a:endParaRPr b="1" sz="1600">
              <a:solidFill>
                <a:schemeClr val="dk1"/>
              </a:solidFill>
            </a:endParaRPr>
          </a:p>
          <a:p>
            <a:pPr indent="0" lvl="0" marL="0" rtl="0" algn="l">
              <a:spcBef>
                <a:spcPts val="0"/>
              </a:spcBef>
              <a:spcAft>
                <a:spcPts val="0"/>
              </a:spcAft>
              <a:buClr>
                <a:schemeClr val="dk1"/>
              </a:buClr>
              <a:buSzPts val="1100"/>
              <a:buFont typeface="Arial"/>
              <a:buNone/>
            </a:pPr>
            <a:r>
              <a:t/>
            </a:r>
            <a:endParaRPr b="1" sz="1600">
              <a:solidFill>
                <a:schemeClr val="dk1"/>
              </a:solidFill>
            </a:endParaRPr>
          </a:p>
          <a:p>
            <a:pPr indent="-330200" lvl="0" marL="457200" rtl="0" algn="l">
              <a:spcBef>
                <a:spcPts val="200"/>
              </a:spcBef>
              <a:spcAft>
                <a:spcPts val="0"/>
              </a:spcAft>
              <a:buClr>
                <a:schemeClr val="dk1"/>
              </a:buClr>
              <a:buSzPts val="1600"/>
              <a:buChar char="●"/>
            </a:pPr>
            <a:r>
              <a:rPr b="1" lang="en-GB" sz="1600">
                <a:solidFill>
                  <a:schemeClr val="dk1"/>
                </a:solidFill>
              </a:rPr>
              <a:t>There will be two  exams at the end of Year 11:</a:t>
            </a:r>
            <a:endParaRPr b="1" sz="1600">
              <a:solidFill>
                <a:schemeClr val="dk1"/>
              </a:solidFill>
            </a:endParaRPr>
          </a:p>
          <a:p>
            <a:pPr indent="0" lvl="0" marL="457200" rtl="0" algn="l">
              <a:spcBef>
                <a:spcPts val="200"/>
              </a:spcBef>
              <a:spcAft>
                <a:spcPts val="0"/>
              </a:spcAft>
              <a:buNone/>
            </a:pPr>
            <a:r>
              <a:t/>
            </a:r>
            <a:endParaRPr b="1" sz="1600">
              <a:solidFill>
                <a:schemeClr val="dk1"/>
              </a:solidFill>
            </a:endParaRPr>
          </a:p>
          <a:p>
            <a:pPr indent="-330200" lvl="0" marL="457200" rtl="0" algn="l">
              <a:spcBef>
                <a:spcPts val="200"/>
              </a:spcBef>
              <a:spcAft>
                <a:spcPts val="0"/>
              </a:spcAft>
              <a:buClr>
                <a:schemeClr val="dk1"/>
              </a:buClr>
              <a:buSzPts val="1600"/>
              <a:buChar char="●"/>
            </a:pPr>
            <a:r>
              <a:rPr b="1" lang="en-GB" sz="1600">
                <a:solidFill>
                  <a:schemeClr val="dk1"/>
                </a:solidFill>
              </a:rPr>
              <a:t>Paper 1: Topics P1-P7</a:t>
            </a:r>
            <a:endParaRPr b="1" sz="1600">
              <a:solidFill>
                <a:schemeClr val="dk1"/>
              </a:solidFill>
            </a:endParaRPr>
          </a:p>
          <a:p>
            <a:pPr indent="0" lvl="0" marL="457200" rtl="0" algn="l">
              <a:spcBef>
                <a:spcPts val="200"/>
              </a:spcBef>
              <a:spcAft>
                <a:spcPts val="0"/>
              </a:spcAft>
              <a:buNone/>
            </a:pPr>
            <a:r>
              <a:t/>
            </a:r>
            <a:endParaRPr b="1" sz="1600">
              <a:solidFill>
                <a:schemeClr val="dk1"/>
              </a:solidFill>
            </a:endParaRPr>
          </a:p>
          <a:p>
            <a:pPr indent="-330200" lvl="0" marL="457200" rtl="0" algn="l">
              <a:spcBef>
                <a:spcPts val="200"/>
              </a:spcBef>
              <a:spcAft>
                <a:spcPts val="0"/>
              </a:spcAft>
              <a:buClr>
                <a:schemeClr val="dk1"/>
              </a:buClr>
              <a:buSzPts val="1600"/>
              <a:buChar char="●"/>
            </a:pPr>
            <a:r>
              <a:rPr b="1" lang="en-GB" sz="1600">
                <a:solidFill>
                  <a:schemeClr val="dk1"/>
                </a:solidFill>
              </a:rPr>
              <a:t>Paper 2:Topics P8-P16</a:t>
            </a:r>
            <a:endParaRPr b="1" sz="1600">
              <a:latin typeface="Permanent Marker"/>
              <a:ea typeface="Permanent Marker"/>
              <a:cs typeface="Permanent Marker"/>
              <a:sym typeface="Permanent Marker"/>
            </a:endParaRPr>
          </a:p>
        </p:txBody>
      </p:sp>
      <p:sp>
        <p:nvSpPr>
          <p:cNvPr id="160" name="Google Shape;160;p31"/>
          <p:cNvSpPr txBox="1"/>
          <p:nvPr/>
        </p:nvSpPr>
        <p:spPr>
          <a:xfrm>
            <a:off x="159650" y="6066975"/>
            <a:ext cx="4005900" cy="67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u="sng"/>
              <a:t>Subject Leader</a:t>
            </a:r>
            <a:r>
              <a:rPr b="1" lang="en-GB" sz="1600"/>
              <a:t>: </a:t>
            </a:r>
            <a:r>
              <a:rPr lang="en-GB" sz="1600"/>
              <a:t>Mr. Sharratt</a:t>
            </a:r>
            <a:endParaRPr sz="1600"/>
          </a:p>
          <a:p>
            <a:pPr indent="0" lvl="0" marL="0" rtl="0" algn="l">
              <a:spcBef>
                <a:spcPts val="0"/>
              </a:spcBef>
              <a:spcAft>
                <a:spcPts val="0"/>
              </a:spcAft>
              <a:buNone/>
            </a:pPr>
            <a:r>
              <a:rPr lang="en-GB" sz="1600" u="sng">
                <a:solidFill>
                  <a:schemeClr val="hlink"/>
                </a:solidFill>
                <a:hlinkClick r:id="rId4"/>
              </a:rPr>
              <a:t>s.sharratt@tgs.starmat.uk</a:t>
            </a:r>
            <a:endParaRPr sz="1600"/>
          </a:p>
          <a:p>
            <a:pPr indent="0" lvl="0" marL="0" rtl="0" algn="l">
              <a:spcBef>
                <a:spcPts val="0"/>
              </a:spcBef>
              <a:spcAft>
                <a:spcPts val="0"/>
              </a:spcAft>
              <a:buNone/>
            </a:pPr>
            <a:r>
              <a:t/>
            </a:r>
            <a:endParaRPr sz="1900"/>
          </a:p>
        </p:txBody>
      </p:sp>
      <p:sp>
        <p:nvSpPr>
          <p:cNvPr id="161" name="Google Shape;161;p31"/>
          <p:cNvSpPr txBox="1"/>
          <p:nvPr/>
        </p:nvSpPr>
        <p:spPr>
          <a:xfrm>
            <a:off x="4339225" y="6060964"/>
            <a:ext cx="46590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00">
                <a:latin typeface="Caveat"/>
                <a:ea typeface="Caveat"/>
                <a:cs typeface="Caveat"/>
                <a:sym typeface="Caveat"/>
              </a:rPr>
              <a:t>Do the best job that </a:t>
            </a:r>
            <a:r>
              <a:rPr b="1" lang="en-GB" sz="2700" u="sng">
                <a:latin typeface="Caveat"/>
                <a:ea typeface="Caveat"/>
                <a:cs typeface="Caveat"/>
                <a:sym typeface="Caveat"/>
              </a:rPr>
              <a:t>you</a:t>
            </a:r>
            <a:r>
              <a:rPr lang="en-GB" sz="2700">
                <a:latin typeface="Caveat"/>
                <a:ea typeface="Caveat"/>
                <a:cs typeface="Caveat"/>
                <a:sym typeface="Caveat"/>
              </a:rPr>
              <a:t> can do.</a:t>
            </a:r>
            <a:endParaRPr sz="2700">
              <a:latin typeface="Caveat"/>
              <a:ea typeface="Caveat"/>
              <a:cs typeface="Caveat"/>
              <a:sym typeface="Caveat"/>
            </a:endParaRPr>
          </a:p>
        </p:txBody>
      </p:sp>
      <p:pic>
        <p:nvPicPr>
          <p:cNvPr id="162" name="Google Shape;162;p31"/>
          <p:cNvPicPr preferRelativeResize="0"/>
          <p:nvPr/>
        </p:nvPicPr>
        <p:blipFill>
          <a:blip r:embed="rId5">
            <a:alphaModFix/>
          </a:blip>
          <a:stretch>
            <a:fillRect/>
          </a:stretch>
        </p:blipFill>
        <p:spPr>
          <a:xfrm>
            <a:off x="7289350" y="99336"/>
            <a:ext cx="1352600" cy="11729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32"/>
          <p:cNvSpPr txBox="1"/>
          <p:nvPr/>
        </p:nvSpPr>
        <p:spPr>
          <a:xfrm>
            <a:off x="1537250" y="-52955"/>
            <a:ext cx="65535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Geography</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rPr>
              <a:t>Year 10 2025-26</a:t>
            </a:r>
            <a:endParaRPr sz="2500">
              <a:solidFill>
                <a:schemeClr val="dk1"/>
              </a:solidFill>
              <a:latin typeface="Permanent Marker"/>
              <a:ea typeface="Permanent Marker"/>
              <a:cs typeface="Permanent Marker"/>
              <a:sym typeface="Permanent Marker"/>
            </a:endParaRPr>
          </a:p>
          <a:p>
            <a:pPr indent="0" lvl="0" marL="0" rtl="0" algn="ctr">
              <a:spcBef>
                <a:spcPts val="0"/>
              </a:spcBef>
              <a:spcAft>
                <a:spcPts val="0"/>
              </a:spcAft>
              <a:buNone/>
            </a:pPr>
            <a:r>
              <a:t/>
            </a:r>
            <a:endParaRPr b="1" sz="3500"/>
          </a:p>
        </p:txBody>
      </p:sp>
      <p:pic>
        <p:nvPicPr>
          <p:cNvPr id="168" name="Google Shape;168;p32"/>
          <p:cNvPicPr preferRelativeResize="0"/>
          <p:nvPr/>
        </p:nvPicPr>
        <p:blipFill>
          <a:blip r:embed="rId3">
            <a:alphaModFix/>
          </a:blip>
          <a:stretch>
            <a:fillRect/>
          </a:stretch>
        </p:blipFill>
        <p:spPr>
          <a:xfrm>
            <a:off x="159649" y="0"/>
            <a:ext cx="1264354" cy="740475"/>
          </a:xfrm>
          <a:prstGeom prst="rect">
            <a:avLst/>
          </a:prstGeom>
          <a:noFill/>
          <a:ln>
            <a:noFill/>
          </a:ln>
        </p:spPr>
      </p:pic>
      <p:sp>
        <p:nvSpPr>
          <p:cNvPr id="169" name="Google Shape;169;p32"/>
          <p:cNvSpPr txBox="1"/>
          <p:nvPr/>
        </p:nvSpPr>
        <p:spPr>
          <a:xfrm>
            <a:off x="208650" y="994850"/>
            <a:ext cx="8726700" cy="23439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b="1" sz="1600"/>
          </a:p>
          <a:p>
            <a:pPr indent="-317500" lvl="0" marL="457200" rtl="0" algn="l">
              <a:lnSpc>
                <a:spcPct val="115000"/>
              </a:lnSpc>
              <a:spcBef>
                <a:spcPts val="0"/>
              </a:spcBef>
              <a:spcAft>
                <a:spcPts val="0"/>
              </a:spcAft>
              <a:buClr>
                <a:schemeClr val="dk1"/>
              </a:buClr>
              <a:buSzPts val="1400"/>
              <a:buChar char="●"/>
            </a:pPr>
            <a:r>
              <a:rPr lang="en-GB">
                <a:solidFill>
                  <a:schemeClr val="dk1"/>
                </a:solidFill>
              </a:rPr>
              <a:t>Please be fully equipped for all Geography lessons - charged chromebook, book, equipment.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Use the topic summary sheets given to you to RAG the topic as you go through - R = red = areas you MUST revise, A = amber = an area you need to look at again, G = green = confident at it!</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Use your revision guide to help you revise topics as you go through the year.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Speak to your teacher if there are any concerns, the earlier the better - please always ask for help.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Please ensure all homework is completed on time and handed in so your teacher can provide feedback.</a:t>
            </a:r>
            <a:endParaRPr/>
          </a:p>
        </p:txBody>
      </p:sp>
      <p:sp>
        <p:nvSpPr>
          <p:cNvPr id="170" name="Google Shape;170;p32"/>
          <p:cNvSpPr txBox="1"/>
          <p:nvPr/>
        </p:nvSpPr>
        <p:spPr>
          <a:xfrm>
            <a:off x="208650" y="3421683"/>
            <a:ext cx="8726700" cy="9873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Char char="●"/>
            </a:pPr>
            <a:r>
              <a:rPr b="1" lang="en-GB" sz="1600">
                <a:solidFill>
                  <a:schemeClr val="dk1"/>
                </a:solidFill>
              </a:rPr>
              <a:t>Key Dates for Y10 - Year 10 Mock Exam in June 2026 </a:t>
            </a:r>
            <a:endParaRPr b="1" sz="1600">
              <a:solidFill>
                <a:schemeClr val="dk1"/>
              </a:solidFill>
            </a:endParaRPr>
          </a:p>
          <a:p>
            <a:pPr indent="-330200" lvl="0" marL="457200" rtl="0" algn="l">
              <a:spcBef>
                <a:spcPts val="0"/>
              </a:spcBef>
              <a:spcAft>
                <a:spcPts val="0"/>
              </a:spcAft>
              <a:buClr>
                <a:schemeClr val="dk1"/>
              </a:buClr>
              <a:buSzPts val="1600"/>
              <a:buChar char="●"/>
            </a:pPr>
            <a:r>
              <a:rPr b="1" lang="en-GB" sz="1600">
                <a:solidFill>
                  <a:schemeClr val="dk1"/>
                </a:solidFill>
              </a:rPr>
              <a:t>York  Fieldwork- Thursday 4th June 2026</a:t>
            </a:r>
            <a:endParaRPr b="1" sz="1600">
              <a:solidFill>
                <a:schemeClr val="dk1"/>
              </a:solidFill>
            </a:endParaRPr>
          </a:p>
          <a:p>
            <a:pPr indent="-330200" lvl="0" marL="457200" rtl="0" algn="l">
              <a:spcBef>
                <a:spcPts val="0"/>
              </a:spcBef>
              <a:spcAft>
                <a:spcPts val="0"/>
              </a:spcAft>
              <a:buClr>
                <a:schemeClr val="dk1"/>
              </a:buClr>
              <a:buSzPts val="1600"/>
              <a:buChar char="●"/>
            </a:pPr>
            <a:r>
              <a:rPr b="1" lang="en-GB" sz="1600">
                <a:solidFill>
                  <a:schemeClr val="dk1"/>
                </a:solidFill>
              </a:rPr>
              <a:t>Revision sessions Wednesday lunchtime in M28 (Summer Term)</a:t>
            </a:r>
            <a:endParaRPr b="1" sz="1600"/>
          </a:p>
          <a:p>
            <a:pPr indent="0" lvl="0" marL="0" rtl="0" algn="l">
              <a:spcBef>
                <a:spcPts val="0"/>
              </a:spcBef>
              <a:spcAft>
                <a:spcPts val="0"/>
              </a:spcAft>
              <a:buNone/>
            </a:pPr>
            <a:r>
              <a:t/>
            </a:r>
            <a:endParaRPr sz="18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sp>
        <p:nvSpPr>
          <p:cNvPr id="171" name="Google Shape;171;p32"/>
          <p:cNvSpPr txBox="1"/>
          <p:nvPr/>
        </p:nvSpPr>
        <p:spPr>
          <a:xfrm>
            <a:off x="5315273" y="4557232"/>
            <a:ext cx="3763800" cy="214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a:solidFill>
                  <a:schemeClr val="dk1"/>
                </a:solidFill>
              </a:rPr>
              <a:t>Year 10 </a:t>
            </a:r>
            <a:r>
              <a:rPr b="1" lang="en-GB">
                <a:solidFill>
                  <a:schemeClr val="dk1"/>
                </a:solidFill>
              </a:rPr>
              <a:t>Geography</a:t>
            </a:r>
            <a:r>
              <a:rPr b="1" lang="en-GB">
                <a:solidFill>
                  <a:schemeClr val="dk1"/>
                </a:solidFill>
              </a:rPr>
              <a:t> Teachers: </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GB">
                <a:solidFill>
                  <a:schemeClr val="dk1"/>
                </a:solidFill>
              </a:rPr>
              <a:t>Mrs Walker - </a:t>
            </a:r>
            <a:r>
              <a:rPr b="1" lang="en-GB" u="sng">
                <a:solidFill>
                  <a:schemeClr val="hlink"/>
                </a:solidFill>
                <a:hlinkClick r:id="rId4"/>
              </a:rPr>
              <a:t>j.walker@tgs.starmat.uk</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GB">
                <a:solidFill>
                  <a:schemeClr val="dk1"/>
                </a:solidFill>
              </a:rPr>
              <a:t>Mr Hamley-  </a:t>
            </a:r>
            <a:r>
              <a:rPr b="1" lang="en-GB" u="sng">
                <a:solidFill>
                  <a:schemeClr val="hlink"/>
                </a:solidFill>
                <a:hlinkClick r:id="rId5"/>
              </a:rPr>
              <a:t>j.hamley@tgs.starmat.uk</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GB">
                <a:solidFill>
                  <a:schemeClr val="dk1"/>
                </a:solidFill>
              </a:rPr>
              <a:t>Mrs Ireland - </a:t>
            </a:r>
            <a:r>
              <a:rPr b="1" lang="en-GB" u="sng">
                <a:solidFill>
                  <a:schemeClr val="hlink"/>
                </a:solidFill>
                <a:hlinkClick r:id="rId6"/>
              </a:rPr>
              <a:t>l.ireland@tgs.starmat.uk</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GB">
                <a:solidFill>
                  <a:schemeClr val="dk1"/>
                </a:solidFill>
              </a:rPr>
              <a:t>Miss Richards- </a:t>
            </a:r>
            <a:r>
              <a:rPr b="1" lang="en-GB" u="sng">
                <a:solidFill>
                  <a:schemeClr val="hlink"/>
                </a:solidFill>
                <a:hlinkClick r:id="rId7"/>
              </a:rPr>
              <a:t>s.richards@tgs.starmat.uk</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ctr">
              <a:spcBef>
                <a:spcPts val="0"/>
              </a:spcBef>
              <a:spcAft>
                <a:spcPts val="0"/>
              </a:spcAft>
              <a:buNone/>
            </a:pPr>
            <a:r>
              <a:t/>
            </a:r>
            <a:endParaRPr b="1">
              <a:solidFill>
                <a:schemeClr val="dk1"/>
              </a:solidFill>
            </a:endParaRPr>
          </a:p>
        </p:txBody>
      </p:sp>
      <p:pic>
        <p:nvPicPr>
          <p:cNvPr id="172" name="Google Shape;172;p32"/>
          <p:cNvPicPr preferRelativeResize="0"/>
          <p:nvPr/>
        </p:nvPicPr>
        <p:blipFill>
          <a:blip r:embed="rId8">
            <a:alphaModFix/>
          </a:blip>
          <a:stretch>
            <a:fillRect/>
          </a:stretch>
        </p:blipFill>
        <p:spPr>
          <a:xfrm>
            <a:off x="7733326" y="-90625"/>
            <a:ext cx="901519" cy="876413"/>
          </a:xfrm>
          <a:prstGeom prst="rect">
            <a:avLst/>
          </a:prstGeom>
          <a:noFill/>
          <a:ln>
            <a:noFill/>
          </a:ln>
        </p:spPr>
      </p:pic>
      <p:sp>
        <p:nvSpPr>
          <p:cNvPr id="173" name="Google Shape;173;p32"/>
          <p:cNvSpPr txBox="1"/>
          <p:nvPr/>
        </p:nvSpPr>
        <p:spPr>
          <a:xfrm>
            <a:off x="183587" y="4491900"/>
            <a:ext cx="5107800" cy="22674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Websites/resources:</a:t>
            </a:r>
            <a:endParaRPr b="1" sz="1600"/>
          </a:p>
          <a:p>
            <a:pPr indent="-317500" lvl="0" marL="457200" rtl="0" algn="l">
              <a:lnSpc>
                <a:spcPct val="115000"/>
              </a:lnSpc>
              <a:spcBef>
                <a:spcPts val="0"/>
              </a:spcBef>
              <a:spcAft>
                <a:spcPts val="0"/>
              </a:spcAft>
              <a:buClr>
                <a:schemeClr val="dk1"/>
              </a:buClr>
              <a:buSzPts val="1400"/>
              <a:buChar char="●"/>
            </a:pPr>
            <a:r>
              <a:rPr lang="en-GB">
                <a:solidFill>
                  <a:schemeClr val="dk1"/>
                </a:solidFill>
              </a:rPr>
              <a:t>Your Google Classroom - here you will find all your lesson resources, homework information and revision resources.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The One Stop Shop for revision resources </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AQA past papers - AQA website</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Revision Guide</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GB">
                <a:solidFill>
                  <a:schemeClr val="dk1"/>
                </a:solidFill>
              </a:rPr>
              <a:t>Kerboodle - here you will find the textbook we use in lesson time. </a:t>
            </a:r>
            <a:endParaRPr>
              <a:solidFill>
                <a:schemeClr val="dk1"/>
              </a:solidFill>
            </a:endParaRPr>
          </a:p>
          <a:p>
            <a:pPr indent="0" lvl="0" marL="0" rtl="0" algn="l">
              <a:spcBef>
                <a:spcPts val="0"/>
              </a:spcBef>
              <a:spcAft>
                <a:spcPts val="0"/>
              </a:spcAft>
              <a:buNone/>
            </a:pPr>
            <a:r>
              <a:t/>
            </a:r>
            <a:endParaRPr b="1" sz="1900">
              <a:latin typeface="Permanent Marker"/>
              <a:ea typeface="Permanent Marker"/>
              <a:cs typeface="Permanent Marker"/>
              <a:sym typeface="Permanent Marker"/>
            </a:endParaRPr>
          </a:p>
          <a:p>
            <a:pPr indent="0" lvl="0" marL="0" rtl="0" algn="l">
              <a:spcBef>
                <a:spcPts val="0"/>
              </a:spcBef>
              <a:spcAft>
                <a:spcPts val="0"/>
              </a:spcAft>
              <a:buNone/>
            </a:pPr>
            <a:r>
              <a:t/>
            </a:r>
            <a:endParaRPr b="1" sz="1900">
              <a:latin typeface="Permanent Marker"/>
              <a:ea typeface="Permanent Marker"/>
              <a:cs typeface="Permanent Marker"/>
              <a:sym typeface="Permanent Marke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3"/>
          <p:cNvSpPr txBox="1"/>
          <p:nvPr/>
        </p:nvSpPr>
        <p:spPr>
          <a:xfrm>
            <a:off x="2086350" y="152400"/>
            <a:ext cx="49713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History</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rPr>
              <a:t>Year 10 2025-26</a:t>
            </a:r>
            <a:endParaRPr sz="2500">
              <a:solidFill>
                <a:srgbClr val="980000"/>
              </a:solidFill>
              <a:latin typeface="Permanent Marker"/>
              <a:ea typeface="Permanent Marker"/>
              <a:cs typeface="Permanent Marker"/>
              <a:sym typeface="Permanent Marker"/>
            </a:endParaRPr>
          </a:p>
          <a:p>
            <a:pPr indent="0" lvl="0" marL="0" rtl="0" algn="l">
              <a:spcBef>
                <a:spcPts val="0"/>
              </a:spcBef>
              <a:spcAft>
                <a:spcPts val="0"/>
              </a:spcAft>
              <a:buNone/>
            </a:pPr>
            <a:r>
              <a:t/>
            </a:r>
            <a:endParaRPr b="1" sz="3500"/>
          </a:p>
        </p:txBody>
      </p:sp>
      <p:pic>
        <p:nvPicPr>
          <p:cNvPr id="179" name="Google Shape;179;p33"/>
          <p:cNvPicPr preferRelativeResize="0"/>
          <p:nvPr/>
        </p:nvPicPr>
        <p:blipFill>
          <a:blip r:embed="rId3">
            <a:alphaModFix/>
          </a:blip>
          <a:stretch>
            <a:fillRect/>
          </a:stretch>
        </p:blipFill>
        <p:spPr>
          <a:xfrm>
            <a:off x="159639" y="152400"/>
            <a:ext cx="1821561" cy="1066800"/>
          </a:xfrm>
          <a:prstGeom prst="rect">
            <a:avLst/>
          </a:prstGeom>
          <a:noFill/>
          <a:ln>
            <a:noFill/>
          </a:ln>
        </p:spPr>
      </p:pic>
      <p:sp>
        <p:nvSpPr>
          <p:cNvPr id="180" name="Google Shape;180;p33"/>
          <p:cNvSpPr txBox="1"/>
          <p:nvPr/>
        </p:nvSpPr>
        <p:spPr>
          <a:xfrm>
            <a:off x="159650" y="1398175"/>
            <a:ext cx="5335800" cy="46035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323850" lvl="0" marL="457200" rtl="0" algn="l">
              <a:lnSpc>
                <a:spcPct val="115000"/>
              </a:lnSpc>
              <a:spcBef>
                <a:spcPts val="0"/>
              </a:spcBef>
              <a:spcAft>
                <a:spcPts val="0"/>
              </a:spcAft>
              <a:buSzPts val="1500"/>
              <a:buChar char="●"/>
            </a:pPr>
            <a:r>
              <a:rPr lang="en-GB" sz="1500"/>
              <a:t>Keep up to date with your booklets - if you need support  / have questions, remember the </a:t>
            </a:r>
            <a:r>
              <a:rPr b="1" lang="en-GB" sz="1500"/>
              <a:t>Wednesday lunchtime drop-in session (L10).</a:t>
            </a:r>
            <a:endParaRPr b="1" sz="1500"/>
          </a:p>
          <a:p>
            <a:pPr indent="-323850" lvl="0" marL="457200" rtl="0" algn="l">
              <a:lnSpc>
                <a:spcPct val="115000"/>
              </a:lnSpc>
              <a:spcBef>
                <a:spcPts val="0"/>
              </a:spcBef>
              <a:spcAft>
                <a:spcPts val="0"/>
              </a:spcAft>
              <a:buSzPts val="1500"/>
              <a:buChar char="●"/>
            </a:pPr>
            <a:r>
              <a:rPr lang="en-GB" sz="1500"/>
              <a:t>Complete all homework.</a:t>
            </a:r>
            <a:endParaRPr sz="1500"/>
          </a:p>
          <a:p>
            <a:pPr indent="-323850" lvl="0" marL="457200" rtl="0" algn="l">
              <a:lnSpc>
                <a:spcPct val="115000"/>
              </a:lnSpc>
              <a:spcBef>
                <a:spcPts val="0"/>
              </a:spcBef>
              <a:spcAft>
                <a:spcPts val="0"/>
              </a:spcAft>
              <a:buSzPts val="1500"/>
              <a:buChar char="●"/>
            </a:pPr>
            <a:r>
              <a:rPr lang="en-GB" sz="1500"/>
              <a:t>Check your knowledge regularly - self-quiz, repeat the retrieval tasks, make your own flashcards AND use them! </a:t>
            </a:r>
            <a:endParaRPr sz="1500"/>
          </a:p>
          <a:p>
            <a:pPr indent="-323850" lvl="0" marL="457200" rtl="0" algn="l">
              <a:lnSpc>
                <a:spcPct val="115000"/>
              </a:lnSpc>
              <a:spcBef>
                <a:spcPts val="0"/>
              </a:spcBef>
              <a:spcAft>
                <a:spcPts val="0"/>
              </a:spcAft>
              <a:buSzPts val="1500"/>
              <a:buChar char="●"/>
            </a:pPr>
            <a:r>
              <a:rPr lang="en-GB" sz="1500"/>
              <a:t>You can log onto </a:t>
            </a:r>
            <a:r>
              <a:rPr b="1" lang="en-GB" sz="1500"/>
              <a:t>Classroom 42</a:t>
            </a:r>
            <a:r>
              <a:rPr lang="en-GB" sz="1500"/>
              <a:t> to complete quizzes, media clips and complete exam questions (which are marked for you).</a:t>
            </a:r>
            <a:endParaRPr sz="1500"/>
          </a:p>
          <a:p>
            <a:pPr indent="-323850" lvl="0" marL="457200" rtl="0" algn="l">
              <a:lnSpc>
                <a:spcPct val="115000"/>
              </a:lnSpc>
              <a:spcBef>
                <a:spcPts val="0"/>
              </a:spcBef>
              <a:spcAft>
                <a:spcPts val="0"/>
              </a:spcAft>
              <a:buSzPts val="1500"/>
              <a:buChar char="●"/>
            </a:pPr>
            <a:r>
              <a:rPr lang="en-GB" sz="1500"/>
              <a:t>Prepare for assessments - completed regularly in class and focused around exam questions from past papers (past </a:t>
            </a:r>
            <a:r>
              <a:rPr lang="en-GB" sz="1500"/>
              <a:t>paper</a:t>
            </a:r>
            <a:r>
              <a:rPr lang="en-GB" sz="1500"/>
              <a:t> question grids).</a:t>
            </a:r>
            <a:endParaRPr sz="1500"/>
          </a:p>
          <a:p>
            <a:pPr indent="-323850" lvl="0" marL="457200" rtl="0" algn="l">
              <a:lnSpc>
                <a:spcPct val="115000"/>
              </a:lnSpc>
              <a:spcBef>
                <a:spcPts val="0"/>
              </a:spcBef>
              <a:spcAft>
                <a:spcPts val="0"/>
              </a:spcAft>
              <a:buSzPts val="1500"/>
              <a:buChar char="●"/>
            </a:pPr>
            <a:r>
              <a:rPr lang="en-GB" sz="1500"/>
              <a:t>Use past papers to answer exam questions or to </a:t>
            </a:r>
            <a:r>
              <a:rPr i="1" lang="en-GB" sz="1500"/>
              <a:t>plan</a:t>
            </a:r>
            <a:r>
              <a:rPr lang="en-GB" sz="1500"/>
              <a:t> answers for the extended writing questions. Ask for them marking.</a:t>
            </a:r>
            <a:endParaRPr sz="1500"/>
          </a:p>
        </p:txBody>
      </p:sp>
      <p:sp>
        <p:nvSpPr>
          <p:cNvPr id="181" name="Google Shape;181;p33"/>
          <p:cNvSpPr txBox="1"/>
          <p:nvPr/>
        </p:nvSpPr>
        <p:spPr>
          <a:xfrm>
            <a:off x="5660100" y="1398175"/>
            <a:ext cx="3338100" cy="46035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 for Y10:</a:t>
            </a:r>
            <a:endParaRPr b="1" sz="1600"/>
          </a:p>
          <a:p>
            <a:pPr indent="0" lvl="0" marL="0" rtl="0" algn="l">
              <a:spcBef>
                <a:spcPts val="0"/>
              </a:spcBef>
              <a:spcAft>
                <a:spcPts val="0"/>
              </a:spcAft>
              <a:buNone/>
            </a:pPr>
            <a:r>
              <a:t/>
            </a:r>
            <a:endParaRPr sz="1700"/>
          </a:p>
          <a:p>
            <a:pPr indent="0" lvl="0" marL="0" rtl="0" algn="l">
              <a:spcBef>
                <a:spcPts val="0"/>
              </a:spcBef>
              <a:spcAft>
                <a:spcPts val="0"/>
              </a:spcAft>
              <a:buNone/>
            </a:pPr>
            <a:r>
              <a:rPr lang="en-GB" sz="1600"/>
              <a:t>Exam board = Edexcel</a:t>
            </a:r>
            <a:endParaRPr sz="1600"/>
          </a:p>
          <a:p>
            <a:pPr indent="0" lvl="0" marL="0" rtl="0" algn="l">
              <a:spcBef>
                <a:spcPts val="0"/>
              </a:spcBef>
              <a:spcAft>
                <a:spcPts val="0"/>
              </a:spcAft>
              <a:buNone/>
            </a:pPr>
            <a:r>
              <a:rPr lang="en-GB" sz="1600"/>
              <a:t>Year 10 topics:</a:t>
            </a:r>
            <a:endParaRPr sz="1600"/>
          </a:p>
          <a:p>
            <a:pPr indent="0" lvl="0" marL="0" rtl="0" algn="l">
              <a:spcBef>
                <a:spcPts val="0"/>
              </a:spcBef>
              <a:spcAft>
                <a:spcPts val="0"/>
              </a:spcAft>
              <a:buNone/>
            </a:pPr>
            <a:r>
              <a:t/>
            </a:r>
            <a:endParaRPr sz="1600"/>
          </a:p>
          <a:p>
            <a:pPr indent="0" lvl="0" marL="0" rtl="0" algn="l">
              <a:spcBef>
                <a:spcPts val="0"/>
              </a:spcBef>
              <a:spcAft>
                <a:spcPts val="0"/>
              </a:spcAft>
              <a:buClr>
                <a:schemeClr val="dk1"/>
              </a:buClr>
              <a:buSzPts val="1100"/>
              <a:buFont typeface="Arial"/>
              <a:buNone/>
            </a:pPr>
            <a:r>
              <a:rPr lang="en-GB" sz="1600">
                <a:solidFill>
                  <a:schemeClr val="dk1"/>
                </a:solidFill>
              </a:rPr>
              <a:t>Topic 1: Paper 2: </a:t>
            </a:r>
            <a:r>
              <a:rPr b="1" lang="en-GB" sz="1600">
                <a:solidFill>
                  <a:schemeClr val="dk1"/>
                </a:solidFill>
              </a:rPr>
              <a:t>Anglo-Saxons and Normans</a:t>
            </a:r>
            <a:r>
              <a:rPr lang="en-GB" sz="1600">
                <a:solidFill>
                  <a:schemeClr val="dk1"/>
                </a:solidFill>
              </a:rPr>
              <a:t> - September through until January</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None/>
            </a:pPr>
            <a:r>
              <a:rPr lang="en-GB" sz="1600">
                <a:solidFill>
                  <a:schemeClr val="dk1"/>
                </a:solidFill>
              </a:rPr>
              <a:t>Topic 2: Paper 31: </a:t>
            </a:r>
            <a:r>
              <a:rPr b="1" lang="en-GB" sz="1600">
                <a:solidFill>
                  <a:schemeClr val="dk1"/>
                </a:solidFill>
              </a:rPr>
              <a:t>Medicine through time</a:t>
            </a:r>
            <a:r>
              <a:rPr lang="en-GB" sz="1600">
                <a:solidFill>
                  <a:schemeClr val="dk1"/>
                </a:solidFill>
              </a:rPr>
              <a:t> - Easter and Summer terms</a:t>
            </a:r>
            <a:endParaRPr sz="1600">
              <a:solidFill>
                <a:schemeClr val="dk1"/>
              </a:solidFill>
            </a:endParaRPr>
          </a:p>
          <a:p>
            <a:pPr indent="0" lvl="0" marL="0" rtl="0" algn="l">
              <a:spcBef>
                <a:spcPts val="0"/>
              </a:spcBef>
              <a:spcAft>
                <a:spcPts val="0"/>
              </a:spcAft>
              <a:buClr>
                <a:schemeClr val="dk1"/>
              </a:buClr>
              <a:buSzPts val="1100"/>
              <a:buFont typeface="Arial"/>
              <a:buNone/>
            </a:pPr>
            <a:r>
              <a:t/>
            </a:r>
            <a:endParaRPr sz="1600">
              <a:solidFill>
                <a:schemeClr val="dk1"/>
              </a:solidFill>
            </a:endParaRPr>
          </a:p>
          <a:p>
            <a:pPr indent="0" lvl="0" marL="0" rtl="0" algn="l">
              <a:spcBef>
                <a:spcPts val="0"/>
              </a:spcBef>
              <a:spcAft>
                <a:spcPts val="0"/>
              </a:spcAft>
              <a:buNone/>
            </a:pPr>
            <a:r>
              <a:rPr lang="en-GB" sz="1600"/>
              <a:t>Year 10 mock in </a:t>
            </a:r>
            <a:r>
              <a:rPr b="1" lang="en-GB" sz="1600"/>
              <a:t>summer term</a:t>
            </a:r>
            <a:r>
              <a:rPr lang="en-GB" sz="1600"/>
              <a:t>: Anglo-Saxons and Normans</a:t>
            </a:r>
            <a:endParaRPr sz="1600"/>
          </a:p>
          <a:p>
            <a:pPr indent="0" lvl="0" marL="0" rtl="0" algn="l">
              <a:spcBef>
                <a:spcPts val="0"/>
              </a:spcBef>
              <a:spcAft>
                <a:spcPts val="0"/>
              </a:spcAft>
              <a:buNone/>
            </a:pPr>
            <a:r>
              <a:t/>
            </a:r>
            <a:endParaRPr sz="1600"/>
          </a:p>
          <a:p>
            <a:pPr indent="0" lvl="0" marL="0" rtl="0" algn="l">
              <a:spcBef>
                <a:spcPts val="0"/>
              </a:spcBef>
              <a:spcAft>
                <a:spcPts val="0"/>
              </a:spcAft>
              <a:buNone/>
            </a:pPr>
            <a:r>
              <a:rPr lang="en-GB" sz="1600">
                <a:solidFill>
                  <a:schemeClr val="dk1"/>
                </a:solidFill>
              </a:rPr>
              <a:t>Year 11 mock in </a:t>
            </a:r>
            <a:r>
              <a:rPr b="1" lang="en-GB" sz="1600">
                <a:solidFill>
                  <a:schemeClr val="dk1"/>
                </a:solidFill>
              </a:rPr>
              <a:t>November</a:t>
            </a:r>
            <a:r>
              <a:rPr lang="en-GB" sz="1600">
                <a:solidFill>
                  <a:schemeClr val="dk1"/>
                </a:solidFill>
              </a:rPr>
              <a:t> will be Paper 1: </a:t>
            </a:r>
            <a:r>
              <a:rPr b="1" lang="en-GB" sz="1600">
                <a:solidFill>
                  <a:schemeClr val="dk1"/>
                </a:solidFill>
              </a:rPr>
              <a:t>Medicine through time</a:t>
            </a:r>
            <a:endParaRPr sz="1600"/>
          </a:p>
          <a:p>
            <a:pPr indent="0" lvl="0" marL="0" rtl="0" algn="l">
              <a:spcBef>
                <a:spcPts val="0"/>
              </a:spcBef>
              <a:spcAft>
                <a:spcPts val="0"/>
              </a:spcAft>
              <a:buNone/>
            </a:pPr>
            <a:r>
              <a:t/>
            </a:r>
            <a:endParaRPr sz="1700"/>
          </a:p>
          <a:p>
            <a:pPr indent="0" lvl="0" marL="0" rtl="0" algn="l">
              <a:spcBef>
                <a:spcPts val="0"/>
              </a:spcBef>
              <a:spcAft>
                <a:spcPts val="0"/>
              </a:spcAft>
              <a:buNone/>
            </a:pPr>
            <a:r>
              <a:t/>
            </a:r>
            <a:endParaRPr b="1" sz="1700"/>
          </a:p>
        </p:txBody>
      </p:sp>
      <p:sp>
        <p:nvSpPr>
          <p:cNvPr id="182" name="Google Shape;182;p33"/>
          <p:cNvSpPr txBox="1"/>
          <p:nvPr/>
        </p:nvSpPr>
        <p:spPr>
          <a:xfrm>
            <a:off x="159650" y="5947287"/>
            <a:ext cx="6149100" cy="723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600" u="sng"/>
              <a:t>Subject Leader</a:t>
            </a:r>
            <a:r>
              <a:rPr b="1" lang="en-GB" sz="1600"/>
              <a:t>: </a:t>
            </a:r>
            <a:r>
              <a:rPr lang="en-GB" sz="1600"/>
              <a:t>Andrew Crease </a:t>
            </a:r>
            <a:r>
              <a:rPr lang="en-GB" sz="1600" u="sng">
                <a:solidFill>
                  <a:schemeClr val="hlink"/>
                </a:solidFill>
                <a:hlinkClick r:id="rId4"/>
              </a:rPr>
              <a:t>a.crease@tgs.starmat.uk</a:t>
            </a:r>
            <a:endParaRPr sz="1600"/>
          </a:p>
          <a:p>
            <a:pPr indent="0" lvl="0" marL="0" rtl="0" algn="l">
              <a:lnSpc>
                <a:spcPct val="115000"/>
              </a:lnSpc>
              <a:spcBef>
                <a:spcPts val="0"/>
              </a:spcBef>
              <a:spcAft>
                <a:spcPts val="0"/>
              </a:spcAft>
              <a:buNone/>
            </a:pPr>
            <a:r>
              <a:rPr lang="en-GB" sz="1600"/>
              <a:t>KS4: </a:t>
            </a:r>
            <a:r>
              <a:rPr lang="en-GB" sz="1600" u="sng">
                <a:solidFill>
                  <a:schemeClr val="hlink"/>
                </a:solidFill>
                <a:hlinkClick r:id="rId5"/>
              </a:rPr>
              <a:t>l.bland@tgs.starmat.uk</a:t>
            </a:r>
            <a:endParaRPr sz="1600"/>
          </a:p>
          <a:p>
            <a:pPr indent="0" lvl="0" marL="0" rtl="0" algn="l">
              <a:spcBef>
                <a:spcPts val="0"/>
              </a:spcBef>
              <a:spcAft>
                <a:spcPts val="0"/>
              </a:spcAft>
              <a:buNone/>
            </a:pPr>
            <a:r>
              <a:t/>
            </a:r>
            <a:endParaRPr/>
          </a:p>
        </p:txBody>
      </p:sp>
      <p:pic>
        <p:nvPicPr>
          <p:cNvPr id="183" name="Google Shape;183;p33"/>
          <p:cNvPicPr preferRelativeResize="0"/>
          <p:nvPr/>
        </p:nvPicPr>
        <p:blipFill>
          <a:blip r:embed="rId6">
            <a:alphaModFix/>
          </a:blip>
          <a:stretch>
            <a:fillRect/>
          </a:stretch>
        </p:blipFill>
        <p:spPr>
          <a:xfrm>
            <a:off x="7057650" y="-3"/>
            <a:ext cx="1821550" cy="131786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4"/>
          <p:cNvSpPr txBox="1"/>
          <p:nvPr/>
        </p:nvSpPr>
        <p:spPr>
          <a:xfrm>
            <a:off x="77759" y="4610794"/>
            <a:ext cx="3785400" cy="1756800"/>
          </a:xfrm>
          <a:prstGeom prst="rect">
            <a:avLst/>
          </a:prstGeom>
          <a:noFill/>
          <a:ln>
            <a:noFill/>
          </a:ln>
        </p:spPr>
        <p:txBody>
          <a:bodyPr anchorCtr="0" anchor="t" bIns="0" lIns="0" spcFirstLastPara="1" rIns="0" wrap="square" tIns="20300">
            <a:noAutofit/>
          </a:bodyPr>
          <a:lstStyle/>
          <a:p>
            <a:pPr indent="0" lvl="0" marL="0" marR="0" rtl="0" algn="ctr">
              <a:lnSpc>
                <a:spcPct val="100000"/>
              </a:lnSpc>
              <a:spcBef>
                <a:spcPts val="200"/>
              </a:spcBef>
              <a:spcAft>
                <a:spcPts val="0"/>
              </a:spcAft>
              <a:buNone/>
            </a:pPr>
            <a:r>
              <a:t/>
            </a:r>
            <a:endParaRPr b="1" sz="2100">
              <a:solidFill>
                <a:srgbClr val="2D4A4A"/>
              </a:solidFill>
              <a:latin typeface="Courgette"/>
              <a:ea typeface="Courgette"/>
              <a:cs typeface="Courgette"/>
              <a:sym typeface="Courgette"/>
            </a:endParaRPr>
          </a:p>
          <a:p>
            <a:pPr indent="0" lvl="0" marL="0" marR="0" rtl="0" algn="ctr">
              <a:lnSpc>
                <a:spcPct val="100000"/>
              </a:lnSpc>
              <a:spcBef>
                <a:spcPts val="200"/>
              </a:spcBef>
              <a:spcAft>
                <a:spcPts val="0"/>
              </a:spcAft>
              <a:buNone/>
            </a:pPr>
            <a:r>
              <a:t/>
            </a:r>
            <a:endParaRPr sz="2100">
              <a:solidFill>
                <a:srgbClr val="2D4A4A"/>
              </a:solidFill>
              <a:latin typeface="Courgette"/>
              <a:ea typeface="Courgette"/>
              <a:cs typeface="Courgette"/>
              <a:sym typeface="Courgette"/>
            </a:endParaRPr>
          </a:p>
        </p:txBody>
      </p:sp>
      <p:sp>
        <p:nvSpPr>
          <p:cNvPr id="189" name="Google Shape;189;p34"/>
          <p:cNvSpPr txBox="1"/>
          <p:nvPr>
            <p:ph type="title"/>
          </p:nvPr>
        </p:nvSpPr>
        <p:spPr>
          <a:xfrm>
            <a:off x="4814525" y="1009200"/>
            <a:ext cx="4134600" cy="4917900"/>
          </a:xfrm>
          <a:prstGeom prst="rect">
            <a:avLst/>
          </a:prstGeom>
          <a:gradFill>
            <a:gsLst>
              <a:gs pos="0">
                <a:srgbClr val="F5D0D0"/>
              </a:gs>
              <a:gs pos="100000">
                <a:srgbClr val="D96868"/>
              </a:gs>
            </a:gsLst>
            <a:lin ang="18900044" scaled="0"/>
          </a:gradFill>
          <a:ln cap="flat" cmpd="sng" w="38100">
            <a:solidFill>
              <a:schemeClr val="dk1"/>
            </a:solidFill>
            <a:prstDash val="dot"/>
            <a:round/>
            <a:headEnd len="sm" w="sm" type="none"/>
            <a:tailEnd len="sm" w="sm" type="none"/>
          </a:ln>
        </p:spPr>
        <p:txBody>
          <a:bodyPr anchorCtr="0" anchor="t" bIns="0" lIns="108000" spcFirstLastPara="1" rIns="0" wrap="square" tIns="25375">
            <a:noAutofit/>
          </a:bodyPr>
          <a:lstStyle/>
          <a:p>
            <a:pPr indent="0" lvl="0" marL="0" marR="0" rtl="0" algn="l">
              <a:lnSpc>
                <a:spcPct val="119411"/>
              </a:lnSpc>
              <a:spcBef>
                <a:spcPts val="0"/>
              </a:spcBef>
              <a:spcAft>
                <a:spcPts val="0"/>
              </a:spcAft>
              <a:buNone/>
            </a:pPr>
            <a:r>
              <a:rPr b="1" lang="en-GB" sz="1600">
                <a:solidFill>
                  <a:schemeClr val="dk1"/>
                </a:solidFill>
              </a:rPr>
              <a:t>KEY DATES for Y10:</a:t>
            </a:r>
            <a:endParaRPr b="1" sz="1600">
              <a:solidFill>
                <a:schemeClr val="dk1"/>
              </a:solidFill>
            </a:endParaRPr>
          </a:p>
          <a:p>
            <a:pPr indent="0" lvl="0" marL="0" marR="0" rtl="0" algn="l">
              <a:lnSpc>
                <a:spcPct val="115000"/>
              </a:lnSpc>
              <a:spcBef>
                <a:spcPts val="500"/>
              </a:spcBef>
              <a:spcAft>
                <a:spcPts val="0"/>
              </a:spcAft>
              <a:buSzPts val="1620"/>
              <a:buNone/>
            </a:pPr>
            <a:r>
              <a:rPr i="1" lang="en-GB" sz="1700" u="sng">
                <a:solidFill>
                  <a:schemeClr val="dk1"/>
                </a:solidFill>
              </a:rPr>
              <a:t>December</a:t>
            </a:r>
            <a:endParaRPr i="1" sz="1700" u="sng">
              <a:solidFill>
                <a:schemeClr val="dk1"/>
              </a:solidFill>
            </a:endParaRPr>
          </a:p>
          <a:p>
            <a:pPr indent="0" lvl="0" marL="0" marR="0" rtl="0" algn="l">
              <a:lnSpc>
                <a:spcPct val="115000"/>
              </a:lnSpc>
              <a:spcBef>
                <a:spcPts val="500"/>
              </a:spcBef>
              <a:spcAft>
                <a:spcPts val="0"/>
              </a:spcAft>
              <a:buSzPts val="1620"/>
              <a:buNone/>
            </a:pPr>
            <a:r>
              <a:rPr b="1" lang="en-GB" sz="1700">
                <a:solidFill>
                  <a:schemeClr val="dk1"/>
                </a:solidFill>
              </a:rPr>
              <a:t>Module 1 assessment </a:t>
            </a:r>
            <a:endParaRPr b="1" sz="1700">
              <a:solidFill>
                <a:schemeClr val="dk1"/>
              </a:solidFill>
            </a:endParaRPr>
          </a:p>
          <a:p>
            <a:pPr indent="0" lvl="0" marL="0" marR="0" rtl="0" algn="l">
              <a:lnSpc>
                <a:spcPct val="115000"/>
              </a:lnSpc>
              <a:spcBef>
                <a:spcPts val="500"/>
              </a:spcBef>
              <a:spcAft>
                <a:spcPts val="0"/>
              </a:spcAft>
              <a:buSzPts val="1620"/>
              <a:buNone/>
            </a:pPr>
            <a:r>
              <a:rPr b="1" lang="en-GB" sz="1700">
                <a:solidFill>
                  <a:schemeClr val="dk1"/>
                </a:solidFill>
              </a:rPr>
              <a:t>(</a:t>
            </a:r>
            <a:r>
              <a:rPr b="1" lang="en-GB" sz="1700"/>
              <a:t>FREE TIME</a:t>
            </a:r>
            <a:r>
              <a:rPr b="1" lang="en-GB" sz="1700">
                <a:solidFill>
                  <a:schemeClr val="dk1"/>
                </a:solidFill>
              </a:rPr>
              <a:t>):  </a:t>
            </a:r>
            <a:endParaRPr b="1" sz="1700">
              <a:solidFill>
                <a:schemeClr val="dk1"/>
              </a:solidFill>
            </a:endParaRPr>
          </a:p>
          <a:p>
            <a:pPr indent="0" lvl="0" marL="0" marR="0" rtl="0" algn="l">
              <a:lnSpc>
                <a:spcPct val="115000"/>
              </a:lnSpc>
              <a:spcBef>
                <a:spcPts val="500"/>
              </a:spcBef>
              <a:spcAft>
                <a:spcPts val="0"/>
              </a:spcAft>
              <a:buSzPts val="1620"/>
              <a:buNone/>
            </a:pPr>
            <a:r>
              <a:rPr i="1" lang="en-GB" sz="1700">
                <a:solidFill>
                  <a:schemeClr val="dk1"/>
                </a:solidFill>
              </a:rPr>
              <a:t>L</a:t>
            </a:r>
            <a:r>
              <a:rPr lang="en-GB" sz="1700">
                <a:solidFill>
                  <a:schemeClr val="dk1"/>
                </a:solidFill>
              </a:rPr>
              <a:t>istening, Reading</a:t>
            </a:r>
            <a:r>
              <a:rPr lang="en-GB" sz="1700"/>
              <a:t> </a:t>
            </a:r>
            <a:r>
              <a:rPr lang="en-GB" sz="1700">
                <a:solidFill>
                  <a:schemeClr val="dk1"/>
                </a:solidFill>
              </a:rPr>
              <a:t> and Writing</a:t>
            </a:r>
            <a:endParaRPr sz="1700">
              <a:solidFill>
                <a:schemeClr val="dk1"/>
              </a:solidFill>
            </a:endParaRPr>
          </a:p>
          <a:p>
            <a:pPr indent="0" lvl="0" marL="0" marR="0" rtl="0" algn="l">
              <a:lnSpc>
                <a:spcPct val="115000"/>
              </a:lnSpc>
              <a:spcBef>
                <a:spcPts val="500"/>
              </a:spcBef>
              <a:spcAft>
                <a:spcPts val="0"/>
              </a:spcAft>
              <a:buSzPts val="1620"/>
              <a:buNone/>
            </a:pPr>
            <a:r>
              <a:rPr i="1" lang="en-GB" sz="1700" u="sng">
                <a:solidFill>
                  <a:schemeClr val="dk1"/>
                </a:solidFill>
              </a:rPr>
              <a:t>March</a:t>
            </a:r>
            <a:endParaRPr sz="1700" u="sng">
              <a:solidFill>
                <a:schemeClr val="dk1"/>
              </a:solidFill>
            </a:endParaRPr>
          </a:p>
          <a:p>
            <a:pPr indent="0" lvl="0" marL="0" marR="0" rtl="0" algn="l">
              <a:lnSpc>
                <a:spcPct val="115000"/>
              </a:lnSpc>
              <a:spcBef>
                <a:spcPts val="500"/>
              </a:spcBef>
              <a:spcAft>
                <a:spcPts val="0"/>
              </a:spcAft>
              <a:buSzPts val="1620"/>
              <a:buNone/>
            </a:pPr>
            <a:r>
              <a:rPr b="1" lang="en-GB" sz="1700">
                <a:solidFill>
                  <a:schemeClr val="dk1"/>
                </a:solidFill>
              </a:rPr>
              <a:t>Module 2 assessment </a:t>
            </a:r>
            <a:endParaRPr b="1" sz="1700">
              <a:solidFill>
                <a:schemeClr val="dk1"/>
              </a:solidFill>
            </a:endParaRPr>
          </a:p>
          <a:p>
            <a:pPr indent="0" lvl="0" marL="0" marR="0" rtl="0" algn="l">
              <a:lnSpc>
                <a:spcPct val="115000"/>
              </a:lnSpc>
              <a:spcBef>
                <a:spcPts val="500"/>
              </a:spcBef>
              <a:spcAft>
                <a:spcPts val="0"/>
              </a:spcAft>
              <a:buSzPts val="1620"/>
              <a:buNone/>
            </a:pPr>
            <a:r>
              <a:rPr b="1" lang="en-GB" sz="1700">
                <a:solidFill>
                  <a:schemeClr val="dk1"/>
                </a:solidFill>
              </a:rPr>
              <a:t>(</a:t>
            </a:r>
            <a:r>
              <a:rPr b="1" lang="en-GB" sz="1700"/>
              <a:t>FAMILY AND FRIENDS</a:t>
            </a:r>
            <a:r>
              <a:rPr b="1" lang="en-GB" sz="1700">
                <a:solidFill>
                  <a:schemeClr val="dk1"/>
                </a:solidFill>
              </a:rPr>
              <a:t>):</a:t>
            </a:r>
            <a:endParaRPr i="1" sz="1700">
              <a:solidFill>
                <a:schemeClr val="dk1"/>
              </a:solidFill>
            </a:endParaRPr>
          </a:p>
          <a:p>
            <a:pPr indent="0" lvl="0" marL="0" marR="0" rtl="0" algn="l">
              <a:lnSpc>
                <a:spcPct val="115000"/>
              </a:lnSpc>
              <a:spcBef>
                <a:spcPts val="500"/>
              </a:spcBef>
              <a:spcAft>
                <a:spcPts val="0"/>
              </a:spcAft>
              <a:buSzPts val="1620"/>
              <a:buNone/>
            </a:pPr>
            <a:r>
              <a:rPr lang="en-GB" sz="1700">
                <a:solidFill>
                  <a:schemeClr val="dk1"/>
                </a:solidFill>
              </a:rPr>
              <a:t>Listening, Reading</a:t>
            </a:r>
            <a:r>
              <a:rPr lang="en-GB" sz="1700"/>
              <a:t> and </a:t>
            </a:r>
            <a:r>
              <a:rPr lang="en-GB" sz="1700">
                <a:solidFill>
                  <a:schemeClr val="dk1"/>
                </a:solidFill>
              </a:rPr>
              <a:t>Speaking</a:t>
            </a:r>
            <a:endParaRPr sz="1700">
              <a:solidFill>
                <a:schemeClr val="dk1"/>
              </a:solidFill>
            </a:endParaRPr>
          </a:p>
          <a:p>
            <a:pPr indent="0" lvl="0" marL="0" marR="0" rtl="0" algn="l">
              <a:lnSpc>
                <a:spcPct val="115000"/>
              </a:lnSpc>
              <a:spcBef>
                <a:spcPts val="500"/>
              </a:spcBef>
              <a:spcAft>
                <a:spcPts val="0"/>
              </a:spcAft>
              <a:buSzPts val="1620"/>
              <a:buNone/>
            </a:pPr>
            <a:r>
              <a:rPr lang="en-GB" sz="1700" u="sng">
                <a:solidFill>
                  <a:schemeClr val="dk1"/>
                </a:solidFill>
              </a:rPr>
              <a:t>June:</a:t>
            </a:r>
            <a:endParaRPr sz="1700" u="sng">
              <a:solidFill>
                <a:schemeClr val="dk1"/>
              </a:solidFill>
            </a:endParaRPr>
          </a:p>
          <a:p>
            <a:pPr indent="0" lvl="0" marL="0" marR="0" rtl="0" algn="l">
              <a:lnSpc>
                <a:spcPct val="115000"/>
              </a:lnSpc>
              <a:spcBef>
                <a:spcPts val="500"/>
              </a:spcBef>
              <a:spcAft>
                <a:spcPts val="500"/>
              </a:spcAft>
              <a:buSzPts val="1620"/>
              <a:buNone/>
            </a:pPr>
            <a:r>
              <a:rPr b="1" lang="en-GB" sz="1700"/>
              <a:t>Y10</a:t>
            </a:r>
            <a:r>
              <a:rPr b="1" lang="en-GB" sz="1700">
                <a:solidFill>
                  <a:schemeClr val="dk1"/>
                </a:solidFill>
              </a:rPr>
              <a:t> mock exam:</a:t>
            </a:r>
            <a:r>
              <a:rPr b="1" lang="en-GB" sz="1700"/>
              <a:t> </a:t>
            </a:r>
            <a:r>
              <a:rPr lang="en-GB" sz="1700"/>
              <a:t>Modules 1,2 and 3 </a:t>
            </a:r>
            <a:r>
              <a:rPr b="1" lang="en-GB" sz="1700"/>
              <a:t>(SCHOOL)</a:t>
            </a:r>
            <a:r>
              <a:rPr lang="en-GB" sz="1700"/>
              <a:t> </a:t>
            </a:r>
            <a:r>
              <a:rPr lang="en-GB" sz="1700">
                <a:solidFill>
                  <a:schemeClr val="dk1"/>
                </a:solidFill>
              </a:rPr>
              <a:t>Reading, Listening and Writing</a:t>
            </a:r>
            <a:endParaRPr b="1" sz="1900" u="sng">
              <a:solidFill>
                <a:schemeClr val="dk1"/>
              </a:solidFill>
              <a:latin typeface="Courgette"/>
              <a:ea typeface="Courgette"/>
              <a:cs typeface="Courgette"/>
              <a:sym typeface="Courgette"/>
            </a:endParaRPr>
          </a:p>
        </p:txBody>
      </p:sp>
      <p:sp>
        <p:nvSpPr>
          <p:cNvPr id="190" name="Google Shape;190;p34"/>
          <p:cNvSpPr txBox="1"/>
          <p:nvPr>
            <p:ph type="title"/>
          </p:nvPr>
        </p:nvSpPr>
        <p:spPr>
          <a:xfrm>
            <a:off x="246700" y="1009025"/>
            <a:ext cx="4212900" cy="4917900"/>
          </a:xfrm>
          <a:prstGeom prst="rect">
            <a:avLst/>
          </a:prstGeom>
          <a:gradFill>
            <a:gsLst>
              <a:gs pos="0">
                <a:srgbClr val="3177EE"/>
              </a:gs>
              <a:gs pos="50000">
                <a:srgbClr val="215ABC"/>
              </a:gs>
              <a:gs pos="100000">
                <a:srgbClr val="113D8A"/>
              </a:gs>
            </a:gsLst>
            <a:lin ang="10800025" scaled="0"/>
          </a:gradFill>
          <a:ln cap="flat" cmpd="sng" w="38100">
            <a:solidFill>
              <a:schemeClr val="lt1"/>
            </a:solidFill>
            <a:prstDash val="dot"/>
            <a:round/>
            <a:headEnd len="sm" w="sm" type="none"/>
            <a:tailEnd len="sm" w="sm" type="none"/>
          </a:ln>
        </p:spPr>
        <p:txBody>
          <a:bodyPr anchorCtr="0" anchor="t" bIns="0" lIns="0" spcFirstLastPara="1" rIns="0" wrap="square" tIns="25375">
            <a:normAutofit/>
          </a:bodyPr>
          <a:lstStyle/>
          <a:p>
            <a:pPr indent="0" lvl="0" marL="0" rtl="0" algn="l">
              <a:lnSpc>
                <a:spcPct val="100000"/>
              </a:lnSpc>
              <a:spcBef>
                <a:spcPts val="0"/>
              </a:spcBef>
              <a:spcAft>
                <a:spcPts val="0"/>
              </a:spcAft>
              <a:buNone/>
            </a:pPr>
            <a:r>
              <a:rPr b="1" lang="en-GB" sz="1750" u="sng">
                <a:solidFill>
                  <a:srgbClr val="FFFFFF"/>
                </a:solidFill>
              </a:rPr>
              <a:t> </a:t>
            </a:r>
            <a:r>
              <a:rPr b="1" lang="en-GB" sz="1600">
                <a:solidFill>
                  <a:srgbClr val="FFFFFF"/>
                </a:solidFill>
              </a:rPr>
              <a:t>TOP ADVICE :</a:t>
            </a:r>
            <a:endParaRPr b="1" sz="1600">
              <a:solidFill>
                <a:srgbClr val="FFFFFF"/>
              </a:solidFill>
            </a:endParaRPr>
          </a:p>
          <a:p>
            <a:pPr indent="0" lvl="0" marL="0" rtl="0" algn="l">
              <a:lnSpc>
                <a:spcPct val="100000"/>
              </a:lnSpc>
              <a:spcBef>
                <a:spcPts val="0"/>
              </a:spcBef>
              <a:spcAft>
                <a:spcPts val="0"/>
              </a:spcAft>
              <a:buNone/>
            </a:pPr>
            <a:r>
              <a:t/>
            </a:r>
            <a:endParaRPr b="1" sz="1600">
              <a:solidFill>
                <a:srgbClr val="FFFFFF"/>
              </a:solidFill>
            </a:endParaRPr>
          </a:p>
          <a:p>
            <a:pPr indent="-476250" lvl="0" marL="736600" rtl="0" algn="l">
              <a:lnSpc>
                <a:spcPct val="115000"/>
              </a:lnSpc>
              <a:spcBef>
                <a:spcPts val="0"/>
              </a:spcBef>
              <a:spcAft>
                <a:spcPts val="0"/>
              </a:spcAft>
              <a:buClr>
                <a:srgbClr val="FFFFFF"/>
              </a:buClr>
              <a:buSzPts val="1700"/>
              <a:buAutoNum type="arabicPeriod"/>
            </a:pPr>
            <a:r>
              <a:rPr lang="en-GB" sz="1700">
                <a:solidFill>
                  <a:srgbClr val="FFFFFF"/>
                </a:solidFill>
              </a:rPr>
              <a:t>Learn and review your vocabulary regularly</a:t>
            </a:r>
            <a:endParaRPr sz="1700">
              <a:solidFill>
                <a:srgbClr val="FFFFFF"/>
              </a:solidFill>
            </a:endParaRPr>
          </a:p>
          <a:p>
            <a:pPr indent="-476250" lvl="0" marL="736600" rtl="0" algn="l">
              <a:lnSpc>
                <a:spcPct val="115000"/>
              </a:lnSpc>
              <a:spcBef>
                <a:spcPts val="0"/>
              </a:spcBef>
              <a:spcAft>
                <a:spcPts val="0"/>
              </a:spcAft>
              <a:buClr>
                <a:srgbClr val="FFFFFF"/>
              </a:buClr>
              <a:buSzPts val="1700"/>
              <a:buAutoNum type="arabicPeriod"/>
            </a:pPr>
            <a:r>
              <a:rPr lang="en-GB" sz="1700">
                <a:solidFill>
                  <a:srgbClr val="FFFFFF"/>
                </a:solidFill>
              </a:rPr>
              <a:t>Complete all homework set</a:t>
            </a:r>
            <a:endParaRPr sz="1700">
              <a:solidFill>
                <a:srgbClr val="FFFFFF"/>
              </a:solidFill>
            </a:endParaRPr>
          </a:p>
          <a:p>
            <a:pPr indent="-476250" lvl="0" marL="736600" rtl="0" algn="l">
              <a:lnSpc>
                <a:spcPct val="115000"/>
              </a:lnSpc>
              <a:spcBef>
                <a:spcPts val="0"/>
              </a:spcBef>
              <a:spcAft>
                <a:spcPts val="0"/>
              </a:spcAft>
              <a:buClr>
                <a:srgbClr val="FFFFFF"/>
              </a:buClr>
              <a:buSzPts val="1700"/>
              <a:buAutoNum type="arabicPeriod"/>
            </a:pPr>
            <a:r>
              <a:rPr lang="en-GB" sz="1700">
                <a:solidFill>
                  <a:srgbClr val="FFFFFF"/>
                </a:solidFill>
              </a:rPr>
              <a:t>Complete all key questions for each module </a:t>
            </a:r>
            <a:endParaRPr sz="1700">
              <a:solidFill>
                <a:srgbClr val="FFFFFF"/>
              </a:solidFill>
            </a:endParaRPr>
          </a:p>
          <a:p>
            <a:pPr indent="-476250" lvl="0" marL="736600" rtl="0" algn="l">
              <a:lnSpc>
                <a:spcPct val="115000"/>
              </a:lnSpc>
              <a:spcBef>
                <a:spcPts val="0"/>
              </a:spcBef>
              <a:spcAft>
                <a:spcPts val="0"/>
              </a:spcAft>
              <a:buClr>
                <a:srgbClr val="FFFFFF"/>
              </a:buClr>
              <a:buSzPts val="1700"/>
              <a:buAutoNum type="arabicPeriod"/>
            </a:pPr>
            <a:r>
              <a:rPr lang="en-GB" sz="1700">
                <a:solidFill>
                  <a:srgbClr val="FFFFFF"/>
                </a:solidFill>
              </a:rPr>
              <a:t>Learn your key questions for each module</a:t>
            </a:r>
            <a:endParaRPr sz="1700">
              <a:solidFill>
                <a:srgbClr val="FFFFFF"/>
              </a:solidFill>
            </a:endParaRPr>
          </a:p>
          <a:p>
            <a:pPr indent="-476250" lvl="0" marL="736600" rtl="0" algn="l">
              <a:lnSpc>
                <a:spcPct val="115000"/>
              </a:lnSpc>
              <a:spcBef>
                <a:spcPts val="0"/>
              </a:spcBef>
              <a:spcAft>
                <a:spcPts val="0"/>
              </a:spcAft>
              <a:buClr>
                <a:srgbClr val="FFFFFF"/>
              </a:buClr>
              <a:buSzPts val="1700"/>
              <a:buAutoNum type="arabicPeriod"/>
            </a:pPr>
            <a:r>
              <a:rPr lang="en-GB" sz="1700">
                <a:solidFill>
                  <a:srgbClr val="FFFFFF"/>
                </a:solidFill>
              </a:rPr>
              <a:t>Ask if you need help (French GCSE drop-in every Tuesday  lunchtime) </a:t>
            </a:r>
            <a:endParaRPr sz="1700">
              <a:solidFill>
                <a:srgbClr val="FFFFFF"/>
              </a:solidFill>
            </a:endParaRPr>
          </a:p>
          <a:p>
            <a:pPr indent="-476250" lvl="0" marL="736600" rtl="0" algn="l">
              <a:lnSpc>
                <a:spcPct val="115000"/>
              </a:lnSpc>
              <a:spcBef>
                <a:spcPts val="0"/>
              </a:spcBef>
              <a:spcAft>
                <a:spcPts val="0"/>
              </a:spcAft>
              <a:buClr>
                <a:srgbClr val="FFFFFF"/>
              </a:buClr>
              <a:buSzPts val="1700"/>
              <a:buAutoNum type="arabicPeriod"/>
            </a:pPr>
            <a:r>
              <a:rPr lang="en-GB" sz="1700">
                <a:solidFill>
                  <a:srgbClr val="FFFFFF"/>
                </a:solidFill>
              </a:rPr>
              <a:t>Watch films/series in French</a:t>
            </a:r>
            <a:endParaRPr sz="1700">
              <a:solidFill>
                <a:srgbClr val="FFFFFF"/>
              </a:solidFill>
            </a:endParaRPr>
          </a:p>
          <a:p>
            <a:pPr indent="-476250" lvl="0" marL="736600" rtl="0" algn="l">
              <a:lnSpc>
                <a:spcPct val="115000"/>
              </a:lnSpc>
              <a:spcBef>
                <a:spcPts val="0"/>
              </a:spcBef>
              <a:spcAft>
                <a:spcPts val="0"/>
              </a:spcAft>
              <a:buClr>
                <a:srgbClr val="FFFFFF"/>
              </a:buClr>
              <a:buSzPts val="1700"/>
              <a:buAutoNum type="arabicPeriod"/>
            </a:pPr>
            <a:r>
              <a:rPr lang="en-GB" sz="1700">
                <a:solidFill>
                  <a:srgbClr val="FFFFFF"/>
                </a:solidFill>
              </a:rPr>
              <a:t>Use the revision guide and workbook </a:t>
            </a:r>
            <a:endParaRPr sz="1700">
              <a:solidFill>
                <a:srgbClr val="FFFFFF"/>
              </a:solidFill>
            </a:endParaRPr>
          </a:p>
          <a:p>
            <a:pPr indent="-476250" lvl="0" marL="736600" rtl="0" algn="l">
              <a:lnSpc>
                <a:spcPct val="115000"/>
              </a:lnSpc>
              <a:spcBef>
                <a:spcPts val="0"/>
              </a:spcBef>
              <a:spcAft>
                <a:spcPts val="0"/>
              </a:spcAft>
              <a:buClr>
                <a:srgbClr val="FFFFFF"/>
              </a:buClr>
              <a:buSzPts val="1700"/>
              <a:buAutoNum type="arabicPeriod"/>
            </a:pPr>
            <a:r>
              <a:rPr lang="en-GB" sz="1700">
                <a:solidFill>
                  <a:srgbClr val="FFFFFF"/>
                </a:solidFill>
              </a:rPr>
              <a:t>Try Duolingo</a:t>
            </a:r>
            <a:endParaRPr sz="2177">
              <a:solidFill>
                <a:srgbClr val="FFFFFF"/>
              </a:solidFill>
              <a:latin typeface="Calibri"/>
              <a:ea typeface="Calibri"/>
              <a:cs typeface="Calibri"/>
              <a:sym typeface="Calibri"/>
            </a:endParaRPr>
          </a:p>
        </p:txBody>
      </p:sp>
      <p:sp>
        <p:nvSpPr>
          <p:cNvPr id="191" name="Google Shape;191;p34"/>
          <p:cNvSpPr txBox="1"/>
          <p:nvPr/>
        </p:nvSpPr>
        <p:spPr>
          <a:xfrm>
            <a:off x="1701175" y="109267"/>
            <a:ext cx="6159300" cy="573300"/>
          </a:xfrm>
          <a:prstGeom prst="rect">
            <a:avLst/>
          </a:prstGeom>
          <a:noFill/>
          <a:ln>
            <a:noFill/>
          </a:ln>
        </p:spPr>
        <p:txBody>
          <a:bodyPr anchorCtr="0" anchor="t" bIns="91425" lIns="91425" spcFirstLastPara="1" rIns="91425" wrap="square" tIns="91425">
            <a:noAutofit/>
          </a:bodyPr>
          <a:lstStyle/>
          <a:p>
            <a:pPr indent="0" lvl="0" marL="0" rtl="0" algn="ctr">
              <a:lnSpc>
                <a:spcPct val="67133"/>
              </a:lnSpc>
              <a:spcBef>
                <a:spcPts val="0"/>
              </a:spcBef>
              <a:spcAft>
                <a:spcPts val="0"/>
              </a:spcAft>
              <a:buClr>
                <a:schemeClr val="dk1"/>
              </a:buClr>
              <a:buFont typeface="Arial"/>
              <a:buNone/>
            </a:pPr>
            <a:r>
              <a:rPr b="1" lang="en-GB" sz="3500">
                <a:solidFill>
                  <a:schemeClr val="dk1"/>
                </a:solidFill>
              </a:rPr>
              <a:t>GCSE French</a:t>
            </a:r>
            <a:endParaRPr b="1" sz="3500">
              <a:solidFill>
                <a:schemeClr val="dk1"/>
              </a:solidFill>
            </a:endParaRPr>
          </a:p>
          <a:p>
            <a:pPr indent="0" lvl="0" marL="0" rtl="0" algn="ctr">
              <a:spcBef>
                <a:spcPts val="0"/>
              </a:spcBef>
              <a:spcAft>
                <a:spcPts val="0"/>
              </a:spcAft>
              <a:buClr>
                <a:schemeClr val="dk1"/>
              </a:buClr>
              <a:buSzPts val="1100"/>
              <a:buFont typeface="Arial"/>
              <a:buNone/>
            </a:pPr>
            <a:r>
              <a:rPr b="1" lang="en-GB" sz="2500">
                <a:solidFill>
                  <a:srgbClr val="980000"/>
                </a:solidFill>
              </a:rPr>
              <a:t>Year 10 2025-26</a:t>
            </a:r>
            <a:endParaRPr sz="3500">
              <a:highlight>
                <a:srgbClr val="FFFF00"/>
              </a:highlight>
            </a:endParaRPr>
          </a:p>
        </p:txBody>
      </p:sp>
      <p:pic>
        <p:nvPicPr>
          <p:cNvPr id="192" name="Google Shape;192;p34"/>
          <p:cNvPicPr preferRelativeResize="0"/>
          <p:nvPr/>
        </p:nvPicPr>
        <p:blipFill>
          <a:blip r:embed="rId3">
            <a:alphaModFix/>
          </a:blip>
          <a:stretch>
            <a:fillRect/>
          </a:stretch>
        </p:blipFill>
        <p:spPr>
          <a:xfrm>
            <a:off x="353550" y="20556"/>
            <a:ext cx="1273375" cy="743650"/>
          </a:xfrm>
          <a:prstGeom prst="rect">
            <a:avLst/>
          </a:prstGeom>
          <a:noFill/>
          <a:ln>
            <a:noFill/>
          </a:ln>
        </p:spPr>
      </p:pic>
      <p:pic>
        <p:nvPicPr>
          <p:cNvPr id="193" name="Google Shape;193;p34"/>
          <p:cNvPicPr preferRelativeResize="0"/>
          <p:nvPr/>
        </p:nvPicPr>
        <p:blipFill>
          <a:blip r:embed="rId4">
            <a:alphaModFix/>
          </a:blip>
          <a:stretch>
            <a:fillRect/>
          </a:stretch>
        </p:blipFill>
        <p:spPr>
          <a:xfrm rot="-44">
            <a:off x="7973831" y="47992"/>
            <a:ext cx="917225" cy="740858"/>
          </a:xfrm>
          <a:prstGeom prst="rect">
            <a:avLst/>
          </a:prstGeom>
          <a:noFill/>
          <a:ln>
            <a:noFill/>
          </a:ln>
        </p:spPr>
      </p:pic>
      <p:sp>
        <p:nvSpPr>
          <p:cNvPr id="194" name="Google Shape;194;p34"/>
          <p:cNvSpPr txBox="1"/>
          <p:nvPr/>
        </p:nvSpPr>
        <p:spPr>
          <a:xfrm>
            <a:off x="217828" y="5954335"/>
            <a:ext cx="4134600" cy="714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u="sng"/>
              <a:t>Subject Leader</a:t>
            </a:r>
            <a:r>
              <a:rPr lang="en-GB" sz="1600"/>
              <a:t>: Mrs Marie-Claire Butterworth </a:t>
            </a:r>
            <a:r>
              <a:rPr lang="en-GB" sz="1600" u="sng">
                <a:solidFill>
                  <a:schemeClr val="hlink"/>
                </a:solidFill>
                <a:hlinkClick r:id="rId5"/>
              </a:rPr>
              <a:t>m.butterworth@tgs.starmat.uk</a:t>
            </a:r>
            <a:endParaRPr sz="1600"/>
          </a:p>
          <a:p>
            <a:pPr indent="0" lvl="0" marL="0" rtl="0" algn="l">
              <a:spcBef>
                <a:spcPts val="0"/>
              </a:spcBef>
              <a:spcAft>
                <a:spcPts val="0"/>
              </a:spcAft>
              <a:buNone/>
            </a:pPr>
            <a:r>
              <a:t/>
            </a:r>
            <a:endParaRPr sz="1600"/>
          </a:p>
        </p:txBody>
      </p:sp>
      <p:sp>
        <p:nvSpPr>
          <p:cNvPr id="195" name="Google Shape;195;p34"/>
          <p:cNvSpPr txBox="1"/>
          <p:nvPr/>
        </p:nvSpPr>
        <p:spPr>
          <a:xfrm>
            <a:off x="4767017" y="6046468"/>
            <a:ext cx="4212900" cy="5733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500">
                <a:latin typeface="Caveat"/>
                <a:ea typeface="Caveat"/>
                <a:cs typeface="Caveat"/>
                <a:sym typeface="Caveat"/>
              </a:rPr>
              <a:t>Little and often is the key to success!</a:t>
            </a:r>
            <a:endParaRPr sz="2500">
              <a:latin typeface="Caveat"/>
              <a:ea typeface="Caveat"/>
              <a:cs typeface="Caveat"/>
              <a:sym typeface="Cavea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5"/>
          <p:cNvSpPr txBox="1"/>
          <p:nvPr/>
        </p:nvSpPr>
        <p:spPr>
          <a:xfrm>
            <a:off x="1606488" y="0"/>
            <a:ext cx="5644500" cy="106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3500"/>
              <a:t>GCSE German</a:t>
            </a:r>
            <a:endParaRPr b="1" sz="3500"/>
          </a:p>
          <a:p>
            <a:pPr indent="0" lvl="0" marL="0" rtl="0" algn="ctr">
              <a:spcBef>
                <a:spcPts val="0"/>
              </a:spcBef>
              <a:spcAft>
                <a:spcPts val="0"/>
              </a:spcAft>
              <a:buClr>
                <a:schemeClr val="dk1"/>
              </a:buClr>
              <a:buSzPts val="1100"/>
              <a:buFont typeface="Arial"/>
              <a:buNone/>
            </a:pPr>
            <a:r>
              <a:rPr b="1" lang="en-GB" sz="2500">
                <a:solidFill>
                  <a:srgbClr val="980000"/>
                </a:solidFill>
              </a:rPr>
              <a:t>Year 10 2025-26</a:t>
            </a:r>
            <a:endParaRPr sz="2500">
              <a:solidFill>
                <a:schemeClr val="dk1"/>
              </a:solidFill>
              <a:latin typeface="Permanent Marker"/>
              <a:ea typeface="Permanent Marker"/>
              <a:cs typeface="Permanent Marker"/>
              <a:sym typeface="Permanent Marker"/>
            </a:endParaRPr>
          </a:p>
          <a:p>
            <a:pPr indent="0" lvl="0" marL="0" rtl="0" algn="l">
              <a:spcBef>
                <a:spcPts val="0"/>
              </a:spcBef>
              <a:spcAft>
                <a:spcPts val="0"/>
              </a:spcAft>
              <a:buNone/>
            </a:pPr>
            <a:r>
              <a:t/>
            </a:r>
            <a:endParaRPr b="1" sz="3500"/>
          </a:p>
        </p:txBody>
      </p:sp>
      <p:pic>
        <p:nvPicPr>
          <p:cNvPr id="201" name="Google Shape;201;p35"/>
          <p:cNvPicPr preferRelativeResize="0"/>
          <p:nvPr/>
        </p:nvPicPr>
        <p:blipFill>
          <a:blip r:embed="rId3">
            <a:alphaModFix/>
          </a:blip>
          <a:stretch>
            <a:fillRect/>
          </a:stretch>
        </p:blipFill>
        <p:spPr>
          <a:xfrm>
            <a:off x="159639" y="152400"/>
            <a:ext cx="1366171" cy="800100"/>
          </a:xfrm>
          <a:prstGeom prst="rect">
            <a:avLst/>
          </a:prstGeom>
          <a:noFill/>
          <a:ln>
            <a:noFill/>
          </a:ln>
        </p:spPr>
      </p:pic>
      <p:sp>
        <p:nvSpPr>
          <p:cNvPr id="202" name="Google Shape;202;p35"/>
          <p:cNvSpPr txBox="1"/>
          <p:nvPr/>
        </p:nvSpPr>
        <p:spPr>
          <a:xfrm>
            <a:off x="159650" y="1066800"/>
            <a:ext cx="4412400" cy="4869900"/>
          </a:xfrm>
          <a:prstGeom prst="rect">
            <a:avLst/>
          </a:prstGeom>
          <a:solidFill>
            <a:srgbClr val="D9EAD3"/>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Top Advice:</a:t>
            </a:r>
            <a:endParaRPr b="1" sz="1600"/>
          </a:p>
          <a:p>
            <a:pPr indent="0" lvl="0" marL="0" rtl="0" algn="l">
              <a:spcBef>
                <a:spcPts val="0"/>
              </a:spcBef>
              <a:spcAft>
                <a:spcPts val="0"/>
              </a:spcAft>
              <a:buNone/>
            </a:pPr>
            <a:r>
              <a:t/>
            </a:r>
            <a:endParaRPr b="1" sz="1600"/>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Review and learn your vocabulary on </a:t>
            </a:r>
            <a:r>
              <a:rPr lang="en-GB" sz="1600">
                <a:solidFill>
                  <a:schemeClr val="dk1"/>
                </a:solidFill>
              </a:rPr>
              <a:t>each</a:t>
            </a:r>
            <a:r>
              <a:rPr lang="en-GB" sz="1600">
                <a:solidFill>
                  <a:schemeClr val="dk1"/>
                </a:solidFill>
              </a:rPr>
              <a:t> of the modules.</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Complete your homework each week, making sure all the </a:t>
            </a:r>
            <a:r>
              <a:rPr lang="en-GB" sz="1600">
                <a:solidFill>
                  <a:schemeClr val="dk1"/>
                </a:solidFill>
              </a:rPr>
              <a:t>Active Hub</a:t>
            </a:r>
            <a:r>
              <a:rPr lang="en-GB" sz="1600">
                <a:solidFill>
                  <a:schemeClr val="dk1"/>
                </a:solidFill>
              </a:rPr>
              <a:t> activities are done.</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Complete the </a:t>
            </a:r>
            <a:r>
              <a:rPr lang="en-GB" sz="1600">
                <a:solidFill>
                  <a:schemeClr val="dk1"/>
                </a:solidFill>
              </a:rPr>
              <a:t>answers to all</a:t>
            </a:r>
            <a:r>
              <a:rPr b="1" lang="en-GB" sz="1600">
                <a:solidFill>
                  <a:schemeClr val="dk1"/>
                </a:solidFill>
              </a:rPr>
              <a:t> </a:t>
            </a:r>
            <a:r>
              <a:rPr lang="en-GB" sz="1600">
                <a:solidFill>
                  <a:schemeClr val="dk1"/>
                </a:solidFill>
              </a:rPr>
              <a:t>key questions on each module </a:t>
            </a:r>
            <a:r>
              <a:rPr i="1" lang="en-GB" sz="1600">
                <a:solidFill>
                  <a:schemeClr val="dk1"/>
                </a:solidFill>
              </a:rPr>
              <a:t>(you will need them for the speaking and  writing papers) </a:t>
            </a:r>
            <a:r>
              <a:rPr lang="en-GB" sz="1600">
                <a:solidFill>
                  <a:schemeClr val="dk1"/>
                </a:solidFill>
              </a:rPr>
              <a:t>Learn them once completed.</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Listen to the language and watch German films and TV programmes </a:t>
            </a:r>
            <a:r>
              <a:rPr lang="en-GB" sz="1600">
                <a:solidFill>
                  <a:schemeClr val="dk1"/>
                </a:solidFill>
              </a:rPr>
              <a:t>whenever</a:t>
            </a:r>
            <a:r>
              <a:rPr lang="en-GB" sz="1600">
                <a:solidFill>
                  <a:schemeClr val="dk1"/>
                </a:solidFill>
              </a:rPr>
              <a:t> you can.</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Ask if you need help/extra resources</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GB" sz="1600">
                <a:solidFill>
                  <a:schemeClr val="dk1"/>
                </a:solidFill>
              </a:rPr>
              <a:t>Come to the German GCSE drop-in on Thursdays at lunchtime in L3.</a:t>
            </a:r>
            <a:endParaRPr sz="1600">
              <a:solidFill>
                <a:schemeClr val="dk1"/>
              </a:solidFill>
            </a:endParaRPr>
          </a:p>
          <a:p>
            <a:pPr indent="0" lvl="0" marL="457200" rtl="0" algn="l">
              <a:spcBef>
                <a:spcPts val="0"/>
              </a:spcBef>
              <a:spcAft>
                <a:spcPts val="0"/>
              </a:spcAft>
              <a:buNone/>
            </a:pPr>
            <a:r>
              <a:t/>
            </a:r>
            <a:endParaRPr b="1" sz="2100">
              <a:latin typeface="Permanent Marker"/>
              <a:ea typeface="Permanent Marker"/>
              <a:cs typeface="Permanent Marker"/>
              <a:sym typeface="Permanent Marker"/>
            </a:endParaRPr>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p:txBody>
      </p:sp>
      <p:sp>
        <p:nvSpPr>
          <p:cNvPr id="203" name="Google Shape;203;p35"/>
          <p:cNvSpPr txBox="1"/>
          <p:nvPr/>
        </p:nvSpPr>
        <p:spPr>
          <a:xfrm>
            <a:off x="4695350" y="1388278"/>
            <a:ext cx="4310100" cy="3998400"/>
          </a:xfrm>
          <a:prstGeom prst="rect">
            <a:avLst/>
          </a:prstGeom>
          <a:solidFill>
            <a:srgbClr val="F4CCCC"/>
          </a:solidFill>
          <a:ln cap="flat" cmpd="sng" w="9525">
            <a:solidFill>
              <a:srgbClr val="00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t>Key Dates for Y10:</a:t>
            </a:r>
            <a:endParaRPr b="1" sz="1600"/>
          </a:p>
          <a:p>
            <a:pPr indent="0" lvl="0" marL="0" rtl="0" algn="l">
              <a:spcBef>
                <a:spcPts val="0"/>
              </a:spcBef>
              <a:spcAft>
                <a:spcPts val="0"/>
              </a:spcAft>
              <a:buNone/>
            </a:pPr>
            <a:r>
              <a:t/>
            </a:r>
            <a:endParaRPr b="1" sz="1600"/>
          </a:p>
          <a:p>
            <a:pPr indent="0" lvl="0" marL="0" rtl="0" algn="l">
              <a:lnSpc>
                <a:spcPct val="115000"/>
              </a:lnSpc>
              <a:spcBef>
                <a:spcPts val="0"/>
              </a:spcBef>
              <a:spcAft>
                <a:spcPts val="0"/>
              </a:spcAft>
              <a:buNone/>
            </a:pPr>
            <a:r>
              <a:rPr lang="en-GB" sz="1600" u="sng">
                <a:solidFill>
                  <a:schemeClr val="dk1"/>
                </a:solidFill>
              </a:rPr>
              <a:t>November/ December: School</a:t>
            </a:r>
            <a:endParaRPr sz="1600" u="sng">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600">
                <a:solidFill>
                  <a:schemeClr val="dk1"/>
                </a:solidFill>
              </a:rPr>
              <a:t>Module 1: </a:t>
            </a:r>
            <a:r>
              <a:rPr lang="en-GB" sz="1600">
                <a:solidFill>
                  <a:schemeClr val="dk1"/>
                </a:solidFill>
              </a:rPr>
              <a:t>Zurück</a:t>
            </a:r>
            <a:r>
              <a:rPr lang="en-GB" sz="1600">
                <a:solidFill>
                  <a:schemeClr val="dk1"/>
                </a:solidFill>
              </a:rPr>
              <a:t> zur Schule</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600">
                <a:solidFill>
                  <a:schemeClr val="dk1"/>
                </a:solidFill>
              </a:rPr>
              <a:t>Listening, Reading, Writing and Speaking</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600">
              <a:solidFill>
                <a:schemeClr val="dk1"/>
              </a:solidFill>
            </a:endParaRPr>
          </a:p>
          <a:p>
            <a:pPr indent="0" lvl="0" marL="0" rtl="0" algn="l">
              <a:lnSpc>
                <a:spcPct val="115000"/>
              </a:lnSpc>
              <a:spcBef>
                <a:spcPts val="0"/>
              </a:spcBef>
              <a:spcAft>
                <a:spcPts val="0"/>
              </a:spcAft>
              <a:buNone/>
            </a:pPr>
            <a:r>
              <a:rPr lang="en-GB" sz="1600" u="sng">
                <a:solidFill>
                  <a:schemeClr val="dk1"/>
                </a:solidFill>
              </a:rPr>
              <a:t>February</a:t>
            </a:r>
            <a:r>
              <a:rPr lang="en-GB" sz="1600">
                <a:solidFill>
                  <a:schemeClr val="dk1"/>
                </a:solidFill>
              </a:rPr>
              <a:t>: Freetime and Hobbies</a:t>
            </a:r>
            <a:endParaRPr sz="1600">
              <a:solidFill>
                <a:schemeClr val="dk1"/>
              </a:solidFill>
            </a:endParaRPr>
          </a:p>
          <a:p>
            <a:pPr indent="0" lvl="0" marL="0" rtl="0" algn="l">
              <a:lnSpc>
                <a:spcPct val="115000"/>
              </a:lnSpc>
              <a:spcBef>
                <a:spcPts val="0"/>
              </a:spcBef>
              <a:spcAft>
                <a:spcPts val="0"/>
              </a:spcAft>
              <a:buNone/>
            </a:pPr>
            <a:r>
              <a:rPr lang="en-GB" sz="1600">
                <a:solidFill>
                  <a:schemeClr val="dk1"/>
                </a:solidFill>
              </a:rPr>
              <a:t>Module</a:t>
            </a:r>
            <a:r>
              <a:rPr lang="en-GB" sz="1600">
                <a:solidFill>
                  <a:schemeClr val="dk1"/>
                </a:solidFill>
              </a:rPr>
              <a:t> 2: Endlich mal Freizeit!		</a:t>
            </a:r>
            <a:r>
              <a:rPr lang="en-GB" sz="1600">
                <a:solidFill>
                  <a:schemeClr val="dk1"/>
                </a:solidFill>
              </a:rPr>
              <a:t>Listening, Reading, Writing, Speaking</a:t>
            </a:r>
            <a:endParaRPr sz="1600">
              <a:solidFill>
                <a:schemeClr val="dk1"/>
              </a:solidFill>
            </a:endParaRPr>
          </a:p>
          <a:p>
            <a:pPr indent="0" lvl="0" marL="0" rtl="0" algn="l">
              <a:lnSpc>
                <a:spcPct val="115000"/>
              </a:lnSpc>
              <a:spcBef>
                <a:spcPts val="0"/>
              </a:spcBef>
              <a:spcAft>
                <a:spcPts val="0"/>
              </a:spcAft>
              <a:buNone/>
            </a:pPr>
            <a:r>
              <a:t/>
            </a:r>
            <a:endParaRPr sz="1600">
              <a:solidFill>
                <a:schemeClr val="dk1"/>
              </a:solidFill>
            </a:endParaRPr>
          </a:p>
          <a:p>
            <a:pPr indent="0" lvl="0" marL="0" rtl="0" algn="l">
              <a:lnSpc>
                <a:spcPct val="115000"/>
              </a:lnSpc>
              <a:spcBef>
                <a:spcPts val="0"/>
              </a:spcBef>
              <a:spcAft>
                <a:spcPts val="0"/>
              </a:spcAft>
              <a:buNone/>
            </a:pPr>
            <a:r>
              <a:rPr lang="en-GB" sz="1600" u="sng">
                <a:solidFill>
                  <a:schemeClr val="dk1"/>
                </a:solidFill>
              </a:rPr>
              <a:t>June (End of Year 10 exam) My World</a:t>
            </a:r>
            <a:endParaRPr sz="1600" u="sng">
              <a:solidFill>
                <a:schemeClr val="dk1"/>
              </a:solidFill>
            </a:endParaRPr>
          </a:p>
          <a:p>
            <a:pPr indent="0" lvl="0" marL="0" rtl="0" algn="l">
              <a:lnSpc>
                <a:spcPct val="115000"/>
              </a:lnSpc>
              <a:spcBef>
                <a:spcPts val="500"/>
              </a:spcBef>
              <a:spcAft>
                <a:spcPts val="0"/>
              </a:spcAft>
              <a:buClr>
                <a:schemeClr val="dk1"/>
              </a:buClr>
              <a:buSzPts val="1100"/>
              <a:buFont typeface="Arial"/>
              <a:buNone/>
            </a:pPr>
            <a:r>
              <a:rPr lang="en-GB" sz="1600">
                <a:solidFill>
                  <a:schemeClr val="dk1"/>
                </a:solidFill>
              </a:rPr>
              <a:t>Module 3: Meine Welt, deine Welt</a:t>
            </a:r>
            <a:r>
              <a:rPr i="1" lang="en-GB" sz="1600">
                <a:solidFill>
                  <a:schemeClr val="dk1"/>
                </a:solidFill>
              </a:rPr>
              <a:t>		</a:t>
            </a:r>
            <a:r>
              <a:rPr lang="en-GB" sz="1600">
                <a:solidFill>
                  <a:schemeClr val="dk1"/>
                </a:solidFill>
              </a:rPr>
              <a:t>Listening, Reading, Writing, Speaking</a:t>
            </a:r>
            <a:endParaRPr sz="1600">
              <a:solidFill>
                <a:schemeClr val="dk1"/>
              </a:solidFill>
            </a:endParaRPr>
          </a:p>
          <a:p>
            <a:pPr indent="0" lvl="0" marL="0" rtl="0" algn="l">
              <a:spcBef>
                <a:spcPts val="500"/>
              </a:spcBef>
              <a:spcAft>
                <a:spcPts val="0"/>
              </a:spcAft>
              <a:buClr>
                <a:schemeClr val="dk1"/>
              </a:buClr>
              <a:buSzPts val="1100"/>
              <a:buFont typeface="Arial"/>
              <a:buNone/>
            </a:pPr>
            <a:r>
              <a:t/>
            </a:r>
            <a:endParaRPr i="1">
              <a:solidFill>
                <a:schemeClr val="dk1"/>
              </a:solidFill>
              <a:latin typeface="Calibri"/>
              <a:ea typeface="Calibri"/>
              <a:cs typeface="Calibri"/>
              <a:sym typeface="Calibri"/>
            </a:endParaRPr>
          </a:p>
          <a:p>
            <a:pPr indent="0" lvl="0" marL="0" rtl="0" algn="l">
              <a:spcBef>
                <a:spcPts val="50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t/>
            </a:r>
            <a:endParaRPr sz="1700"/>
          </a:p>
          <a:p>
            <a:pPr indent="0" lvl="0" marL="0" rtl="0" algn="l">
              <a:spcBef>
                <a:spcPts val="0"/>
              </a:spcBef>
              <a:spcAft>
                <a:spcPts val="0"/>
              </a:spcAft>
              <a:buNone/>
            </a:pPr>
            <a:r>
              <a:rPr lang="en-GB" sz="1700"/>
              <a:t>Also feel free to include a final message of </a:t>
            </a:r>
            <a:endParaRPr sz="1700"/>
          </a:p>
        </p:txBody>
      </p:sp>
      <p:sp>
        <p:nvSpPr>
          <p:cNvPr id="204" name="Google Shape;204;p35"/>
          <p:cNvSpPr txBox="1"/>
          <p:nvPr/>
        </p:nvSpPr>
        <p:spPr>
          <a:xfrm>
            <a:off x="4695350" y="5434019"/>
            <a:ext cx="4659000" cy="1200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600" u="sng"/>
              <a:t>German Subject Leader and teachers:</a:t>
            </a:r>
            <a:endParaRPr sz="1600" u="sng"/>
          </a:p>
          <a:p>
            <a:pPr indent="0" lvl="0" marL="0" rtl="0" algn="l">
              <a:lnSpc>
                <a:spcPct val="115000"/>
              </a:lnSpc>
              <a:spcBef>
                <a:spcPts val="0"/>
              </a:spcBef>
              <a:spcAft>
                <a:spcPts val="0"/>
              </a:spcAft>
              <a:buClr>
                <a:schemeClr val="dk1"/>
              </a:buClr>
              <a:buSzPts val="1100"/>
              <a:buFont typeface="Arial"/>
              <a:buNone/>
            </a:pPr>
            <a:r>
              <a:rPr lang="en-GB" sz="1600">
                <a:solidFill>
                  <a:schemeClr val="dk1"/>
                </a:solidFill>
              </a:rPr>
              <a:t>Miss Jackson: </a:t>
            </a:r>
            <a:r>
              <a:rPr lang="en-GB" sz="1600" u="sng">
                <a:solidFill>
                  <a:schemeClr val="accent5"/>
                </a:solidFill>
                <a:hlinkClick r:id="rId4">
                  <a:extLst>
                    <a:ext uri="{A12FA001-AC4F-418D-AE19-62706E023703}">
                      <ahyp:hlinkClr val="tx"/>
                    </a:ext>
                  </a:extLst>
                </a:hlinkClick>
              </a:rPr>
              <a:t>b.jackson@tgs.starmat.co.uk</a:t>
            </a:r>
            <a:endParaRPr sz="16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sz="1600">
                <a:solidFill>
                  <a:schemeClr val="dk1"/>
                </a:solidFill>
              </a:rPr>
              <a:t>Mrs Baker: </a:t>
            </a:r>
            <a:r>
              <a:rPr lang="en-GB" sz="1600" u="sng">
                <a:solidFill>
                  <a:schemeClr val="accent5"/>
                </a:solidFill>
                <a:hlinkClick r:id="rId5">
                  <a:extLst>
                    <a:ext uri="{A12FA001-AC4F-418D-AE19-62706E023703}">
                      <ahyp:hlinkClr val="tx"/>
                    </a:ext>
                  </a:extLst>
                </a:hlinkClick>
              </a:rPr>
              <a:t>t.baker@tgs.starmat.co.uk</a:t>
            </a:r>
            <a:endParaRPr sz="1600">
              <a:solidFill>
                <a:schemeClr val="dk1"/>
              </a:solidFill>
            </a:endParaRPr>
          </a:p>
          <a:p>
            <a:pPr indent="0" lvl="0" marL="0" rtl="0" algn="l">
              <a:lnSpc>
                <a:spcPct val="115000"/>
              </a:lnSpc>
              <a:spcBef>
                <a:spcPts val="0"/>
              </a:spcBef>
              <a:spcAft>
                <a:spcPts val="0"/>
              </a:spcAft>
              <a:buNone/>
            </a:pPr>
            <a:r>
              <a:rPr lang="en-GB" sz="1600">
                <a:solidFill>
                  <a:schemeClr val="dk1"/>
                </a:solidFill>
              </a:rPr>
              <a:t>Mr O’Neill: </a:t>
            </a:r>
            <a:r>
              <a:rPr lang="en-GB" sz="1600" u="sng">
                <a:solidFill>
                  <a:schemeClr val="hlink"/>
                </a:solidFill>
                <a:hlinkClick r:id="rId6"/>
              </a:rPr>
              <a:t>t.</a:t>
            </a:r>
            <a:r>
              <a:rPr lang="en-GB" sz="1600" u="sng">
                <a:solidFill>
                  <a:schemeClr val="hlink"/>
                </a:solidFill>
                <a:hlinkClick r:id="rId7"/>
              </a:rPr>
              <a:t>o'neill</a:t>
            </a:r>
            <a:r>
              <a:rPr lang="en-GB" sz="1600" u="sng">
                <a:solidFill>
                  <a:schemeClr val="hlink"/>
                </a:solidFill>
                <a:hlinkClick r:id="rId8"/>
              </a:rPr>
              <a:t>@tgs.starmat.uk</a:t>
            </a:r>
            <a:endParaRPr sz="1600">
              <a:solidFill>
                <a:schemeClr val="dk1"/>
              </a:solidFill>
            </a:endParaRPr>
          </a:p>
          <a:p>
            <a:pPr indent="0" lvl="0" marL="0" rtl="0" algn="l">
              <a:spcBef>
                <a:spcPts val="0"/>
              </a:spcBef>
              <a:spcAft>
                <a:spcPts val="0"/>
              </a:spcAft>
              <a:buNone/>
            </a:pPr>
            <a:r>
              <a:t/>
            </a:r>
            <a:endParaRPr sz="1300">
              <a:latin typeface="Calibri"/>
              <a:ea typeface="Calibri"/>
              <a:cs typeface="Calibri"/>
              <a:sym typeface="Calibri"/>
            </a:endParaRPr>
          </a:p>
          <a:p>
            <a:pPr indent="0" lvl="0" marL="0" rtl="0" algn="l">
              <a:spcBef>
                <a:spcPts val="0"/>
              </a:spcBef>
              <a:spcAft>
                <a:spcPts val="0"/>
              </a:spcAft>
              <a:buNone/>
            </a:pPr>
            <a:r>
              <a:t/>
            </a:r>
            <a:endParaRPr sz="1300">
              <a:latin typeface="Calibri"/>
              <a:ea typeface="Calibri"/>
              <a:cs typeface="Calibri"/>
              <a:sym typeface="Calibri"/>
            </a:endParaRPr>
          </a:p>
          <a:p>
            <a:pPr indent="0" lvl="0" marL="0" rtl="0" algn="l">
              <a:spcBef>
                <a:spcPts val="0"/>
              </a:spcBef>
              <a:spcAft>
                <a:spcPts val="0"/>
              </a:spcAft>
              <a:buNone/>
            </a:pPr>
            <a:r>
              <a:t/>
            </a:r>
            <a:endParaRPr sz="13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pic>
        <p:nvPicPr>
          <p:cNvPr descr="File:Berlin - 0266 - 16052015 - Brandenburger Tor.jpg - Wikipedia" id="205" name="Google Shape;205;p35"/>
          <p:cNvPicPr preferRelativeResize="0"/>
          <p:nvPr/>
        </p:nvPicPr>
        <p:blipFill>
          <a:blip r:embed="rId9">
            <a:alphaModFix/>
          </a:blip>
          <a:stretch>
            <a:fillRect/>
          </a:stretch>
        </p:blipFill>
        <p:spPr>
          <a:xfrm>
            <a:off x="7484600" y="153241"/>
            <a:ext cx="1454600" cy="1200800"/>
          </a:xfrm>
          <a:prstGeom prst="rect">
            <a:avLst/>
          </a:prstGeom>
          <a:noFill/>
          <a:ln>
            <a:noFill/>
          </a:ln>
        </p:spPr>
      </p:pic>
      <p:sp>
        <p:nvSpPr>
          <p:cNvPr id="206" name="Google Shape;206;p35"/>
          <p:cNvSpPr txBox="1"/>
          <p:nvPr/>
        </p:nvSpPr>
        <p:spPr>
          <a:xfrm>
            <a:off x="186863" y="6015094"/>
            <a:ext cx="4412400" cy="609600"/>
          </a:xfrm>
          <a:prstGeom prst="rect">
            <a:avLst/>
          </a:prstGeom>
          <a:solidFill>
            <a:srgbClr val="F3F3F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700">
                <a:latin typeface="Caveat"/>
                <a:ea typeface="Caveat"/>
                <a:cs typeface="Caveat"/>
                <a:sym typeface="Caveat"/>
              </a:rPr>
              <a:t>Learn your </a:t>
            </a:r>
            <a:r>
              <a:rPr lang="en-GB" sz="2700">
                <a:latin typeface="Caveat"/>
                <a:ea typeface="Caveat"/>
                <a:cs typeface="Caveat"/>
                <a:sym typeface="Caveat"/>
              </a:rPr>
              <a:t>vocabulary</a:t>
            </a:r>
            <a:r>
              <a:rPr lang="en-GB" sz="2700">
                <a:latin typeface="Caveat"/>
                <a:ea typeface="Caveat"/>
                <a:cs typeface="Caveat"/>
                <a:sym typeface="Caveat"/>
              </a:rPr>
              <a:t> on the bus!</a:t>
            </a:r>
            <a:endParaRPr sz="2700">
              <a:latin typeface="Caveat"/>
              <a:ea typeface="Caveat"/>
              <a:cs typeface="Caveat"/>
              <a:sym typeface="Cave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